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4.xml" ContentType="application/vnd.openxmlformats-officedocument.themeOverrid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571" r:id="rId2"/>
    <p:sldId id="699" r:id="rId3"/>
    <p:sldId id="700" r:id="rId4"/>
    <p:sldId id="701" r:id="rId5"/>
    <p:sldId id="702" r:id="rId6"/>
    <p:sldId id="703" r:id="rId7"/>
    <p:sldId id="704" r:id="rId8"/>
    <p:sldId id="705" r:id="rId9"/>
    <p:sldId id="706" r:id="rId10"/>
    <p:sldId id="707" r:id="rId11"/>
    <p:sldId id="708" r:id="rId12"/>
    <p:sldId id="511" r:id="rId13"/>
    <p:sldId id="734" r:id="rId14"/>
    <p:sldId id="735" r:id="rId15"/>
    <p:sldId id="711" r:id="rId16"/>
    <p:sldId id="712" r:id="rId17"/>
    <p:sldId id="713" r:id="rId18"/>
    <p:sldId id="714" r:id="rId19"/>
    <p:sldId id="715" r:id="rId20"/>
    <p:sldId id="736" r:id="rId21"/>
    <p:sldId id="717" r:id="rId22"/>
    <p:sldId id="718" r:id="rId23"/>
    <p:sldId id="719" r:id="rId24"/>
    <p:sldId id="737" r:id="rId25"/>
    <p:sldId id="738" r:id="rId26"/>
    <p:sldId id="722" r:id="rId27"/>
    <p:sldId id="739" r:id="rId28"/>
    <p:sldId id="724" r:id="rId29"/>
    <p:sldId id="725" r:id="rId30"/>
    <p:sldId id="726" r:id="rId31"/>
    <p:sldId id="727" r:id="rId32"/>
    <p:sldId id="728" r:id="rId33"/>
    <p:sldId id="729" r:id="rId34"/>
    <p:sldId id="730" r:id="rId35"/>
    <p:sldId id="731" r:id="rId36"/>
    <p:sldId id="732" r:id="rId37"/>
    <p:sldId id="733" r:id="rId38"/>
    <p:sldId id="608" r:id="rId39"/>
  </p:sldIdLst>
  <p:sldSz cx="10693400" cy="7561263"/>
  <p:notesSz cx="6797675" cy="9872663"/>
  <p:defaultTex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2" userDrawn="1">
          <p15:clr>
            <a:srgbClr val="A4A3A4"/>
          </p15:clr>
        </p15:guide>
        <p15:guide id="2" pos="6000" userDrawn="1">
          <p15:clr>
            <a:srgbClr val="A4A3A4"/>
          </p15:clr>
        </p15:guide>
        <p15:guide id="3" orient="horz" pos="1182" userDrawn="1">
          <p15:clr>
            <a:srgbClr val="A4A3A4"/>
          </p15:clr>
        </p15:guide>
        <p15:guide id="4" pos="6477">
          <p15:clr>
            <a:srgbClr val="A4A3A4"/>
          </p15:clr>
        </p15:guide>
        <p15:guide id="5" orient="horz" pos="4590" userDrawn="1">
          <p15:clr>
            <a:srgbClr val="A4A3A4"/>
          </p15:clr>
        </p15:guide>
        <p15:guide id="6" orient="horz" pos="2862" userDrawn="1">
          <p15:clr>
            <a:srgbClr val="A4A3A4"/>
          </p15:clr>
        </p15:guide>
        <p15:guide id="7" pos="200" userDrawn="1">
          <p15:clr>
            <a:srgbClr val="A4A3A4"/>
          </p15:clr>
        </p15:guide>
        <p15:guide id="8" pos="6632">
          <p15:clr>
            <a:srgbClr val="A4A3A4"/>
          </p15:clr>
        </p15:guide>
        <p15:guide id="9" orient="horz" pos="305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nsah" initials="m" lastIdx="6" clrIdx="0"/>
  <p:cmAuthor id="1" name="Simone Wesselmann" initials="SW"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4807"/>
    <a:srgbClr val="FEF3E5"/>
    <a:srgbClr val="F9D199"/>
    <a:srgbClr val="00CCFF"/>
    <a:srgbClr val="ED7D31"/>
    <a:srgbClr val="E06B0A"/>
    <a:srgbClr val="F8C57F"/>
    <a:srgbClr val="E8F5EA"/>
    <a:srgbClr val="A5DAAD"/>
    <a:srgbClr val="1EA2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67" autoAdjust="0"/>
    <p:restoredTop sz="95345" autoAdjust="0"/>
  </p:normalViewPr>
  <p:slideViewPr>
    <p:cSldViewPr>
      <p:cViewPr varScale="1">
        <p:scale>
          <a:sx n="108" d="100"/>
          <a:sy n="108" d="100"/>
        </p:scale>
        <p:origin x="1656" y="114"/>
      </p:cViewPr>
      <p:guideLst>
        <p:guide orient="horz" pos="672"/>
        <p:guide pos="6000"/>
        <p:guide orient="horz" pos="1182"/>
        <p:guide pos="6477"/>
        <p:guide orient="horz" pos="4590"/>
        <p:guide orient="horz" pos="2862"/>
        <p:guide pos="200"/>
        <p:guide pos="6632"/>
        <p:guide orient="horz" pos="3053"/>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onkozert.local\fs\onkozert\06_daten\02_allgemeine%20jahresberichte\_gyn\daten%20gz_2023%20(berichtsjahr)\03_hilfsdokumente\Basisdaten_Gyn&#228;kologie_2021(220412)_diagramme.xlsx"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50"/>
      <c:rotY val="137"/>
      <c:rAngAx val="0"/>
    </c:view3D>
    <c:floor>
      <c:thickness val="0"/>
    </c:floor>
    <c:sideWall>
      <c:thickness val="0"/>
    </c:sideWall>
    <c:backWall>
      <c:thickness val="0"/>
    </c:backWall>
    <c:plotArea>
      <c:layout>
        <c:manualLayout>
          <c:layoutTarget val="inner"/>
          <c:xMode val="edge"/>
          <c:yMode val="edge"/>
          <c:x val="0"/>
          <c:y val="0.10684098903372646"/>
          <c:w val="1"/>
          <c:h val="0.89315901096627348"/>
        </c:manualLayout>
      </c:layout>
      <c:pie3DChart>
        <c:varyColors val="1"/>
        <c:ser>
          <c:idx val="0"/>
          <c:order val="0"/>
          <c:tx>
            <c:strRef>
              <c:f>Auswertung!$E$14:$E$15</c:f>
              <c:strCache>
                <c:ptCount val="2"/>
                <c:pt idx="0">
                  <c:v>Primärfälle</c:v>
                </c:pt>
                <c:pt idx="1">
                  <c:v>Nicht Primärfälle</c:v>
                </c:pt>
              </c:strCache>
            </c:strRef>
          </c:tx>
          <c:spPr>
            <a:solidFill>
              <a:srgbClr val="F4A329"/>
            </a:solidFill>
            <a:ln w="38100">
              <a:solidFill>
                <a:srgbClr val="FFFFFF"/>
              </a:solidFill>
              <a:prstDash val="solid"/>
            </a:ln>
            <a:effectLst>
              <a:outerShdw sx="1000" sy="1000" rotWithShape="0">
                <a:srgbClr val="000000"/>
              </a:outerShdw>
            </a:effectLst>
          </c:spPr>
          <c:explosion val="14"/>
          <c:dPt>
            <c:idx val="0"/>
            <c:bubble3D val="0"/>
            <c:explosion val="12"/>
            <c:spPr>
              <a:solidFill>
                <a:srgbClr val="F6BA66"/>
              </a:solidFill>
              <a:ln w="38100">
                <a:solidFill>
                  <a:srgbClr val="FFFFFF"/>
                </a:solidFill>
                <a:prstDash val="solid"/>
              </a:ln>
              <a:effectLst>
                <a:outerShdw sx="1000" sy="1000" rotWithShape="0">
                  <a:srgbClr val="000000"/>
                </a:outerShdw>
              </a:effectLst>
            </c:spPr>
            <c:extLst>
              <c:ext xmlns:c16="http://schemas.microsoft.com/office/drawing/2014/chart" uri="{C3380CC4-5D6E-409C-BE32-E72D297353CC}">
                <c16:uniqueId val="{00000001-3BB9-4739-B670-8019732F2FB5}"/>
              </c:ext>
            </c:extLst>
          </c:dPt>
          <c:dPt>
            <c:idx val="1"/>
            <c:bubble3D val="0"/>
            <c:explosion val="10"/>
            <c:spPr>
              <a:solidFill>
                <a:srgbClr val="F5AF4D"/>
              </a:solidFill>
              <a:ln w="38100">
                <a:solidFill>
                  <a:srgbClr val="FFFFFF"/>
                </a:solidFill>
                <a:prstDash val="solid"/>
              </a:ln>
              <a:effectLst>
                <a:outerShdw sx="1000" sy="1000" rotWithShape="0">
                  <a:srgbClr val="000000"/>
                </a:outerShdw>
              </a:effectLst>
            </c:spPr>
            <c:extLst>
              <c:ext xmlns:c16="http://schemas.microsoft.com/office/drawing/2014/chart" uri="{C3380CC4-5D6E-409C-BE32-E72D297353CC}">
                <c16:uniqueId val="{00000003-3BB9-4739-B670-8019732F2FB5}"/>
              </c:ext>
            </c:extLst>
          </c:dPt>
          <c:dPt>
            <c:idx val="2"/>
            <c:bubble3D val="0"/>
            <c:spPr>
              <a:solidFill>
                <a:srgbClr val="F5AF4D"/>
              </a:solidFill>
              <a:ln w="38100">
                <a:solidFill>
                  <a:srgbClr val="FFFFFF"/>
                </a:solidFill>
                <a:prstDash val="solid"/>
              </a:ln>
              <a:effectLst>
                <a:outerShdw sx="1000" sy="1000" rotWithShape="0">
                  <a:srgbClr val="000000"/>
                </a:outerShdw>
              </a:effectLst>
            </c:spPr>
            <c:extLst>
              <c:ext xmlns:c16="http://schemas.microsoft.com/office/drawing/2014/chart" uri="{C3380CC4-5D6E-409C-BE32-E72D297353CC}">
                <c16:uniqueId val="{00000005-3BB9-4739-B670-8019732F2FB5}"/>
              </c:ext>
            </c:extLst>
          </c:dPt>
          <c:dPt>
            <c:idx val="3"/>
            <c:bubble3D val="0"/>
            <c:spPr>
              <a:solidFill>
                <a:srgbClr val="F5AF4D"/>
              </a:solidFill>
              <a:ln w="38100">
                <a:solidFill>
                  <a:srgbClr val="FFFFFF"/>
                </a:solidFill>
                <a:prstDash val="solid"/>
              </a:ln>
              <a:effectLst>
                <a:outerShdw sx="1000" sy="1000" rotWithShape="0">
                  <a:srgbClr val="000000"/>
                </a:outerShdw>
              </a:effectLst>
            </c:spPr>
            <c:extLst>
              <c:ext xmlns:c16="http://schemas.microsoft.com/office/drawing/2014/chart" uri="{C3380CC4-5D6E-409C-BE32-E72D297353CC}">
                <c16:uniqueId val="{00000007-3BB9-4739-B670-8019732F2FB5}"/>
              </c:ext>
            </c:extLst>
          </c:dPt>
          <c:dPt>
            <c:idx val="4"/>
            <c:bubble3D val="0"/>
            <c:spPr>
              <a:solidFill>
                <a:srgbClr val="F6B454"/>
              </a:solidFill>
              <a:ln w="38100">
                <a:solidFill>
                  <a:srgbClr val="FFFFFF"/>
                </a:solidFill>
                <a:prstDash val="solid"/>
              </a:ln>
              <a:effectLst>
                <a:outerShdw sx="1000" sy="1000" rotWithShape="0">
                  <a:srgbClr val="000000"/>
                </a:outerShdw>
              </a:effectLst>
            </c:spPr>
            <c:extLst>
              <c:ext xmlns:c16="http://schemas.microsoft.com/office/drawing/2014/chart" uri="{C3380CC4-5D6E-409C-BE32-E72D297353CC}">
                <c16:uniqueId val="{00000009-3BB9-4739-B670-8019732F2FB5}"/>
              </c:ext>
            </c:extLst>
          </c:dPt>
          <c:dPt>
            <c:idx val="5"/>
            <c:bubble3D val="0"/>
            <c:spPr>
              <a:solidFill>
                <a:srgbClr val="F8C57F"/>
              </a:solidFill>
              <a:ln w="38100">
                <a:solidFill>
                  <a:srgbClr val="FFFFFF"/>
                </a:solidFill>
                <a:prstDash val="solid"/>
              </a:ln>
              <a:effectLst>
                <a:outerShdw sx="1000" sy="1000" rotWithShape="0">
                  <a:srgbClr val="000000"/>
                </a:outerShdw>
              </a:effectLst>
            </c:spPr>
            <c:extLst>
              <c:ext xmlns:c16="http://schemas.microsoft.com/office/drawing/2014/chart" uri="{C3380CC4-5D6E-409C-BE32-E72D297353CC}">
                <c16:uniqueId val="{0000000B-3BB9-4739-B670-8019732F2FB5}"/>
              </c:ext>
            </c:extLst>
          </c:dPt>
          <c:dPt>
            <c:idx val="6"/>
            <c:bubble3D val="0"/>
            <c:spPr>
              <a:solidFill>
                <a:srgbClr val="F9D199"/>
              </a:solidFill>
              <a:ln w="38100">
                <a:solidFill>
                  <a:srgbClr val="FFFFFF"/>
                </a:solidFill>
                <a:prstDash val="solid"/>
              </a:ln>
              <a:effectLst>
                <a:outerShdw sx="1000" sy="1000" rotWithShape="0">
                  <a:srgbClr val="000000"/>
                </a:outerShdw>
              </a:effectLst>
            </c:spPr>
            <c:extLst>
              <c:ext xmlns:c16="http://schemas.microsoft.com/office/drawing/2014/chart" uri="{C3380CC4-5D6E-409C-BE32-E72D297353CC}">
                <c16:uniqueId val="{0000000D-3BB9-4739-B670-8019732F2FB5}"/>
              </c:ext>
            </c:extLst>
          </c:dPt>
          <c:dPt>
            <c:idx val="7"/>
            <c:bubble3D val="0"/>
            <c:spPr>
              <a:solidFill>
                <a:srgbClr val="FCE8CC"/>
              </a:solidFill>
              <a:ln w="38100">
                <a:solidFill>
                  <a:srgbClr val="FFFFFF"/>
                </a:solidFill>
                <a:prstDash val="solid"/>
              </a:ln>
              <a:effectLst>
                <a:outerShdw sx="1000" sy="1000" rotWithShape="0">
                  <a:srgbClr val="000000"/>
                </a:outerShdw>
              </a:effectLst>
            </c:spPr>
            <c:extLst>
              <c:ext xmlns:c16="http://schemas.microsoft.com/office/drawing/2014/chart" uri="{C3380CC4-5D6E-409C-BE32-E72D297353CC}">
                <c16:uniqueId val="{0000000F-3BB9-4739-B670-8019732F2FB5}"/>
              </c:ext>
            </c:extLst>
          </c:dPt>
          <c:dPt>
            <c:idx val="8"/>
            <c:bubble3D val="0"/>
            <c:spPr>
              <a:solidFill>
                <a:srgbClr val="FBDCB2"/>
              </a:solidFill>
              <a:ln w="38100">
                <a:solidFill>
                  <a:srgbClr val="FFFFFF"/>
                </a:solidFill>
                <a:prstDash val="solid"/>
              </a:ln>
              <a:effectLst>
                <a:outerShdw sx="1000" sy="1000" rotWithShape="0">
                  <a:srgbClr val="000000"/>
                </a:outerShdw>
              </a:effectLst>
            </c:spPr>
            <c:extLst>
              <c:ext xmlns:c16="http://schemas.microsoft.com/office/drawing/2014/chart" uri="{C3380CC4-5D6E-409C-BE32-E72D297353CC}">
                <c16:uniqueId val="{00000011-3BB9-4739-B670-8019732F2FB5}"/>
              </c:ext>
            </c:extLst>
          </c:dPt>
          <c:dPt>
            <c:idx val="9"/>
            <c:bubble3D val="0"/>
            <c:spPr>
              <a:solidFill>
                <a:srgbClr val="F9D199"/>
              </a:solidFill>
              <a:ln w="38100">
                <a:solidFill>
                  <a:srgbClr val="FFFFFF"/>
                </a:solidFill>
                <a:prstDash val="solid"/>
              </a:ln>
              <a:effectLst>
                <a:outerShdw sx="1000" sy="1000" rotWithShape="0">
                  <a:srgbClr val="000000"/>
                </a:outerShdw>
              </a:effectLst>
            </c:spPr>
            <c:extLst>
              <c:ext xmlns:c16="http://schemas.microsoft.com/office/drawing/2014/chart" uri="{C3380CC4-5D6E-409C-BE32-E72D297353CC}">
                <c16:uniqueId val="{00000013-3BB9-4739-B670-8019732F2FB5}"/>
              </c:ext>
            </c:extLst>
          </c:dPt>
          <c:dPt>
            <c:idx val="10"/>
            <c:bubble3D val="0"/>
            <c:spPr>
              <a:solidFill>
                <a:srgbClr val="F8C57F"/>
              </a:solidFill>
              <a:ln w="38100">
                <a:solidFill>
                  <a:srgbClr val="FFFFFF"/>
                </a:solidFill>
                <a:prstDash val="solid"/>
              </a:ln>
              <a:effectLst>
                <a:outerShdw sx="1000" sy="1000" rotWithShape="0">
                  <a:srgbClr val="000000"/>
                </a:outerShdw>
              </a:effectLst>
            </c:spPr>
            <c:extLst>
              <c:ext xmlns:c16="http://schemas.microsoft.com/office/drawing/2014/chart" uri="{C3380CC4-5D6E-409C-BE32-E72D297353CC}">
                <c16:uniqueId val="{00000015-3BB9-4739-B670-8019732F2FB5}"/>
              </c:ext>
            </c:extLst>
          </c:dPt>
          <c:dLbls>
            <c:dLbl>
              <c:idx val="0"/>
              <c:layout>
                <c:manualLayout>
                  <c:x val="0.20540612728112728"/>
                  <c:y val="-1.348829399347534E-2"/>
                </c:manualLayout>
              </c:layout>
              <c:numFmt formatCode="0.00%" sourceLinked="0"/>
              <c:spPr/>
              <c:txPr>
                <a:bodyPr/>
                <a:lstStyle/>
                <a:p>
                  <a:pPr>
                    <a:defRPr sz="1000" b="1">
                      <a:latin typeface="Arial" panose="020B0604020202020204" pitchFamily="34" charset="0"/>
                      <a:cs typeface="Arial" panose="020B060402020202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4984147609147606"/>
                      <c:h val="0.22848301669545196"/>
                    </c:manualLayout>
                  </c15:layout>
                </c:ext>
                <c:ext xmlns:c16="http://schemas.microsoft.com/office/drawing/2014/chart" uri="{C3380CC4-5D6E-409C-BE32-E72D297353CC}">
                  <c16:uniqueId val="{00000001-3BB9-4739-B670-8019732F2FB5}"/>
                </c:ext>
              </c:extLst>
            </c:dLbl>
            <c:dLbl>
              <c:idx val="1"/>
              <c:layout>
                <c:manualLayout>
                  <c:x val="-0.21596182721182722"/>
                  <c:y val="-8.0636154289004031E-2"/>
                </c:manualLayout>
              </c:layout>
              <c:numFmt formatCode="0.00%" sourceLinked="0"/>
              <c:spPr/>
              <c:txPr>
                <a:bodyPr/>
                <a:lstStyle/>
                <a:p>
                  <a:pPr>
                    <a:defRPr sz="1000" b="1">
                      <a:latin typeface="Arial" panose="020B0604020202020204" pitchFamily="34" charset="0"/>
                      <a:cs typeface="Arial" panose="020B060402020202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2417157542157543"/>
                      <c:h val="0.2985511418153905"/>
                    </c:manualLayout>
                  </c15:layout>
                </c:ext>
                <c:ext xmlns:c16="http://schemas.microsoft.com/office/drawing/2014/chart" uri="{C3380CC4-5D6E-409C-BE32-E72D297353CC}">
                  <c16:uniqueId val="{00000003-3BB9-4739-B670-8019732F2FB5}"/>
                </c:ext>
              </c:extLst>
            </c:dLbl>
            <c:numFmt formatCode="0.00%" sourceLinked="0"/>
            <c:spPr>
              <a:noFill/>
              <a:ln>
                <a:noFill/>
              </a:ln>
              <a:effectLst/>
            </c:spPr>
            <c:txPr>
              <a:bodyPr wrap="square" lIns="38100" tIns="19050" rIns="38100" bIns="19050" anchor="ctr">
                <a:spAutoFit/>
              </a:bodyPr>
              <a:lstStyle/>
              <a:p>
                <a:pPr>
                  <a:defRPr sz="900">
                    <a:latin typeface="Arial" panose="020B0604020202020204" pitchFamily="34" charset="0"/>
                    <a:cs typeface="Arial" panose="020B0604020202020204" pitchFamily="34" charset="0"/>
                  </a:defRPr>
                </a:pPr>
                <a:endParaRPr lang="en-US"/>
              </a:p>
            </c:txPr>
            <c:showLegendKey val="0"/>
            <c:showVal val="0"/>
            <c:showCatName val="1"/>
            <c:showSerName val="0"/>
            <c:showPercent val="1"/>
            <c:showBubbleSize val="0"/>
            <c:showLeaderLines val="0"/>
            <c:extLst>
              <c:ext xmlns:c15="http://schemas.microsoft.com/office/drawing/2012/chart" uri="{CE6537A1-D6FC-4f65-9D91-7224C49458BB}"/>
            </c:extLst>
          </c:dLbls>
          <c:cat>
            <c:strRef>
              <c:f>Auswertung!$E$14:$E$15</c:f>
              <c:strCache>
                <c:ptCount val="2"/>
                <c:pt idx="0">
                  <c:v>Primärfälle</c:v>
                </c:pt>
                <c:pt idx="1">
                  <c:v>Nicht Primärfälle</c:v>
                </c:pt>
              </c:strCache>
            </c:strRef>
          </c:cat>
          <c:val>
            <c:numRef>
              <c:f>Auswertung!$F$14:$F$15</c:f>
              <c:numCache>
                <c:formatCode>0.00%</c:formatCode>
                <c:ptCount val="2"/>
                <c:pt idx="0">
                  <c:v>0.74439999999999995</c:v>
                </c:pt>
                <c:pt idx="1">
                  <c:v>0.25559999999999999</c:v>
                </c:pt>
              </c:numCache>
            </c:numRef>
          </c:val>
          <c:extLst>
            <c:ext xmlns:c16="http://schemas.microsoft.com/office/drawing/2014/chart" uri="{C3380CC4-5D6E-409C-BE32-E72D297353CC}">
              <c16:uniqueId val="{00000016-3BB9-4739-B670-8019732F2FB5}"/>
            </c:ext>
          </c:extLst>
        </c:ser>
        <c:dLbls>
          <c:showLegendKey val="0"/>
          <c:showVal val="0"/>
          <c:showCatName val="0"/>
          <c:showSerName val="0"/>
          <c:showPercent val="1"/>
          <c:showBubbleSize val="0"/>
          <c:showLeaderLines val="0"/>
        </c:dLbls>
      </c:pie3DChart>
      <c:spPr>
        <a:noFill/>
        <a:ln w="25400">
          <a:noFill/>
        </a:ln>
      </c:spPr>
    </c:plotArea>
    <c:plotVisOnly val="1"/>
    <c:dispBlanksAs val="zero"/>
    <c:showDLblsOverMax val="0"/>
  </c:chart>
  <c:spPr>
    <a:noFill/>
    <a:ln w="0">
      <a:noFill/>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view3D>
      <c:rotX val="50"/>
      <c:rotY val="160"/>
      <c:rAngAx val="0"/>
    </c:view3D>
    <c:floor>
      <c:thickness val="0"/>
    </c:floor>
    <c:sideWall>
      <c:thickness val="0"/>
    </c:sideWall>
    <c:backWall>
      <c:thickness val="0"/>
    </c:backWall>
    <c:plotArea>
      <c:layout>
        <c:manualLayout>
          <c:layoutTarget val="inner"/>
          <c:xMode val="edge"/>
          <c:yMode val="edge"/>
          <c:x val="0"/>
          <c:y val="6.091617933723164E-4"/>
          <c:w val="1"/>
          <c:h val="0.99878167641325533"/>
        </c:manualLayout>
      </c:layout>
      <c:pie3DChart>
        <c:varyColors val="1"/>
        <c:ser>
          <c:idx val="0"/>
          <c:order val="0"/>
          <c:tx>
            <c:strRef>
              <c:f>Auswertung!$A$3:$A$9</c:f>
              <c:strCache>
                <c:ptCount val="7"/>
                <c:pt idx="0">
                  <c:v>Ovarialkarzinom</c:v>
                </c:pt>
                <c:pt idx="1">
                  <c:v>Borderline Ovar</c:v>
                </c:pt>
                <c:pt idx="2">
                  <c:v>Zervixkarzinom</c:v>
                </c:pt>
                <c:pt idx="3">
                  <c:v>Endometriumkarzinom</c:v>
                </c:pt>
                <c:pt idx="4">
                  <c:v>Vulvakarzinom</c:v>
                </c:pt>
                <c:pt idx="5">
                  <c:v>Vaginalkarziom</c:v>
                </c:pt>
                <c:pt idx="6">
                  <c:v>Sonstige*</c:v>
                </c:pt>
              </c:strCache>
            </c:strRef>
          </c:tx>
          <c:spPr>
            <a:solidFill>
              <a:srgbClr val="F4A329"/>
            </a:solidFill>
            <a:ln w="38100">
              <a:solidFill>
                <a:srgbClr val="FFFFFF"/>
              </a:solidFill>
              <a:prstDash val="solid"/>
            </a:ln>
            <a:effectLst>
              <a:outerShdw sx="1000" sy="1000" rotWithShape="0">
                <a:srgbClr val="000000"/>
              </a:outerShdw>
            </a:effectLst>
          </c:spPr>
          <c:explosion val="14"/>
          <c:dPt>
            <c:idx val="0"/>
            <c:bubble3D val="0"/>
            <c:explosion val="12"/>
            <c:spPr>
              <a:solidFill>
                <a:srgbClr val="F6BA66"/>
              </a:solidFill>
              <a:ln w="38100">
                <a:solidFill>
                  <a:srgbClr val="FFFFFF"/>
                </a:solidFill>
                <a:prstDash val="solid"/>
              </a:ln>
              <a:effectLst>
                <a:outerShdw sx="1000" sy="1000" rotWithShape="0">
                  <a:srgbClr val="000000"/>
                </a:outerShdw>
              </a:effectLst>
            </c:spPr>
            <c:extLst>
              <c:ext xmlns:c16="http://schemas.microsoft.com/office/drawing/2014/chart" uri="{C3380CC4-5D6E-409C-BE32-E72D297353CC}">
                <c16:uniqueId val="{00000001-1510-4138-8F3F-0AEA026970C7}"/>
              </c:ext>
            </c:extLst>
          </c:dPt>
          <c:dPt>
            <c:idx val="1"/>
            <c:bubble3D val="0"/>
            <c:explosion val="10"/>
            <c:spPr>
              <a:solidFill>
                <a:srgbClr val="F5AF4D"/>
              </a:solidFill>
              <a:ln w="38100">
                <a:solidFill>
                  <a:srgbClr val="FFFFFF"/>
                </a:solidFill>
                <a:prstDash val="solid"/>
              </a:ln>
              <a:effectLst>
                <a:outerShdw sx="1000" sy="1000" rotWithShape="0">
                  <a:srgbClr val="000000"/>
                </a:outerShdw>
              </a:effectLst>
            </c:spPr>
            <c:extLst>
              <c:ext xmlns:c16="http://schemas.microsoft.com/office/drawing/2014/chart" uri="{C3380CC4-5D6E-409C-BE32-E72D297353CC}">
                <c16:uniqueId val="{00000003-1510-4138-8F3F-0AEA026970C7}"/>
              </c:ext>
            </c:extLst>
          </c:dPt>
          <c:dPt>
            <c:idx val="2"/>
            <c:bubble3D val="0"/>
            <c:spPr>
              <a:solidFill>
                <a:srgbClr val="F5AF4D"/>
              </a:solidFill>
              <a:ln w="38100">
                <a:solidFill>
                  <a:srgbClr val="FFFFFF"/>
                </a:solidFill>
                <a:prstDash val="solid"/>
              </a:ln>
              <a:effectLst>
                <a:outerShdw sx="1000" sy="1000" rotWithShape="0">
                  <a:srgbClr val="000000"/>
                </a:outerShdw>
              </a:effectLst>
            </c:spPr>
            <c:extLst>
              <c:ext xmlns:c16="http://schemas.microsoft.com/office/drawing/2014/chart" uri="{C3380CC4-5D6E-409C-BE32-E72D297353CC}">
                <c16:uniqueId val="{00000005-1510-4138-8F3F-0AEA026970C7}"/>
              </c:ext>
            </c:extLst>
          </c:dPt>
          <c:dPt>
            <c:idx val="3"/>
            <c:bubble3D val="0"/>
            <c:spPr>
              <a:solidFill>
                <a:srgbClr val="F5AF4D"/>
              </a:solidFill>
              <a:ln w="38100">
                <a:solidFill>
                  <a:srgbClr val="FFFFFF"/>
                </a:solidFill>
                <a:prstDash val="solid"/>
              </a:ln>
              <a:effectLst>
                <a:outerShdw sx="1000" sy="1000" rotWithShape="0">
                  <a:srgbClr val="000000"/>
                </a:outerShdw>
              </a:effectLst>
            </c:spPr>
            <c:extLst>
              <c:ext xmlns:c16="http://schemas.microsoft.com/office/drawing/2014/chart" uri="{C3380CC4-5D6E-409C-BE32-E72D297353CC}">
                <c16:uniqueId val="{00000007-1510-4138-8F3F-0AEA026970C7}"/>
              </c:ext>
            </c:extLst>
          </c:dPt>
          <c:dPt>
            <c:idx val="4"/>
            <c:bubble3D val="0"/>
            <c:spPr>
              <a:solidFill>
                <a:srgbClr val="F6B454"/>
              </a:solidFill>
              <a:ln w="38100">
                <a:solidFill>
                  <a:srgbClr val="FFFFFF"/>
                </a:solidFill>
                <a:prstDash val="solid"/>
              </a:ln>
              <a:effectLst>
                <a:outerShdw sx="1000" sy="1000" rotWithShape="0">
                  <a:srgbClr val="000000"/>
                </a:outerShdw>
              </a:effectLst>
            </c:spPr>
            <c:extLst>
              <c:ext xmlns:c16="http://schemas.microsoft.com/office/drawing/2014/chart" uri="{C3380CC4-5D6E-409C-BE32-E72D297353CC}">
                <c16:uniqueId val="{00000009-1510-4138-8F3F-0AEA026970C7}"/>
              </c:ext>
            </c:extLst>
          </c:dPt>
          <c:dPt>
            <c:idx val="5"/>
            <c:bubble3D val="0"/>
            <c:spPr>
              <a:solidFill>
                <a:srgbClr val="F8C57F"/>
              </a:solidFill>
              <a:ln w="38100">
                <a:solidFill>
                  <a:srgbClr val="FFFFFF"/>
                </a:solidFill>
                <a:prstDash val="solid"/>
              </a:ln>
              <a:effectLst>
                <a:outerShdw sx="1000" sy="1000" rotWithShape="0">
                  <a:srgbClr val="000000"/>
                </a:outerShdw>
              </a:effectLst>
            </c:spPr>
            <c:extLst>
              <c:ext xmlns:c16="http://schemas.microsoft.com/office/drawing/2014/chart" uri="{C3380CC4-5D6E-409C-BE32-E72D297353CC}">
                <c16:uniqueId val="{0000000B-1510-4138-8F3F-0AEA026970C7}"/>
              </c:ext>
            </c:extLst>
          </c:dPt>
          <c:dPt>
            <c:idx val="6"/>
            <c:bubble3D val="0"/>
            <c:spPr>
              <a:solidFill>
                <a:srgbClr val="F9D199"/>
              </a:solidFill>
              <a:ln w="38100">
                <a:solidFill>
                  <a:srgbClr val="FFFFFF"/>
                </a:solidFill>
                <a:prstDash val="solid"/>
              </a:ln>
              <a:effectLst>
                <a:outerShdw sx="1000" sy="1000" rotWithShape="0">
                  <a:srgbClr val="000000"/>
                </a:outerShdw>
              </a:effectLst>
            </c:spPr>
            <c:extLst>
              <c:ext xmlns:c16="http://schemas.microsoft.com/office/drawing/2014/chart" uri="{C3380CC4-5D6E-409C-BE32-E72D297353CC}">
                <c16:uniqueId val="{0000000D-1510-4138-8F3F-0AEA026970C7}"/>
              </c:ext>
            </c:extLst>
          </c:dPt>
          <c:dPt>
            <c:idx val="7"/>
            <c:bubble3D val="0"/>
            <c:spPr>
              <a:solidFill>
                <a:srgbClr val="FCE8CC"/>
              </a:solidFill>
              <a:ln w="38100">
                <a:solidFill>
                  <a:srgbClr val="FFFFFF"/>
                </a:solidFill>
                <a:prstDash val="solid"/>
              </a:ln>
              <a:effectLst>
                <a:outerShdw sx="1000" sy="1000" rotWithShape="0">
                  <a:srgbClr val="000000"/>
                </a:outerShdw>
              </a:effectLst>
            </c:spPr>
            <c:extLst>
              <c:ext xmlns:c16="http://schemas.microsoft.com/office/drawing/2014/chart" uri="{C3380CC4-5D6E-409C-BE32-E72D297353CC}">
                <c16:uniqueId val="{0000000F-1510-4138-8F3F-0AEA026970C7}"/>
              </c:ext>
            </c:extLst>
          </c:dPt>
          <c:dPt>
            <c:idx val="8"/>
            <c:bubble3D val="0"/>
            <c:spPr>
              <a:solidFill>
                <a:srgbClr val="FBDCB2"/>
              </a:solidFill>
              <a:ln w="38100">
                <a:solidFill>
                  <a:srgbClr val="FFFFFF"/>
                </a:solidFill>
                <a:prstDash val="solid"/>
              </a:ln>
              <a:effectLst>
                <a:outerShdw sx="1000" sy="1000" rotWithShape="0">
                  <a:srgbClr val="000000"/>
                </a:outerShdw>
              </a:effectLst>
            </c:spPr>
            <c:extLst>
              <c:ext xmlns:c16="http://schemas.microsoft.com/office/drawing/2014/chart" uri="{C3380CC4-5D6E-409C-BE32-E72D297353CC}">
                <c16:uniqueId val="{00000011-1510-4138-8F3F-0AEA026970C7}"/>
              </c:ext>
            </c:extLst>
          </c:dPt>
          <c:dPt>
            <c:idx val="9"/>
            <c:bubble3D val="0"/>
            <c:spPr>
              <a:solidFill>
                <a:srgbClr val="F9D199"/>
              </a:solidFill>
              <a:ln w="38100">
                <a:solidFill>
                  <a:srgbClr val="FFFFFF"/>
                </a:solidFill>
                <a:prstDash val="solid"/>
              </a:ln>
              <a:effectLst>
                <a:outerShdw sx="1000" sy="1000" rotWithShape="0">
                  <a:srgbClr val="000000"/>
                </a:outerShdw>
              </a:effectLst>
            </c:spPr>
            <c:extLst>
              <c:ext xmlns:c16="http://schemas.microsoft.com/office/drawing/2014/chart" uri="{C3380CC4-5D6E-409C-BE32-E72D297353CC}">
                <c16:uniqueId val="{00000013-1510-4138-8F3F-0AEA026970C7}"/>
              </c:ext>
            </c:extLst>
          </c:dPt>
          <c:dPt>
            <c:idx val="10"/>
            <c:bubble3D val="0"/>
            <c:spPr>
              <a:solidFill>
                <a:srgbClr val="F8C57F"/>
              </a:solidFill>
              <a:ln w="38100">
                <a:solidFill>
                  <a:srgbClr val="FFFFFF"/>
                </a:solidFill>
                <a:prstDash val="solid"/>
              </a:ln>
              <a:effectLst>
                <a:outerShdw sx="1000" sy="1000" rotWithShape="0">
                  <a:srgbClr val="000000"/>
                </a:outerShdw>
              </a:effectLst>
            </c:spPr>
            <c:extLst>
              <c:ext xmlns:c16="http://schemas.microsoft.com/office/drawing/2014/chart" uri="{C3380CC4-5D6E-409C-BE32-E72D297353CC}">
                <c16:uniqueId val="{00000015-1510-4138-8F3F-0AEA026970C7}"/>
              </c:ext>
            </c:extLst>
          </c:dPt>
          <c:dLbls>
            <c:dLbl>
              <c:idx val="0"/>
              <c:layout>
                <c:manualLayout>
                  <c:x val="0.16212839711591792"/>
                  <c:y val="-0.25867200328407225"/>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1510-4138-8F3F-0AEA026970C7}"/>
                </c:ext>
              </c:extLst>
            </c:dLbl>
            <c:dLbl>
              <c:idx val="1"/>
              <c:layout>
                <c:manualLayout>
                  <c:x val="0.13495770937326676"/>
                  <c:y val="-9.1164477285166939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1510-4138-8F3F-0AEA026970C7}"/>
                </c:ext>
              </c:extLst>
            </c:dLbl>
            <c:dLbl>
              <c:idx val="2"/>
              <c:layout>
                <c:manualLayout>
                  <c:x val="0.16610186725827322"/>
                  <c:y val="0.12003318281335525"/>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1510-4138-8F3F-0AEA026970C7}"/>
                </c:ext>
              </c:extLst>
            </c:dLbl>
            <c:dLbl>
              <c:idx val="3"/>
              <c:layout>
                <c:manualLayout>
                  <c:x val="-0.20136369938990573"/>
                  <c:y val="0.14574473180076628"/>
                </c:manualLayout>
              </c:layout>
              <c:showLegendKey val="0"/>
              <c:showVal val="0"/>
              <c:showCatName val="1"/>
              <c:showSerName val="0"/>
              <c:showPercent val="1"/>
              <c:showBubbleSize val="0"/>
              <c:separator>; </c:separator>
              <c:extLst>
                <c:ext xmlns:c15="http://schemas.microsoft.com/office/drawing/2012/chart" uri="{CE6537A1-D6FC-4f65-9D91-7224C49458BB}">
                  <c15:layout>
                    <c:manualLayout>
                      <c:w val="0.30727167683490481"/>
                      <c:h val="9.2930008210180645E-2"/>
                    </c:manualLayout>
                  </c15:layout>
                </c:ext>
                <c:ext xmlns:c16="http://schemas.microsoft.com/office/drawing/2014/chart" uri="{C3380CC4-5D6E-409C-BE32-E72D297353CC}">
                  <c16:uniqueId val="{00000007-1510-4138-8F3F-0AEA026970C7}"/>
                </c:ext>
              </c:extLst>
            </c:dLbl>
            <c:dLbl>
              <c:idx val="4"/>
              <c:layout>
                <c:manualLayout>
                  <c:x val="-0.14881401368090219"/>
                  <c:y val="-0.17081520251778881"/>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1510-4138-8F3F-0AEA026970C7}"/>
                </c:ext>
              </c:extLst>
            </c:dLbl>
            <c:dLbl>
              <c:idx val="5"/>
              <c:layout>
                <c:manualLayout>
                  <c:x val="3.1764189314105041E-3"/>
                  <c:y val="-4.3633689107827042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B-1510-4138-8F3F-0AEA026970C7}"/>
                </c:ext>
              </c:extLst>
            </c:dLbl>
            <c:dLbl>
              <c:idx val="6"/>
              <c:layout>
                <c:manualLayout>
                  <c:x val="-1.4674616380107336E-2"/>
                  <c:y val="-1.0512452107279693E-3"/>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D-1510-4138-8F3F-0AEA026970C7}"/>
                </c:ext>
              </c:extLst>
            </c:dLbl>
            <c:numFmt formatCode="0.00%" sourceLinked="0"/>
            <c:spPr>
              <a:noFill/>
              <a:ln>
                <a:noFill/>
              </a:ln>
              <a:effectLst/>
            </c:spPr>
            <c:txPr>
              <a:bodyPr/>
              <a:lstStyle/>
              <a:p>
                <a:pPr>
                  <a:defRPr sz="800">
                    <a:latin typeface="Arial" panose="020B0604020202020204" pitchFamily="34" charset="0"/>
                    <a:cs typeface="Arial" panose="020B0604020202020204" pitchFamily="34" charset="0"/>
                  </a:defRPr>
                </a:pPr>
                <a:endParaRPr lang="en-US"/>
              </a:p>
            </c:txPr>
            <c:showLegendKey val="0"/>
            <c:showVal val="0"/>
            <c:showCatName val="1"/>
            <c:showSerName val="0"/>
            <c:showPercent val="1"/>
            <c:showBubbleSize val="0"/>
            <c:separator>; </c:separator>
            <c:showLeaderLines val="0"/>
            <c:extLst>
              <c:ext xmlns:c15="http://schemas.microsoft.com/office/drawing/2012/chart" uri="{CE6537A1-D6FC-4f65-9D91-7224C49458BB}"/>
            </c:extLst>
          </c:dLbls>
          <c:cat>
            <c:strRef>
              <c:f>Auswertung!$A$3:$A$9</c:f>
              <c:strCache>
                <c:ptCount val="7"/>
                <c:pt idx="0">
                  <c:v>Ovarialkarzinom</c:v>
                </c:pt>
                <c:pt idx="1">
                  <c:v>Borderline Ovar</c:v>
                </c:pt>
                <c:pt idx="2">
                  <c:v>Zervixkarzinom</c:v>
                </c:pt>
                <c:pt idx="3">
                  <c:v>Endometriumkarzinom</c:v>
                </c:pt>
                <c:pt idx="4">
                  <c:v>Vulvakarzinom</c:v>
                </c:pt>
                <c:pt idx="5">
                  <c:v>Vaginalkarziom</c:v>
                </c:pt>
                <c:pt idx="6">
                  <c:v>Sonstige*</c:v>
                </c:pt>
              </c:strCache>
            </c:strRef>
          </c:cat>
          <c:val>
            <c:numRef>
              <c:f>Auswertung!$E$3:$E$9</c:f>
              <c:numCache>
                <c:formatCode>0.00%</c:formatCode>
                <c:ptCount val="7"/>
                <c:pt idx="0">
                  <c:v>0.26874385447394294</c:v>
                </c:pt>
                <c:pt idx="1">
                  <c:v>6.6863323500491637E-2</c:v>
                </c:pt>
                <c:pt idx="2">
                  <c:v>0.17262782694198622</c:v>
                </c:pt>
                <c:pt idx="3">
                  <c:v>0.32227138643067849</c:v>
                </c:pt>
                <c:pt idx="4">
                  <c:v>0.10478121927236972</c:v>
                </c:pt>
                <c:pt idx="5">
                  <c:v>1.5486725663716814E-2</c:v>
                </c:pt>
                <c:pt idx="6">
                  <c:v>4.9225663716814159E-2</c:v>
                </c:pt>
              </c:numCache>
            </c:numRef>
          </c:val>
          <c:extLst>
            <c:ext xmlns:c16="http://schemas.microsoft.com/office/drawing/2014/chart" uri="{C3380CC4-5D6E-409C-BE32-E72D297353CC}">
              <c16:uniqueId val="{00000016-1510-4138-8F3F-0AEA026970C7}"/>
            </c:ext>
          </c:extLst>
        </c:ser>
        <c:dLbls>
          <c:showLegendKey val="0"/>
          <c:showVal val="0"/>
          <c:showCatName val="1"/>
          <c:showSerName val="0"/>
          <c:showPercent val="1"/>
          <c:showBubbleSize val="0"/>
          <c:showLeaderLines val="0"/>
        </c:dLbls>
      </c:pie3DChart>
      <c:spPr>
        <a:noFill/>
        <a:ln w="25400">
          <a:noFill/>
        </a:ln>
      </c:spPr>
    </c:plotArea>
    <c:plotVisOnly val="1"/>
    <c:dispBlanksAs val="zero"/>
    <c:showDLblsOverMax val="0"/>
  </c:chart>
  <c:spPr>
    <a:noFill/>
    <a:ln w="0">
      <a:noFill/>
    </a:ln>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view3D>
      <c:rotX val="50"/>
      <c:rotY val="160"/>
      <c:rAngAx val="0"/>
    </c:view3D>
    <c:floor>
      <c:thickness val="0"/>
    </c:floor>
    <c:sideWall>
      <c:thickness val="0"/>
    </c:sideWall>
    <c:backWall>
      <c:thickness val="0"/>
    </c:backWall>
    <c:plotArea>
      <c:layout>
        <c:manualLayout>
          <c:layoutTarget val="inner"/>
          <c:xMode val="edge"/>
          <c:yMode val="edge"/>
          <c:x val="0"/>
          <c:y val="3.4013888888888887E-3"/>
          <c:w val="0.99842333017180207"/>
          <c:h val="0.96936968699808046"/>
        </c:manualLayout>
      </c:layout>
      <c:pie3DChart>
        <c:varyColors val="1"/>
        <c:ser>
          <c:idx val="0"/>
          <c:order val="0"/>
          <c:tx>
            <c:strRef>
              <c:f>Auswertung!$A$3:$A$9</c:f>
              <c:strCache>
                <c:ptCount val="7"/>
                <c:pt idx="0">
                  <c:v>Ovarialkarzinom</c:v>
                </c:pt>
                <c:pt idx="1">
                  <c:v>Borderline Ovar</c:v>
                </c:pt>
                <c:pt idx="2">
                  <c:v>Zervixkarzinom</c:v>
                </c:pt>
                <c:pt idx="3">
                  <c:v>Endometriumkarzinom</c:v>
                </c:pt>
                <c:pt idx="4">
                  <c:v>Vulvakarzinom</c:v>
                </c:pt>
                <c:pt idx="5">
                  <c:v>Vaginalkarziom</c:v>
                </c:pt>
                <c:pt idx="6">
                  <c:v>Sonstige*</c:v>
                </c:pt>
              </c:strCache>
            </c:strRef>
          </c:tx>
          <c:spPr>
            <a:solidFill>
              <a:srgbClr val="F4A329"/>
            </a:solidFill>
            <a:ln w="38100">
              <a:solidFill>
                <a:srgbClr val="FFFFFF"/>
              </a:solidFill>
              <a:prstDash val="solid"/>
            </a:ln>
            <a:effectLst>
              <a:outerShdw sx="1000" sy="1000" rotWithShape="0">
                <a:srgbClr val="000000"/>
              </a:outerShdw>
            </a:effectLst>
          </c:spPr>
          <c:explosion val="14"/>
          <c:dPt>
            <c:idx val="0"/>
            <c:bubble3D val="0"/>
            <c:explosion val="12"/>
            <c:spPr>
              <a:solidFill>
                <a:srgbClr val="F6BA66"/>
              </a:solidFill>
              <a:ln w="38100">
                <a:solidFill>
                  <a:srgbClr val="FFFFFF"/>
                </a:solidFill>
                <a:prstDash val="solid"/>
              </a:ln>
              <a:effectLst>
                <a:outerShdw sx="1000" sy="1000" rotWithShape="0">
                  <a:srgbClr val="000000"/>
                </a:outerShdw>
              </a:effectLst>
            </c:spPr>
            <c:extLst>
              <c:ext xmlns:c16="http://schemas.microsoft.com/office/drawing/2014/chart" uri="{C3380CC4-5D6E-409C-BE32-E72D297353CC}">
                <c16:uniqueId val="{00000001-F9CA-4668-BA9F-E69829298D5A}"/>
              </c:ext>
            </c:extLst>
          </c:dPt>
          <c:dPt>
            <c:idx val="1"/>
            <c:bubble3D val="0"/>
            <c:explosion val="10"/>
            <c:spPr>
              <a:solidFill>
                <a:srgbClr val="F5AF4D"/>
              </a:solidFill>
              <a:ln w="38100">
                <a:solidFill>
                  <a:srgbClr val="FFFFFF"/>
                </a:solidFill>
                <a:prstDash val="solid"/>
              </a:ln>
              <a:effectLst>
                <a:outerShdw sx="1000" sy="1000" rotWithShape="0">
                  <a:srgbClr val="000000"/>
                </a:outerShdw>
              </a:effectLst>
            </c:spPr>
            <c:extLst>
              <c:ext xmlns:c16="http://schemas.microsoft.com/office/drawing/2014/chart" uri="{C3380CC4-5D6E-409C-BE32-E72D297353CC}">
                <c16:uniqueId val="{00000003-F9CA-4668-BA9F-E69829298D5A}"/>
              </c:ext>
            </c:extLst>
          </c:dPt>
          <c:dPt>
            <c:idx val="2"/>
            <c:bubble3D val="0"/>
            <c:spPr>
              <a:solidFill>
                <a:srgbClr val="F5AF4D"/>
              </a:solidFill>
              <a:ln w="38100">
                <a:solidFill>
                  <a:srgbClr val="FFFFFF"/>
                </a:solidFill>
                <a:prstDash val="solid"/>
              </a:ln>
              <a:effectLst>
                <a:outerShdw sx="1000" sy="1000" rotWithShape="0">
                  <a:srgbClr val="000000"/>
                </a:outerShdw>
              </a:effectLst>
            </c:spPr>
            <c:extLst>
              <c:ext xmlns:c16="http://schemas.microsoft.com/office/drawing/2014/chart" uri="{C3380CC4-5D6E-409C-BE32-E72D297353CC}">
                <c16:uniqueId val="{00000005-F9CA-4668-BA9F-E69829298D5A}"/>
              </c:ext>
            </c:extLst>
          </c:dPt>
          <c:dPt>
            <c:idx val="3"/>
            <c:bubble3D val="0"/>
            <c:spPr>
              <a:solidFill>
                <a:srgbClr val="F5AF4D"/>
              </a:solidFill>
              <a:ln w="38100">
                <a:solidFill>
                  <a:srgbClr val="FFFFFF"/>
                </a:solidFill>
                <a:prstDash val="solid"/>
              </a:ln>
              <a:effectLst>
                <a:outerShdw sx="1000" sy="1000" rotWithShape="0">
                  <a:srgbClr val="000000"/>
                </a:outerShdw>
              </a:effectLst>
            </c:spPr>
            <c:extLst>
              <c:ext xmlns:c16="http://schemas.microsoft.com/office/drawing/2014/chart" uri="{C3380CC4-5D6E-409C-BE32-E72D297353CC}">
                <c16:uniqueId val="{00000007-F9CA-4668-BA9F-E69829298D5A}"/>
              </c:ext>
            </c:extLst>
          </c:dPt>
          <c:dPt>
            <c:idx val="4"/>
            <c:bubble3D val="0"/>
            <c:spPr>
              <a:solidFill>
                <a:srgbClr val="F6B454"/>
              </a:solidFill>
              <a:ln w="38100">
                <a:solidFill>
                  <a:srgbClr val="FFFFFF"/>
                </a:solidFill>
                <a:prstDash val="solid"/>
              </a:ln>
              <a:effectLst>
                <a:outerShdw sx="1000" sy="1000" rotWithShape="0">
                  <a:srgbClr val="000000"/>
                </a:outerShdw>
              </a:effectLst>
            </c:spPr>
            <c:extLst>
              <c:ext xmlns:c16="http://schemas.microsoft.com/office/drawing/2014/chart" uri="{C3380CC4-5D6E-409C-BE32-E72D297353CC}">
                <c16:uniqueId val="{00000009-F9CA-4668-BA9F-E69829298D5A}"/>
              </c:ext>
            </c:extLst>
          </c:dPt>
          <c:dPt>
            <c:idx val="5"/>
            <c:bubble3D val="0"/>
            <c:spPr>
              <a:solidFill>
                <a:srgbClr val="F8C57F"/>
              </a:solidFill>
              <a:ln w="38100">
                <a:solidFill>
                  <a:srgbClr val="FFFFFF"/>
                </a:solidFill>
                <a:prstDash val="solid"/>
              </a:ln>
              <a:effectLst>
                <a:outerShdw sx="1000" sy="1000" rotWithShape="0">
                  <a:srgbClr val="000000"/>
                </a:outerShdw>
              </a:effectLst>
            </c:spPr>
            <c:extLst>
              <c:ext xmlns:c16="http://schemas.microsoft.com/office/drawing/2014/chart" uri="{C3380CC4-5D6E-409C-BE32-E72D297353CC}">
                <c16:uniqueId val="{0000000B-F9CA-4668-BA9F-E69829298D5A}"/>
              </c:ext>
            </c:extLst>
          </c:dPt>
          <c:dPt>
            <c:idx val="6"/>
            <c:bubble3D val="0"/>
            <c:spPr>
              <a:solidFill>
                <a:srgbClr val="F9D199"/>
              </a:solidFill>
              <a:ln w="38100">
                <a:solidFill>
                  <a:srgbClr val="FFFFFF"/>
                </a:solidFill>
                <a:prstDash val="solid"/>
              </a:ln>
              <a:effectLst>
                <a:outerShdw sx="1000" sy="1000" rotWithShape="0">
                  <a:srgbClr val="000000"/>
                </a:outerShdw>
              </a:effectLst>
            </c:spPr>
            <c:extLst>
              <c:ext xmlns:c16="http://schemas.microsoft.com/office/drawing/2014/chart" uri="{C3380CC4-5D6E-409C-BE32-E72D297353CC}">
                <c16:uniqueId val="{0000000D-F9CA-4668-BA9F-E69829298D5A}"/>
              </c:ext>
            </c:extLst>
          </c:dPt>
          <c:dPt>
            <c:idx val="7"/>
            <c:bubble3D val="0"/>
            <c:spPr>
              <a:solidFill>
                <a:srgbClr val="FCE8CC"/>
              </a:solidFill>
              <a:ln w="38100">
                <a:solidFill>
                  <a:srgbClr val="FFFFFF"/>
                </a:solidFill>
                <a:prstDash val="solid"/>
              </a:ln>
              <a:effectLst>
                <a:outerShdw sx="1000" sy="1000" rotWithShape="0">
                  <a:srgbClr val="000000"/>
                </a:outerShdw>
              </a:effectLst>
            </c:spPr>
            <c:extLst>
              <c:ext xmlns:c16="http://schemas.microsoft.com/office/drawing/2014/chart" uri="{C3380CC4-5D6E-409C-BE32-E72D297353CC}">
                <c16:uniqueId val="{0000000F-F9CA-4668-BA9F-E69829298D5A}"/>
              </c:ext>
            </c:extLst>
          </c:dPt>
          <c:dPt>
            <c:idx val="8"/>
            <c:bubble3D val="0"/>
            <c:spPr>
              <a:solidFill>
                <a:srgbClr val="FBDCB2"/>
              </a:solidFill>
              <a:ln w="38100">
                <a:solidFill>
                  <a:srgbClr val="FFFFFF"/>
                </a:solidFill>
                <a:prstDash val="solid"/>
              </a:ln>
              <a:effectLst>
                <a:outerShdw sx="1000" sy="1000" rotWithShape="0">
                  <a:srgbClr val="000000"/>
                </a:outerShdw>
              </a:effectLst>
            </c:spPr>
            <c:extLst>
              <c:ext xmlns:c16="http://schemas.microsoft.com/office/drawing/2014/chart" uri="{C3380CC4-5D6E-409C-BE32-E72D297353CC}">
                <c16:uniqueId val="{00000011-F9CA-4668-BA9F-E69829298D5A}"/>
              </c:ext>
            </c:extLst>
          </c:dPt>
          <c:dPt>
            <c:idx val="9"/>
            <c:bubble3D val="0"/>
            <c:spPr>
              <a:solidFill>
                <a:srgbClr val="F9D199"/>
              </a:solidFill>
              <a:ln w="38100">
                <a:solidFill>
                  <a:srgbClr val="FFFFFF"/>
                </a:solidFill>
                <a:prstDash val="solid"/>
              </a:ln>
              <a:effectLst>
                <a:outerShdw sx="1000" sy="1000" rotWithShape="0">
                  <a:srgbClr val="000000"/>
                </a:outerShdw>
              </a:effectLst>
            </c:spPr>
            <c:extLst>
              <c:ext xmlns:c16="http://schemas.microsoft.com/office/drawing/2014/chart" uri="{C3380CC4-5D6E-409C-BE32-E72D297353CC}">
                <c16:uniqueId val="{00000013-F9CA-4668-BA9F-E69829298D5A}"/>
              </c:ext>
            </c:extLst>
          </c:dPt>
          <c:dPt>
            <c:idx val="10"/>
            <c:bubble3D val="0"/>
            <c:spPr>
              <a:solidFill>
                <a:srgbClr val="F8C57F"/>
              </a:solidFill>
              <a:ln w="38100">
                <a:solidFill>
                  <a:srgbClr val="FFFFFF"/>
                </a:solidFill>
                <a:prstDash val="solid"/>
              </a:ln>
              <a:effectLst>
                <a:outerShdw sx="1000" sy="1000" rotWithShape="0">
                  <a:srgbClr val="000000"/>
                </a:outerShdw>
              </a:effectLst>
            </c:spPr>
            <c:extLst>
              <c:ext xmlns:c16="http://schemas.microsoft.com/office/drawing/2014/chart" uri="{C3380CC4-5D6E-409C-BE32-E72D297353CC}">
                <c16:uniqueId val="{00000015-F9CA-4668-BA9F-E69829298D5A}"/>
              </c:ext>
            </c:extLst>
          </c:dPt>
          <c:dLbls>
            <c:dLbl>
              <c:idx val="0"/>
              <c:layout>
                <c:manualLayout>
                  <c:x val="0.19475665557404326"/>
                  <c:y val="-0.1960426901575470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9CA-4668-BA9F-E69829298D5A}"/>
                </c:ext>
              </c:extLst>
            </c:dLbl>
            <c:dLbl>
              <c:idx val="1"/>
              <c:layout>
                <c:manualLayout>
                  <c:x val="3.8154002588278793E-2"/>
                  <c:y val="1.2908690496357775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9CA-4668-BA9F-E69829298D5A}"/>
                </c:ext>
              </c:extLst>
            </c:dLbl>
            <c:dLbl>
              <c:idx val="2"/>
              <c:layout>
                <c:manualLayout>
                  <c:x val="0.12883895131086137"/>
                  <c:y val="9.1205180536328867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9CA-4668-BA9F-E69829298D5A}"/>
                </c:ext>
              </c:extLst>
            </c:dLbl>
            <c:dLbl>
              <c:idx val="3"/>
              <c:layout>
                <c:manualLayout>
                  <c:x val="-0.16815804677389537"/>
                  <c:y val="0.11718346603421989"/>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29571523784246068"/>
                      <c:h val="9.2898991032003567E-2"/>
                    </c:manualLayout>
                  </c15:layout>
                </c:ext>
                <c:ext xmlns:c16="http://schemas.microsoft.com/office/drawing/2014/chart" uri="{C3380CC4-5D6E-409C-BE32-E72D297353CC}">
                  <c16:uniqueId val="{00000007-F9CA-4668-BA9F-E69829298D5A}"/>
                </c:ext>
              </c:extLst>
            </c:dLbl>
            <c:dLbl>
              <c:idx val="4"/>
              <c:layout>
                <c:manualLayout>
                  <c:x val="-0.12883897208356443"/>
                  <c:y val="-0.12124512959512113"/>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9CA-4668-BA9F-E69829298D5A}"/>
                </c:ext>
              </c:extLst>
            </c:dLbl>
            <c:spPr>
              <a:noFill/>
              <a:ln>
                <a:noFill/>
              </a:ln>
              <a:effectLst/>
            </c:spPr>
            <c:txPr>
              <a:bodyPr wrap="square" lIns="38100" tIns="19050" rIns="38100" bIns="19050" anchor="ctr">
                <a:spAutoFit/>
              </a:bodyPr>
              <a:lstStyle/>
              <a:p>
                <a:pPr>
                  <a:defRPr sz="800">
                    <a:latin typeface="Arial" panose="020B0604020202020204" pitchFamily="34" charset="0"/>
                    <a:cs typeface="Arial" panose="020B0604020202020204" pitchFamily="34" charset="0"/>
                  </a:defRPr>
                </a:pPr>
                <a:endParaRPr lang="en-US"/>
              </a:p>
            </c:tx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Auswertung!$A$3:$A$9</c:f>
              <c:strCache>
                <c:ptCount val="7"/>
                <c:pt idx="0">
                  <c:v>Ovarialkarzinom</c:v>
                </c:pt>
                <c:pt idx="1">
                  <c:v>Borderline Ovar</c:v>
                </c:pt>
                <c:pt idx="2">
                  <c:v>Zervixkarzinom</c:v>
                </c:pt>
                <c:pt idx="3">
                  <c:v>Endometriumkarzinom</c:v>
                </c:pt>
                <c:pt idx="4">
                  <c:v>Vulvakarzinom</c:v>
                </c:pt>
                <c:pt idx="5">
                  <c:v>Vaginalkarziom</c:v>
                </c:pt>
                <c:pt idx="6">
                  <c:v>Sonstige*</c:v>
                </c:pt>
              </c:strCache>
            </c:strRef>
          </c:cat>
          <c:val>
            <c:numRef>
              <c:f>Auswertung!$G$3:$G$9</c:f>
              <c:numCache>
                <c:formatCode>0.00%</c:formatCode>
                <c:ptCount val="7"/>
                <c:pt idx="0">
                  <c:v>0.42688383747986397</c:v>
                </c:pt>
                <c:pt idx="1">
                  <c:v>1.056022910327546E-2</c:v>
                </c:pt>
                <c:pt idx="2">
                  <c:v>0.1406837300877036</c:v>
                </c:pt>
                <c:pt idx="3">
                  <c:v>0.19652765348129586</c:v>
                </c:pt>
                <c:pt idx="4">
                  <c:v>0.13620905673885805</c:v>
                </c:pt>
                <c:pt idx="5">
                  <c:v>1.6645784857705386E-2</c:v>
                </c:pt>
                <c:pt idx="6">
                  <c:v>7.2489708251297649E-2</c:v>
                </c:pt>
              </c:numCache>
            </c:numRef>
          </c:val>
          <c:extLst>
            <c:ext xmlns:c16="http://schemas.microsoft.com/office/drawing/2014/chart" uri="{C3380CC4-5D6E-409C-BE32-E72D297353CC}">
              <c16:uniqueId val="{00000016-F9CA-4668-BA9F-E69829298D5A}"/>
            </c:ext>
          </c:extLst>
        </c:ser>
        <c:dLbls>
          <c:dLblPos val="inEnd"/>
          <c:showLegendKey val="0"/>
          <c:showVal val="1"/>
          <c:showCatName val="0"/>
          <c:showSerName val="0"/>
          <c:showPercent val="0"/>
          <c:showBubbleSize val="0"/>
          <c:showLeaderLines val="0"/>
        </c:dLbls>
      </c:pie3DChart>
      <c:spPr>
        <a:noFill/>
        <a:ln w="25400">
          <a:noFill/>
        </a:ln>
      </c:spPr>
    </c:plotArea>
    <c:plotVisOnly val="1"/>
    <c:dispBlanksAs val="zero"/>
    <c:showDLblsOverMax val="0"/>
  </c:chart>
  <c:spPr>
    <a:noFill/>
    <a:ln w="0">
      <a:noFill/>
    </a:ln>
    <a:scene3d>
      <a:camera prst="orthographicFront"/>
      <a:lightRig rig="threePt" dir="t"/>
    </a:scene3d>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1"/>
          <c:order val="0"/>
          <c:tx>
            <c:strRef>
              <c:f>Auswertung!$C$43</c:f>
              <c:strCache>
                <c:ptCount val="1"/>
                <c:pt idx="0">
                  <c:v>Primärfälle operiert</c:v>
                </c:pt>
              </c:strCache>
            </c:strRef>
          </c:tx>
          <c:spPr>
            <a:solidFill>
              <a:srgbClr val="F49E2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Auswertung!$A$45:$A$51</c:f>
              <c:strCache>
                <c:ptCount val="7"/>
                <c:pt idx="0">
                  <c:v>Sonstige*</c:v>
                </c:pt>
                <c:pt idx="1">
                  <c:v>Vaginalkarziom</c:v>
                </c:pt>
                <c:pt idx="2">
                  <c:v>Vulvakarzinom</c:v>
                </c:pt>
                <c:pt idx="3">
                  <c:v>Endometriumkarzinom</c:v>
                </c:pt>
                <c:pt idx="4">
                  <c:v>Zervixkarzinom</c:v>
                </c:pt>
                <c:pt idx="5">
                  <c:v>Borderline Ovar</c:v>
                </c:pt>
                <c:pt idx="6">
                  <c:v>Ovarialkarzinom</c:v>
                </c:pt>
              </c:strCache>
            </c:strRef>
          </c:cat>
          <c:val>
            <c:numRef>
              <c:f>Auswertung!$C$45:$C$51</c:f>
              <c:numCache>
                <c:formatCode>#,##0</c:formatCode>
                <c:ptCount val="7"/>
                <c:pt idx="0">
                  <c:v>707</c:v>
                </c:pt>
                <c:pt idx="1">
                  <c:v>142</c:v>
                </c:pt>
                <c:pt idx="2">
                  <c:v>1494</c:v>
                </c:pt>
                <c:pt idx="3">
                  <c:v>4844</c:v>
                </c:pt>
                <c:pt idx="4">
                  <c:v>2171</c:v>
                </c:pt>
                <c:pt idx="5">
                  <c:v>1079</c:v>
                </c:pt>
                <c:pt idx="6">
                  <c:v>3730</c:v>
                </c:pt>
              </c:numCache>
            </c:numRef>
          </c:val>
          <c:extLst>
            <c:ext xmlns:c16="http://schemas.microsoft.com/office/drawing/2014/chart" uri="{C3380CC4-5D6E-409C-BE32-E72D297353CC}">
              <c16:uniqueId val="{00000000-87D2-4F87-BC68-B6CD6A854A61}"/>
            </c:ext>
          </c:extLst>
        </c:ser>
        <c:ser>
          <c:idx val="0"/>
          <c:order val="1"/>
          <c:tx>
            <c:strRef>
              <c:f>Auswertung!$E$43</c:f>
              <c:strCache>
                <c:ptCount val="1"/>
                <c:pt idx="0">
                  <c:v>Primärfälle nicht operiert</c:v>
                </c:pt>
              </c:strCache>
            </c:strRef>
          </c:tx>
          <c:spPr>
            <a:solidFill>
              <a:srgbClr val="E0F4FB"/>
            </a:solidFill>
            <a:ln>
              <a:noFill/>
            </a:ln>
            <a:effectLst/>
          </c:spPr>
          <c:invertIfNegative val="0"/>
          <c:dLbls>
            <c:dLbl>
              <c:idx val="0"/>
              <c:layout>
                <c:manualLayout>
                  <c:x val="-1.1998131144858586E-3"/>
                  <c:y val="-3.86453412073490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7D2-4F87-BC68-B6CD6A854A61}"/>
                </c:ext>
              </c:extLst>
            </c:dLbl>
            <c:dLbl>
              <c:idx val="1"/>
              <c:layout>
                <c:manualLayout>
                  <c:x val="-1.6193589231860419E-3"/>
                  <c:y val="4.209776902887139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7D2-4F87-BC68-B6CD6A854A61}"/>
                </c:ext>
              </c:extLst>
            </c:dLbl>
            <c:dLbl>
              <c:idx val="5"/>
              <c:layout>
                <c:manualLayout>
                  <c:x val="-1.1567654381701266E-3"/>
                  <c:y val="-3.548851706036743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7D2-4F87-BC68-B6CD6A854A61}"/>
                </c:ext>
              </c:extLst>
            </c:dLbl>
            <c:dLbl>
              <c:idx val="6"/>
              <c:layout>
                <c:manualLayout>
                  <c:x val="0"/>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7D2-4F87-BC68-B6CD6A854A61}"/>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Auswertung!$A$45:$A$51</c:f>
              <c:strCache>
                <c:ptCount val="7"/>
                <c:pt idx="0">
                  <c:v>Sonstige*</c:v>
                </c:pt>
                <c:pt idx="1">
                  <c:v>Vaginalkarziom</c:v>
                </c:pt>
                <c:pt idx="2">
                  <c:v>Vulvakarzinom</c:v>
                </c:pt>
                <c:pt idx="3">
                  <c:v>Endometriumkarzinom</c:v>
                </c:pt>
                <c:pt idx="4">
                  <c:v>Zervixkarzinom</c:v>
                </c:pt>
                <c:pt idx="5">
                  <c:v>Borderline Ovar</c:v>
                </c:pt>
                <c:pt idx="6">
                  <c:v>Ovarialkarzinom</c:v>
                </c:pt>
              </c:strCache>
            </c:strRef>
          </c:cat>
          <c:val>
            <c:numRef>
              <c:f>Auswertung!$E$45:$E$51</c:f>
              <c:numCache>
                <c:formatCode>#,##0</c:formatCode>
                <c:ptCount val="7"/>
                <c:pt idx="0">
                  <c:v>94</c:v>
                </c:pt>
                <c:pt idx="1">
                  <c:v>110</c:v>
                </c:pt>
                <c:pt idx="2">
                  <c:v>211</c:v>
                </c:pt>
                <c:pt idx="3">
                  <c:v>400</c:v>
                </c:pt>
                <c:pt idx="4">
                  <c:v>638</c:v>
                </c:pt>
                <c:pt idx="5">
                  <c:v>9</c:v>
                </c:pt>
                <c:pt idx="6">
                  <c:v>643</c:v>
                </c:pt>
              </c:numCache>
            </c:numRef>
          </c:val>
          <c:extLst>
            <c:ext xmlns:c16="http://schemas.microsoft.com/office/drawing/2014/chart" uri="{C3380CC4-5D6E-409C-BE32-E72D297353CC}">
              <c16:uniqueId val="{00000005-87D2-4F87-BC68-B6CD6A854A61}"/>
            </c:ext>
          </c:extLst>
        </c:ser>
        <c:ser>
          <c:idx val="2"/>
          <c:order val="2"/>
          <c:tx>
            <c:strRef>
              <c:f>Auswertung!$H$43</c:f>
              <c:strCache>
                <c:ptCount val="1"/>
                <c:pt idx="0">
                  <c:v>Nicht Primärfälle operiert</c:v>
                </c:pt>
              </c:strCache>
            </c:strRef>
          </c:tx>
          <c:spPr>
            <a:solidFill>
              <a:srgbClr val="00CCFF"/>
            </a:solidFill>
            <a:ln>
              <a:noFill/>
            </a:ln>
            <a:effectLst/>
          </c:spPr>
          <c:invertIfNegative val="0"/>
          <c:dLbls>
            <c:dLbl>
              <c:idx val="1"/>
              <c:layout>
                <c:manualLayout>
                  <c:x val="8.0812433611354949E-3"/>
                  <c:y val="-2.873556430446194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7D2-4F87-BC68-B6CD6A854A61}"/>
                </c:ext>
              </c:extLst>
            </c:dLbl>
            <c:dLbl>
              <c:idx val="5"/>
              <c:layout>
                <c:manualLayout>
                  <c:x val="-1.0116203934197006E-3"/>
                  <c:y val="3.951148293963254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7D2-4F87-BC68-B6CD6A854A61}"/>
                </c:ext>
              </c:extLst>
            </c:dLbl>
            <c:dLbl>
              <c:idx val="6"/>
              <c:layout>
                <c:manualLayout>
                  <c:x val="3.3250207813798837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7D2-4F87-BC68-B6CD6A854A61}"/>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Auswertung!$A$45:$A$51</c:f>
              <c:strCache>
                <c:ptCount val="7"/>
                <c:pt idx="0">
                  <c:v>Sonstige*</c:v>
                </c:pt>
                <c:pt idx="1">
                  <c:v>Vaginalkarziom</c:v>
                </c:pt>
                <c:pt idx="2">
                  <c:v>Vulvakarzinom</c:v>
                </c:pt>
                <c:pt idx="3">
                  <c:v>Endometriumkarzinom</c:v>
                </c:pt>
                <c:pt idx="4">
                  <c:v>Zervixkarzinom</c:v>
                </c:pt>
                <c:pt idx="5">
                  <c:v>Borderline Ovar</c:v>
                </c:pt>
                <c:pt idx="6">
                  <c:v>Ovarialkarzinom</c:v>
                </c:pt>
              </c:strCache>
            </c:strRef>
          </c:cat>
          <c:val>
            <c:numRef>
              <c:f>Auswertung!$H$45:$H$51</c:f>
              <c:numCache>
                <c:formatCode>#,##0</c:formatCode>
                <c:ptCount val="7"/>
                <c:pt idx="0">
                  <c:v>168</c:v>
                </c:pt>
                <c:pt idx="1">
                  <c:v>31</c:v>
                </c:pt>
                <c:pt idx="2">
                  <c:v>447</c:v>
                </c:pt>
                <c:pt idx="3">
                  <c:v>339</c:v>
                </c:pt>
                <c:pt idx="4">
                  <c:v>184</c:v>
                </c:pt>
                <c:pt idx="5">
                  <c:v>50</c:v>
                </c:pt>
                <c:pt idx="6">
                  <c:v>521</c:v>
                </c:pt>
              </c:numCache>
            </c:numRef>
          </c:val>
          <c:extLst>
            <c:ext xmlns:c16="http://schemas.microsoft.com/office/drawing/2014/chart" uri="{C3380CC4-5D6E-409C-BE32-E72D297353CC}">
              <c16:uniqueId val="{0000000A-87D2-4F87-BC68-B6CD6A854A61}"/>
            </c:ext>
          </c:extLst>
        </c:ser>
        <c:ser>
          <c:idx val="3"/>
          <c:order val="3"/>
          <c:tx>
            <c:strRef>
              <c:f>Auswertung!$J$43</c:f>
              <c:strCache>
                <c:ptCount val="1"/>
                <c:pt idx="0">
                  <c:v>Nicht Primärfälle nicht operiert</c:v>
                </c:pt>
              </c:strCache>
            </c:strRef>
          </c:tx>
          <c:spPr>
            <a:solidFill>
              <a:srgbClr val="D7D2D6"/>
            </a:solidFill>
            <a:ln>
              <a:noFill/>
            </a:ln>
            <a:effectLst/>
          </c:spPr>
          <c:invertIfNegative val="0"/>
          <c:dLbls>
            <c:dLbl>
              <c:idx val="1"/>
              <c:layout>
                <c:manualLayout>
                  <c:x val="1.3300041627779112E-2"/>
                  <c:y val="1.66666666666665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7D2-4F87-BC68-B6CD6A854A61}"/>
                </c:ext>
              </c:extLst>
            </c:dLbl>
            <c:dLbl>
              <c:idx val="5"/>
              <c:layout>
                <c:manualLayout>
                  <c:x val="6.6500415627597674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7D2-4F87-BC68-B6CD6A854A61}"/>
                </c:ext>
              </c:extLst>
            </c:dLbl>
            <c:dLbl>
              <c:idx val="6"/>
              <c:layout>
                <c:manualLayout>
                  <c:x val="9.9750623441395899E-3"/>
                  <c:y val="-2.6340691878662054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7D2-4F87-BC68-B6CD6A854A61}"/>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Auswertung!$A$45:$A$51</c:f>
              <c:strCache>
                <c:ptCount val="7"/>
                <c:pt idx="0">
                  <c:v>Sonstige*</c:v>
                </c:pt>
                <c:pt idx="1">
                  <c:v>Vaginalkarziom</c:v>
                </c:pt>
                <c:pt idx="2">
                  <c:v>Vulvakarzinom</c:v>
                </c:pt>
                <c:pt idx="3">
                  <c:v>Endometriumkarzinom</c:v>
                </c:pt>
                <c:pt idx="4">
                  <c:v>Zervixkarzinom</c:v>
                </c:pt>
                <c:pt idx="5">
                  <c:v>Borderline Ovar</c:v>
                </c:pt>
                <c:pt idx="6">
                  <c:v>Ovarialkarzinom</c:v>
                </c:pt>
              </c:strCache>
            </c:strRef>
          </c:cat>
          <c:val>
            <c:numRef>
              <c:f>Auswertung!$J$45:$J$51</c:f>
              <c:numCache>
                <c:formatCode>#,##0</c:formatCode>
                <c:ptCount val="7"/>
                <c:pt idx="0">
                  <c:v>237</c:v>
                </c:pt>
                <c:pt idx="1">
                  <c:v>62</c:v>
                </c:pt>
                <c:pt idx="2">
                  <c:v>314</c:v>
                </c:pt>
                <c:pt idx="3">
                  <c:v>759</c:v>
                </c:pt>
                <c:pt idx="4">
                  <c:v>602</c:v>
                </c:pt>
                <c:pt idx="5">
                  <c:v>9</c:v>
                </c:pt>
                <c:pt idx="6">
                  <c:v>1864</c:v>
                </c:pt>
              </c:numCache>
            </c:numRef>
          </c:val>
          <c:extLst>
            <c:ext xmlns:c16="http://schemas.microsoft.com/office/drawing/2014/chart" uri="{C3380CC4-5D6E-409C-BE32-E72D297353CC}">
              <c16:uniqueId val="{0000000F-87D2-4F87-BC68-B6CD6A854A61}"/>
            </c:ext>
          </c:extLst>
        </c:ser>
        <c:dLbls>
          <c:dLblPos val="ctr"/>
          <c:showLegendKey val="0"/>
          <c:showVal val="1"/>
          <c:showCatName val="0"/>
          <c:showSerName val="0"/>
          <c:showPercent val="0"/>
          <c:showBubbleSize val="0"/>
        </c:dLbls>
        <c:gapWidth val="80"/>
        <c:overlap val="100"/>
        <c:axId val="121173120"/>
        <c:axId val="121174656"/>
      </c:barChart>
      <c:catAx>
        <c:axId val="1211731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1174656"/>
        <c:crosses val="autoZero"/>
        <c:auto val="1"/>
        <c:lblAlgn val="ctr"/>
        <c:lblOffset val="100"/>
        <c:noMultiLvlLbl val="0"/>
      </c:catAx>
      <c:valAx>
        <c:axId val="121174656"/>
        <c:scaling>
          <c:orientation val="minMax"/>
          <c:max val="700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1173120"/>
        <c:crosses val="autoZero"/>
        <c:crossBetween val="between"/>
        <c:majorUnit val="500"/>
        <c:minorUnit val="500"/>
      </c:valAx>
      <c:spPr>
        <a:noFill/>
        <a:ln>
          <a:noFill/>
        </a:ln>
        <a:effectLst/>
      </c:spPr>
    </c:plotArea>
    <c:legend>
      <c:legendPos val="b"/>
      <c:layout>
        <c:manualLayout>
          <c:xMode val="edge"/>
          <c:yMode val="edge"/>
          <c:x val="0.14621717980924245"/>
          <c:y val="0.94297145669291338"/>
          <c:w val="0.83240154207656714"/>
          <c:h val="4.2659742963164091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US" dirty="0" err="1"/>
              <a:t>Zervixkarzinom</a:t>
            </a:r>
            <a:r>
              <a:rPr lang="en-US" dirty="0"/>
              <a:t>: </a:t>
            </a:r>
            <a:r>
              <a:rPr lang="en-US" dirty="0" err="1"/>
              <a:t>Primärfälle</a:t>
            </a:r>
            <a:r>
              <a:rPr lang="en-US" dirty="0"/>
              <a:t> </a:t>
            </a:r>
            <a:r>
              <a:rPr lang="en-US" dirty="0" err="1"/>
              <a:t>operiert</a:t>
            </a:r>
            <a:r>
              <a:rPr lang="en-US" dirty="0"/>
              <a:t> + </a:t>
            </a:r>
            <a:r>
              <a:rPr lang="en-US" dirty="0" err="1"/>
              <a:t>nicht</a:t>
            </a:r>
            <a:r>
              <a:rPr lang="en-US" dirty="0"/>
              <a:t> </a:t>
            </a:r>
            <a:r>
              <a:rPr lang="en-US" dirty="0" err="1"/>
              <a:t>operiert</a:t>
            </a:r>
            <a:endParaRPr lang="en-US" dirty="0"/>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clustered"/>
        <c:varyColors val="0"/>
        <c:ser>
          <c:idx val="0"/>
          <c:order val="0"/>
          <c:tx>
            <c:strRef>
              <c:f>Diagramme!$M$2</c:f>
              <c:strCache>
                <c:ptCount val="1"/>
                <c:pt idx="0">
                  <c:v>Primärfälle operiert + Primärfälle nicht operiert</c:v>
                </c:pt>
              </c:strCache>
            </c:strRef>
          </c:tx>
          <c:spPr>
            <a:solidFill>
              <a:srgbClr val="79C1D5"/>
            </a:solidFill>
            <a:ln>
              <a:noFill/>
            </a:ln>
            <a:effectLst/>
          </c:spPr>
          <c:invertIfNegative val="0"/>
          <c:dLbls>
            <c:spPr>
              <a:noFill/>
              <a:ln>
                <a:noFill/>
              </a:ln>
              <a:effectLst/>
            </c:spPr>
            <c:txPr>
              <a:bodyPr rot="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Diagramme!$L$3:$L$12</c:f>
              <c:strCache>
                <c:ptCount val="10"/>
                <c:pt idx="0">
                  <c:v>Zervixkarzinom FIGO IA1 (= T1a1)</c:v>
                </c:pt>
                <c:pt idx="1">
                  <c:v>Zervixkarzinom FIGO IA2 (= T1a2)</c:v>
                </c:pt>
                <c:pt idx="2">
                  <c:v>Zervixkarzinom FIGO IB1 (= T1b1)</c:v>
                </c:pt>
                <c:pt idx="3">
                  <c:v>Zervixkarzinom FIGO IB2 (= T1b2)</c:v>
                </c:pt>
                <c:pt idx="4">
                  <c:v>Zervixkarzinom FIGO IIA (= T2a)</c:v>
                </c:pt>
                <c:pt idx="5">
                  <c:v>Zervixkarzinom FIGO IIB (= T2b)</c:v>
                </c:pt>
                <c:pt idx="6">
                  <c:v>Zervixkarzinom FIGO IIIA (= T3a)</c:v>
                </c:pt>
                <c:pt idx="7">
                  <c:v>Zervixkarzinom FIGO IIIB (= T3b)</c:v>
                </c:pt>
                <c:pt idx="8">
                  <c:v>Zervixkarzinom FIGO IVA (= T4)</c:v>
                </c:pt>
                <c:pt idx="9">
                  <c:v>Zervixkarzinom FIGO IVB (= M1)</c:v>
                </c:pt>
              </c:strCache>
            </c:strRef>
          </c:cat>
          <c:val>
            <c:numRef>
              <c:f>Diagramme!$M$3:$M$12</c:f>
              <c:numCache>
                <c:formatCode>General</c:formatCode>
                <c:ptCount val="10"/>
                <c:pt idx="0">
                  <c:v>478</c:v>
                </c:pt>
                <c:pt idx="1">
                  <c:v>115</c:v>
                </c:pt>
                <c:pt idx="2">
                  <c:v>662</c:v>
                </c:pt>
                <c:pt idx="3">
                  <c:v>229</c:v>
                </c:pt>
                <c:pt idx="4">
                  <c:v>143</c:v>
                </c:pt>
                <c:pt idx="5">
                  <c:v>366</c:v>
                </c:pt>
                <c:pt idx="6">
                  <c:v>51</c:v>
                </c:pt>
                <c:pt idx="7">
                  <c:v>309</c:v>
                </c:pt>
                <c:pt idx="8">
                  <c:v>157</c:v>
                </c:pt>
                <c:pt idx="9">
                  <c:v>299</c:v>
                </c:pt>
              </c:numCache>
            </c:numRef>
          </c:val>
          <c:extLst>
            <c:ext xmlns:c16="http://schemas.microsoft.com/office/drawing/2014/chart" uri="{C3380CC4-5D6E-409C-BE32-E72D297353CC}">
              <c16:uniqueId val="{00000000-8675-4D36-8B45-475F15B3954A}"/>
            </c:ext>
          </c:extLst>
        </c:ser>
        <c:dLbls>
          <c:dLblPos val="inEnd"/>
          <c:showLegendKey val="0"/>
          <c:showVal val="1"/>
          <c:showCatName val="0"/>
          <c:showSerName val="0"/>
          <c:showPercent val="0"/>
          <c:showBubbleSize val="0"/>
        </c:dLbls>
        <c:gapWidth val="80"/>
        <c:axId val="589868496"/>
        <c:axId val="589869808"/>
      </c:barChart>
      <c:catAx>
        <c:axId val="589868496"/>
        <c:scaling>
          <c:orientation val="maxMin"/>
        </c:scaling>
        <c:delete val="0"/>
        <c:axPos val="l"/>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89869808"/>
        <c:crosses val="autoZero"/>
        <c:auto val="1"/>
        <c:lblAlgn val="ctr"/>
        <c:lblOffset val="100"/>
        <c:noMultiLvlLbl val="0"/>
      </c:catAx>
      <c:valAx>
        <c:axId val="589869808"/>
        <c:scaling>
          <c:orientation val="minMax"/>
          <c:max val="1000"/>
        </c:scaling>
        <c:delete val="0"/>
        <c:axPos val="t"/>
        <c:majorGridlines>
          <c:spPr>
            <a:ln w="9525" cap="flat" cmpd="sng" algn="ctr">
              <a:solidFill>
                <a:schemeClr val="tx2">
                  <a:lumMod val="15000"/>
                  <a:lumOff val="85000"/>
                </a:schemeClr>
              </a:solidFill>
              <a:round/>
            </a:ln>
            <a:effectLst/>
          </c:spPr>
        </c:majorGridlines>
        <c:numFmt formatCode="General" sourceLinked="1"/>
        <c:majorTickMark val="out"/>
        <c:minorTickMark val="none"/>
        <c:tickLblPos val="high"/>
        <c:spPr>
          <a:noFill/>
          <a:ln>
            <a:noFill/>
          </a:ln>
          <a:effectLst/>
        </c:spPr>
        <c:txPr>
          <a:bodyPr rot="0" spcFirstLastPara="1" vertOverflow="ellipsis"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89868496"/>
        <c:crosses val="autoZero"/>
        <c:crossBetween val="between"/>
      </c:valAx>
      <c:spPr>
        <a:noFill/>
        <a:ln>
          <a:noFill/>
        </a:ln>
        <a:effectLst/>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US" dirty="0" err="1"/>
              <a:t>Ovarialkarzinom</a:t>
            </a:r>
            <a:r>
              <a:rPr lang="en-US" dirty="0"/>
              <a:t>: </a:t>
            </a:r>
            <a:r>
              <a:rPr lang="en-US" dirty="0" err="1"/>
              <a:t>Primärfälle</a:t>
            </a:r>
            <a:r>
              <a:rPr lang="en-US" dirty="0"/>
              <a:t> </a:t>
            </a:r>
            <a:r>
              <a:rPr lang="en-US" dirty="0" err="1"/>
              <a:t>operiert</a:t>
            </a:r>
            <a:r>
              <a:rPr lang="en-US" dirty="0"/>
              <a:t> + </a:t>
            </a:r>
            <a:r>
              <a:rPr lang="en-US" dirty="0" err="1"/>
              <a:t>nicht</a:t>
            </a:r>
            <a:r>
              <a:rPr lang="en-US" dirty="0"/>
              <a:t> </a:t>
            </a:r>
            <a:r>
              <a:rPr lang="en-US" dirty="0" err="1"/>
              <a:t>operiert</a:t>
            </a:r>
            <a:endParaRPr lang="en-US" dirty="0"/>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clustered"/>
        <c:varyColors val="0"/>
        <c:ser>
          <c:idx val="0"/>
          <c:order val="0"/>
          <c:tx>
            <c:strRef>
              <c:f>Diagramme!$C$2</c:f>
              <c:strCache>
                <c:ptCount val="1"/>
                <c:pt idx="0">
                  <c:v>Primärfälle operiert + Primärfälle nicht operiert</c:v>
                </c:pt>
              </c:strCache>
            </c:strRef>
          </c:tx>
          <c:spPr>
            <a:solidFill>
              <a:srgbClr val="F49E2C"/>
            </a:solidFill>
            <a:ln>
              <a:solidFill>
                <a:srgbClr val="F49E2C"/>
              </a:solid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Diagramme!$B$3:$B$11</c:f>
              <c:strCache>
                <c:ptCount val="9"/>
                <c:pt idx="0">
                  <c:v>Ovarialkarzinom FIGO IA</c:v>
                </c:pt>
                <c:pt idx="1">
                  <c:v>Ovarialkarzinom FIGO IB</c:v>
                </c:pt>
                <c:pt idx="2">
                  <c:v>Ovarialkarzinom FIGO IC</c:v>
                </c:pt>
                <c:pt idx="3">
                  <c:v>Ovarialkarzinom FIGO IIA</c:v>
                </c:pt>
                <c:pt idx="4">
                  <c:v>Ovarialkarzinom FIGO IIB</c:v>
                </c:pt>
                <c:pt idx="5">
                  <c:v>Ovarialkarzinom FIGO IIIA</c:v>
                </c:pt>
                <c:pt idx="6">
                  <c:v>Ovarialkarzinom FIGO IIIB</c:v>
                </c:pt>
                <c:pt idx="7">
                  <c:v>Ovarialkarzinom FIGO IIIC</c:v>
                </c:pt>
                <c:pt idx="8">
                  <c:v>Ovarialkarzinom FIGO IV</c:v>
                </c:pt>
              </c:strCache>
            </c:strRef>
          </c:cat>
          <c:val>
            <c:numRef>
              <c:f>Diagramme!$C$3:$C$11</c:f>
              <c:numCache>
                <c:formatCode>#,##0</c:formatCode>
                <c:ptCount val="9"/>
                <c:pt idx="0">
                  <c:v>384</c:v>
                </c:pt>
                <c:pt idx="1">
                  <c:v>45</c:v>
                </c:pt>
                <c:pt idx="2">
                  <c:v>365</c:v>
                </c:pt>
                <c:pt idx="3">
                  <c:v>98</c:v>
                </c:pt>
                <c:pt idx="4">
                  <c:v>196</c:v>
                </c:pt>
                <c:pt idx="5">
                  <c:v>239</c:v>
                </c:pt>
                <c:pt idx="6">
                  <c:v>403</c:v>
                </c:pt>
                <c:pt idx="7">
                  <c:v>1640</c:v>
                </c:pt>
                <c:pt idx="8">
                  <c:v>1003</c:v>
                </c:pt>
              </c:numCache>
            </c:numRef>
          </c:val>
          <c:extLst>
            <c:ext xmlns:c16="http://schemas.microsoft.com/office/drawing/2014/chart" uri="{C3380CC4-5D6E-409C-BE32-E72D297353CC}">
              <c16:uniqueId val="{00000000-6362-4008-93E1-BDCC88B33F71}"/>
            </c:ext>
          </c:extLst>
        </c:ser>
        <c:dLbls>
          <c:dLblPos val="inEnd"/>
          <c:showLegendKey val="0"/>
          <c:showVal val="1"/>
          <c:showCatName val="0"/>
          <c:showSerName val="0"/>
          <c:showPercent val="0"/>
          <c:showBubbleSize val="0"/>
        </c:dLbls>
        <c:gapWidth val="80"/>
        <c:axId val="132435968"/>
        <c:axId val="132438656"/>
      </c:barChart>
      <c:catAx>
        <c:axId val="132435968"/>
        <c:scaling>
          <c:orientation val="maxMin"/>
        </c:scaling>
        <c:delete val="0"/>
        <c:axPos val="l"/>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2438656"/>
        <c:crosses val="autoZero"/>
        <c:auto val="1"/>
        <c:lblAlgn val="ctr"/>
        <c:lblOffset val="100"/>
        <c:noMultiLvlLbl val="0"/>
      </c:catAx>
      <c:valAx>
        <c:axId val="132438656"/>
        <c:scaling>
          <c:orientation val="minMax"/>
          <c:max val="2000"/>
        </c:scaling>
        <c:delete val="0"/>
        <c:axPos val="t"/>
        <c:majorGridlines>
          <c:spPr>
            <a:ln w="9525" cap="flat" cmpd="sng" algn="ctr">
              <a:solidFill>
                <a:schemeClr val="tx2">
                  <a:lumMod val="15000"/>
                  <a:lumOff val="85000"/>
                </a:schemeClr>
              </a:solidFill>
              <a:round/>
            </a:ln>
            <a:effectLst/>
          </c:spPr>
        </c:majorGridlines>
        <c:numFmt formatCode="#,##0" sourceLinked="1"/>
        <c:majorTickMark val="out"/>
        <c:minorTickMark val="none"/>
        <c:tickLblPos val="high"/>
        <c:spPr>
          <a:noFill/>
          <a:ln>
            <a:noFill/>
          </a:ln>
          <a:effectLst/>
        </c:spPr>
        <c:txPr>
          <a:bodyPr rot="0" spcFirstLastPara="1" vertOverflow="ellipsis"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2435968"/>
        <c:crosses val="autoZero"/>
        <c:crossBetween val="between"/>
      </c:valAx>
      <c:spPr>
        <a:noFill/>
        <a:ln>
          <a:noFill/>
        </a:ln>
        <a:effectLst/>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3A6C608B-37A3-472B-B7F7-5C7DF952C3C7}" type="datetimeFigureOut">
              <a:rPr lang="de-DE" smtClean="0"/>
              <a:pPr/>
              <a:t>24.07.2023</a:t>
            </a:fld>
            <a:endParaRPr lang="de-DE" dirty="0"/>
          </a:p>
        </p:txBody>
      </p:sp>
      <p:sp>
        <p:nvSpPr>
          <p:cNvPr id="4" name="Folienbildplatzhalter 3"/>
          <p:cNvSpPr>
            <a:spLocks noGrp="1" noRot="1" noChangeAspect="1"/>
          </p:cNvSpPr>
          <p:nvPr>
            <p:ph type="sldImg" idx="2"/>
          </p:nvPr>
        </p:nvSpPr>
        <p:spPr>
          <a:xfrm>
            <a:off x="779463" y="739775"/>
            <a:ext cx="5238750" cy="3703638"/>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7F19572C-298E-4E98-8D93-C17939AC38EB}" type="slidenum">
              <a:rPr lang="de-DE" smtClean="0"/>
              <a:pPr/>
              <a:t>‹#›</a:t>
            </a:fld>
            <a:endParaRPr lang="de-DE" dirty="0"/>
          </a:p>
        </p:txBody>
      </p:sp>
    </p:spTree>
    <p:extLst>
      <p:ext uri="{BB962C8B-B14F-4D97-AF65-F5344CB8AC3E}">
        <p14:creationId xmlns:p14="http://schemas.microsoft.com/office/powerpoint/2010/main" val="4099997428"/>
      </p:ext>
    </p:extLst>
  </p:cSld>
  <p:clrMap bg1="lt1" tx1="dk1" bg2="lt2" tx2="dk2" accent1="accent1" accent2="accent2" accent3="accent3" accent4="accent4" accent5="accent5" accent6="accent6" hlink="hlink" folHlink="folHlink"/>
  <p:notesStyle>
    <a:lvl1pPr marL="0" algn="l" defTabSz="995690" rtl="0" eaLnBrk="1" latinLnBrk="0" hangingPunct="1">
      <a:defRPr sz="1300" kern="1200">
        <a:solidFill>
          <a:schemeClr val="tx1"/>
        </a:solidFill>
        <a:latin typeface="+mn-lt"/>
        <a:ea typeface="+mn-ea"/>
        <a:cs typeface="+mn-cs"/>
      </a:defRPr>
    </a:lvl1pPr>
    <a:lvl2pPr marL="497845" algn="l" defTabSz="995690" rtl="0" eaLnBrk="1" latinLnBrk="0" hangingPunct="1">
      <a:defRPr sz="1300" kern="1200">
        <a:solidFill>
          <a:schemeClr val="tx1"/>
        </a:solidFill>
        <a:latin typeface="+mn-lt"/>
        <a:ea typeface="+mn-ea"/>
        <a:cs typeface="+mn-cs"/>
      </a:defRPr>
    </a:lvl2pPr>
    <a:lvl3pPr marL="995690" algn="l" defTabSz="995690" rtl="0" eaLnBrk="1" latinLnBrk="0" hangingPunct="1">
      <a:defRPr sz="1300" kern="1200">
        <a:solidFill>
          <a:schemeClr val="tx1"/>
        </a:solidFill>
        <a:latin typeface="+mn-lt"/>
        <a:ea typeface="+mn-ea"/>
        <a:cs typeface="+mn-cs"/>
      </a:defRPr>
    </a:lvl3pPr>
    <a:lvl4pPr marL="1493535" algn="l" defTabSz="995690" rtl="0" eaLnBrk="1" latinLnBrk="0" hangingPunct="1">
      <a:defRPr sz="1300" kern="1200">
        <a:solidFill>
          <a:schemeClr val="tx1"/>
        </a:solidFill>
        <a:latin typeface="+mn-lt"/>
        <a:ea typeface="+mn-ea"/>
        <a:cs typeface="+mn-cs"/>
      </a:defRPr>
    </a:lvl4pPr>
    <a:lvl5pPr marL="1991380" algn="l" defTabSz="995690" rtl="0" eaLnBrk="1" latinLnBrk="0" hangingPunct="1">
      <a:defRPr sz="1300" kern="1200">
        <a:solidFill>
          <a:schemeClr val="tx1"/>
        </a:solidFill>
        <a:latin typeface="+mn-lt"/>
        <a:ea typeface="+mn-ea"/>
        <a:cs typeface="+mn-cs"/>
      </a:defRPr>
    </a:lvl5pPr>
    <a:lvl6pPr marL="2489225" algn="l" defTabSz="995690" rtl="0" eaLnBrk="1" latinLnBrk="0" hangingPunct="1">
      <a:defRPr sz="1300" kern="1200">
        <a:solidFill>
          <a:schemeClr val="tx1"/>
        </a:solidFill>
        <a:latin typeface="+mn-lt"/>
        <a:ea typeface="+mn-ea"/>
        <a:cs typeface="+mn-cs"/>
      </a:defRPr>
    </a:lvl6pPr>
    <a:lvl7pPr marL="2987070" algn="l" defTabSz="995690" rtl="0" eaLnBrk="1" latinLnBrk="0" hangingPunct="1">
      <a:defRPr sz="1300" kern="1200">
        <a:solidFill>
          <a:schemeClr val="tx1"/>
        </a:solidFill>
        <a:latin typeface="+mn-lt"/>
        <a:ea typeface="+mn-ea"/>
        <a:cs typeface="+mn-cs"/>
      </a:defRPr>
    </a:lvl7pPr>
    <a:lvl8pPr marL="3484916" algn="l" defTabSz="995690" rtl="0" eaLnBrk="1" latinLnBrk="0" hangingPunct="1">
      <a:defRPr sz="1300" kern="1200">
        <a:solidFill>
          <a:schemeClr val="tx1"/>
        </a:solidFill>
        <a:latin typeface="+mn-lt"/>
        <a:ea typeface="+mn-ea"/>
        <a:cs typeface="+mn-cs"/>
      </a:defRPr>
    </a:lvl8pPr>
    <a:lvl9pPr marL="3982761" algn="l" defTabSz="995690" rtl="0" eaLnBrk="1" latinLnBrk="0" hangingPunct="1">
      <a:defRPr sz="1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2005" y="2348894"/>
            <a:ext cx="9089390" cy="1620771"/>
          </a:xfrm>
        </p:spPr>
        <p:txBody>
          <a:bodyPr/>
          <a:lstStyle/>
          <a:p>
            <a:r>
              <a:rPr lang="en-US"/>
              <a:t>Click to edit Master title style</a:t>
            </a:r>
          </a:p>
        </p:txBody>
      </p:sp>
      <p:sp>
        <p:nvSpPr>
          <p:cNvPr id="3" name="Subtitle 2"/>
          <p:cNvSpPr>
            <a:spLocks noGrp="1"/>
          </p:cNvSpPr>
          <p:nvPr>
            <p:ph type="subTitle" idx="1"/>
          </p:nvPr>
        </p:nvSpPr>
        <p:spPr>
          <a:xfrm>
            <a:off x="1604010" y="4284716"/>
            <a:ext cx="7485380" cy="1932323"/>
          </a:xfrm>
        </p:spPr>
        <p:txBody>
          <a:bodyPr/>
          <a:lstStyle>
            <a:lvl1pPr marL="0" indent="0" algn="ctr">
              <a:buNone/>
              <a:defRPr>
                <a:solidFill>
                  <a:schemeClr val="tx1">
                    <a:tint val="75000"/>
                  </a:schemeClr>
                </a:solidFill>
              </a:defRPr>
            </a:lvl1pPr>
            <a:lvl2pPr marL="497845" indent="0" algn="ctr">
              <a:buNone/>
              <a:defRPr>
                <a:solidFill>
                  <a:schemeClr val="tx1">
                    <a:tint val="75000"/>
                  </a:schemeClr>
                </a:solidFill>
              </a:defRPr>
            </a:lvl2pPr>
            <a:lvl3pPr marL="995690" indent="0" algn="ctr">
              <a:buNone/>
              <a:defRPr>
                <a:solidFill>
                  <a:schemeClr val="tx1">
                    <a:tint val="75000"/>
                  </a:schemeClr>
                </a:solidFill>
              </a:defRPr>
            </a:lvl3pPr>
            <a:lvl4pPr marL="1493535" indent="0" algn="ctr">
              <a:buNone/>
              <a:defRPr>
                <a:solidFill>
                  <a:schemeClr val="tx1">
                    <a:tint val="75000"/>
                  </a:schemeClr>
                </a:solidFill>
              </a:defRPr>
            </a:lvl4pPr>
            <a:lvl5pPr marL="1991380" indent="0" algn="ctr">
              <a:buNone/>
              <a:defRPr>
                <a:solidFill>
                  <a:schemeClr val="tx1">
                    <a:tint val="75000"/>
                  </a:schemeClr>
                </a:solidFill>
              </a:defRPr>
            </a:lvl5pPr>
            <a:lvl6pPr marL="2489225" indent="0" algn="ctr">
              <a:buNone/>
              <a:defRPr>
                <a:solidFill>
                  <a:schemeClr val="tx1">
                    <a:tint val="75000"/>
                  </a:schemeClr>
                </a:solidFill>
              </a:defRPr>
            </a:lvl6pPr>
            <a:lvl7pPr marL="2987070" indent="0" algn="ctr">
              <a:buNone/>
              <a:defRPr>
                <a:solidFill>
                  <a:schemeClr val="tx1">
                    <a:tint val="75000"/>
                  </a:schemeClr>
                </a:solidFill>
              </a:defRPr>
            </a:lvl7pPr>
            <a:lvl8pPr marL="3484916" indent="0" algn="ctr">
              <a:buNone/>
              <a:defRPr>
                <a:solidFill>
                  <a:schemeClr val="tx1">
                    <a:tint val="75000"/>
                  </a:schemeClr>
                </a:solidFill>
              </a:defRPr>
            </a:lvl8pPr>
            <a:lvl9pPr marL="398276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pic>
        <p:nvPicPr>
          <p:cNvPr id="7" name="Picture 5"/>
          <p:cNvPicPr>
            <a:picLocks noChangeAspect="1" noChangeArrowheads="1"/>
          </p:cNvPicPr>
          <p:nvPr userDrawn="1"/>
        </p:nvPicPr>
        <p:blipFill>
          <a:blip r:embed="rId2" cstate="print"/>
          <a:srcRect/>
          <a:stretch>
            <a:fillRect/>
          </a:stretch>
        </p:blipFill>
        <p:spPr bwMode="auto">
          <a:xfrm>
            <a:off x="6594263" y="252043"/>
            <a:ext cx="3959900" cy="2798718"/>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2715" y="302803"/>
            <a:ext cx="2406015" cy="645157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670" y="302803"/>
            <a:ext cx="7039822" cy="645157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8224" y="168028"/>
            <a:ext cx="10336953" cy="1008168"/>
          </a:xfrm>
        </p:spPr>
        <p:txBody>
          <a:bodyPr/>
          <a:lstStyle/>
          <a:p>
            <a:r>
              <a:rPr lang="en-US" dirty="0"/>
              <a:t>Click to edit Master title style</a:t>
            </a:r>
          </a:p>
        </p:txBody>
      </p:sp>
      <p:sp>
        <p:nvSpPr>
          <p:cNvPr id="3" name="Content Placeholder 2"/>
          <p:cNvSpPr>
            <a:spLocks noGrp="1"/>
          </p:cNvSpPr>
          <p:nvPr>
            <p:ph idx="1"/>
          </p:nvPr>
        </p:nvSpPr>
        <p:spPr>
          <a:xfrm>
            <a:off x="178224" y="1344225"/>
            <a:ext cx="10336953" cy="588098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705" y="4858813"/>
            <a:ext cx="9089390" cy="1501751"/>
          </a:xfrm>
        </p:spPr>
        <p:txBody>
          <a:bodyPr anchor="t"/>
          <a:lstStyle>
            <a:lvl1pPr algn="l">
              <a:defRPr sz="4400" b="1" cap="all"/>
            </a:lvl1pPr>
          </a:lstStyle>
          <a:p>
            <a:r>
              <a:rPr lang="en-US" dirty="0"/>
              <a:t>Click to edit Master title style</a:t>
            </a:r>
          </a:p>
        </p:txBody>
      </p:sp>
      <p:sp>
        <p:nvSpPr>
          <p:cNvPr id="3" name="Text Placeholder 2"/>
          <p:cNvSpPr>
            <a:spLocks noGrp="1"/>
          </p:cNvSpPr>
          <p:nvPr>
            <p:ph type="body" idx="1"/>
          </p:nvPr>
        </p:nvSpPr>
        <p:spPr>
          <a:xfrm>
            <a:off x="844705" y="3204786"/>
            <a:ext cx="9089390" cy="1654026"/>
          </a:xfrm>
        </p:spPr>
        <p:txBody>
          <a:bodyPr anchor="b"/>
          <a:lstStyle>
            <a:lvl1pPr marL="0" indent="0">
              <a:buNone/>
              <a:defRPr sz="2200">
                <a:solidFill>
                  <a:schemeClr val="tx1">
                    <a:tint val="75000"/>
                  </a:schemeClr>
                </a:solidFill>
              </a:defRPr>
            </a:lvl1pPr>
            <a:lvl2pPr marL="497845" indent="0">
              <a:buNone/>
              <a:defRPr sz="2000">
                <a:solidFill>
                  <a:schemeClr val="tx1">
                    <a:tint val="75000"/>
                  </a:schemeClr>
                </a:solidFill>
              </a:defRPr>
            </a:lvl2pPr>
            <a:lvl3pPr marL="995690" indent="0">
              <a:buNone/>
              <a:defRPr sz="1700">
                <a:solidFill>
                  <a:schemeClr val="tx1">
                    <a:tint val="75000"/>
                  </a:schemeClr>
                </a:solidFill>
              </a:defRPr>
            </a:lvl3pPr>
            <a:lvl4pPr marL="1493535" indent="0">
              <a:buNone/>
              <a:defRPr sz="1500">
                <a:solidFill>
                  <a:schemeClr val="tx1">
                    <a:tint val="75000"/>
                  </a:schemeClr>
                </a:solidFill>
              </a:defRPr>
            </a:lvl4pPr>
            <a:lvl5pPr marL="1991380" indent="0">
              <a:buNone/>
              <a:defRPr sz="1500">
                <a:solidFill>
                  <a:schemeClr val="tx1">
                    <a:tint val="75000"/>
                  </a:schemeClr>
                </a:solidFill>
              </a:defRPr>
            </a:lvl5pPr>
            <a:lvl6pPr marL="2489225" indent="0">
              <a:buNone/>
              <a:defRPr sz="1500">
                <a:solidFill>
                  <a:schemeClr val="tx1">
                    <a:tint val="75000"/>
                  </a:schemeClr>
                </a:solidFill>
              </a:defRPr>
            </a:lvl6pPr>
            <a:lvl7pPr marL="2987070" indent="0">
              <a:buNone/>
              <a:defRPr sz="1500">
                <a:solidFill>
                  <a:schemeClr val="tx1">
                    <a:tint val="75000"/>
                  </a:schemeClr>
                </a:solidFill>
              </a:defRPr>
            </a:lvl7pPr>
            <a:lvl8pPr marL="3484916" indent="0">
              <a:buNone/>
              <a:defRPr sz="1500">
                <a:solidFill>
                  <a:schemeClr val="tx1">
                    <a:tint val="75000"/>
                  </a:schemeClr>
                </a:solidFill>
              </a:defRPr>
            </a:lvl8pPr>
            <a:lvl9pPr marL="3982761" indent="0">
              <a:buNone/>
              <a:defRPr sz="15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670" y="1764296"/>
            <a:ext cx="4722918" cy="4990084"/>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35812" y="1764296"/>
            <a:ext cx="4722918" cy="4990084"/>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34670" y="1692533"/>
            <a:ext cx="4724775" cy="705367"/>
          </a:xfrm>
        </p:spPr>
        <p:txBody>
          <a:bodyPr anchor="b"/>
          <a:lstStyle>
            <a:lvl1pPr marL="0" indent="0">
              <a:buNone/>
              <a:defRPr sz="2600" b="1"/>
            </a:lvl1pPr>
            <a:lvl2pPr marL="497845" indent="0">
              <a:buNone/>
              <a:defRPr sz="2200" b="1"/>
            </a:lvl2pPr>
            <a:lvl3pPr marL="995690" indent="0">
              <a:buNone/>
              <a:defRPr sz="2000" b="1"/>
            </a:lvl3pPr>
            <a:lvl4pPr marL="1493535" indent="0">
              <a:buNone/>
              <a:defRPr sz="1700" b="1"/>
            </a:lvl4pPr>
            <a:lvl5pPr marL="1991380" indent="0">
              <a:buNone/>
              <a:defRPr sz="1700" b="1"/>
            </a:lvl5pPr>
            <a:lvl6pPr marL="2489225" indent="0">
              <a:buNone/>
              <a:defRPr sz="1700" b="1"/>
            </a:lvl6pPr>
            <a:lvl7pPr marL="2987070" indent="0">
              <a:buNone/>
              <a:defRPr sz="1700" b="1"/>
            </a:lvl7pPr>
            <a:lvl8pPr marL="3484916" indent="0">
              <a:buNone/>
              <a:defRPr sz="1700" b="1"/>
            </a:lvl8pPr>
            <a:lvl9pPr marL="3982761" indent="0">
              <a:buNone/>
              <a:defRPr sz="1700" b="1"/>
            </a:lvl9pPr>
          </a:lstStyle>
          <a:p>
            <a:pPr lvl="0"/>
            <a:r>
              <a:rPr lang="en-US"/>
              <a:t>Click to edit Master text styles</a:t>
            </a:r>
          </a:p>
        </p:txBody>
      </p:sp>
      <p:sp>
        <p:nvSpPr>
          <p:cNvPr id="4" name="Content Placeholder 3"/>
          <p:cNvSpPr>
            <a:spLocks noGrp="1"/>
          </p:cNvSpPr>
          <p:nvPr>
            <p:ph sz="half" idx="2"/>
          </p:nvPr>
        </p:nvSpPr>
        <p:spPr>
          <a:xfrm>
            <a:off x="534670" y="2397901"/>
            <a:ext cx="4724775" cy="4356478"/>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432099" y="1692533"/>
            <a:ext cx="4726632" cy="705367"/>
          </a:xfrm>
        </p:spPr>
        <p:txBody>
          <a:bodyPr anchor="b"/>
          <a:lstStyle>
            <a:lvl1pPr marL="0" indent="0">
              <a:buNone/>
              <a:defRPr sz="2600" b="1"/>
            </a:lvl1pPr>
            <a:lvl2pPr marL="497845" indent="0">
              <a:buNone/>
              <a:defRPr sz="2200" b="1"/>
            </a:lvl2pPr>
            <a:lvl3pPr marL="995690" indent="0">
              <a:buNone/>
              <a:defRPr sz="2000" b="1"/>
            </a:lvl3pPr>
            <a:lvl4pPr marL="1493535" indent="0">
              <a:buNone/>
              <a:defRPr sz="1700" b="1"/>
            </a:lvl4pPr>
            <a:lvl5pPr marL="1991380" indent="0">
              <a:buNone/>
              <a:defRPr sz="1700" b="1"/>
            </a:lvl5pPr>
            <a:lvl6pPr marL="2489225" indent="0">
              <a:buNone/>
              <a:defRPr sz="1700" b="1"/>
            </a:lvl6pPr>
            <a:lvl7pPr marL="2987070" indent="0">
              <a:buNone/>
              <a:defRPr sz="1700" b="1"/>
            </a:lvl7pPr>
            <a:lvl8pPr marL="3484916" indent="0">
              <a:buNone/>
              <a:defRPr sz="1700" b="1"/>
            </a:lvl8pPr>
            <a:lvl9pPr marL="3982761" indent="0">
              <a:buNone/>
              <a:defRPr sz="1700" b="1"/>
            </a:lvl9pPr>
          </a:lstStyle>
          <a:p>
            <a:pPr lvl="0"/>
            <a:r>
              <a:rPr lang="en-US"/>
              <a:t>Click to edit Master text styles</a:t>
            </a:r>
          </a:p>
        </p:txBody>
      </p:sp>
      <p:sp>
        <p:nvSpPr>
          <p:cNvPr id="6" name="Content Placeholder 5"/>
          <p:cNvSpPr>
            <a:spLocks noGrp="1"/>
          </p:cNvSpPr>
          <p:nvPr>
            <p:ph sz="quarter" idx="4"/>
          </p:nvPr>
        </p:nvSpPr>
        <p:spPr>
          <a:xfrm>
            <a:off x="5432099" y="2397901"/>
            <a:ext cx="4726632" cy="4356478"/>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pic>
        <p:nvPicPr>
          <p:cNvPr id="5" name="Picture 2" descr="P:\dkg logo 4.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702681" y="323397"/>
            <a:ext cx="1684356" cy="6637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670" y="301050"/>
            <a:ext cx="3518055" cy="1281214"/>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4180823" y="301052"/>
            <a:ext cx="5977907" cy="6453328"/>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4670" y="1582266"/>
            <a:ext cx="3518055" cy="5172114"/>
          </a:xfrm>
        </p:spPr>
        <p:txBody>
          <a:bodyPr/>
          <a:lstStyle>
            <a:lvl1pPr marL="0" indent="0">
              <a:buNone/>
              <a:defRPr sz="1500"/>
            </a:lvl1pPr>
            <a:lvl2pPr marL="497845" indent="0">
              <a:buNone/>
              <a:defRPr sz="1300"/>
            </a:lvl2pPr>
            <a:lvl3pPr marL="995690" indent="0">
              <a:buNone/>
              <a:defRPr sz="1100"/>
            </a:lvl3pPr>
            <a:lvl4pPr marL="1493535" indent="0">
              <a:buNone/>
              <a:defRPr sz="1000"/>
            </a:lvl4pPr>
            <a:lvl5pPr marL="1991380" indent="0">
              <a:buNone/>
              <a:defRPr sz="1000"/>
            </a:lvl5pPr>
            <a:lvl6pPr marL="2489225" indent="0">
              <a:buNone/>
              <a:defRPr sz="1000"/>
            </a:lvl6pPr>
            <a:lvl7pPr marL="2987070" indent="0">
              <a:buNone/>
              <a:defRPr sz="1000"/>
            </a:lvl7pPr>
            <a:lvl8pPr marL="3484916" indent="0">
              <a:buNone/>
              <a:defRPr sz="1000"/>
            </a:lvl8pPr>
            <a:lvl9pPr marL="3982761"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981" y="5292884"/>
            <a:ext cx="6416040" cy="624855"/>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2095981" y="675613"/>
            <a:ext cx="6416040" cy="4536758"/>
          </a:xfrm>
        </p:spPr>
        <p:txBody>
          <a:bodyPr/>
          <a:lstStyle>
            <a:lvl1pPr marL="0" indent="0">
              <a:buNone/>
              <a:defRPr sz="3500"/>
            </a:lvl1pPr>
            <a:lvl2pPr marL="497845" indent="0">
              <a:buNone/>
              <a:defRPr sz="3000"/>
            </a:lvl2pPr>
            <a:lvl3pPr marL="995690" indent="0">
              <a:buNone/>
              <a:defRPr sz="2600"/>
            </a:lvl3pPr>
            <a:lvl4pPr marL="1493535" indent="0">
              <a:buNone/>
              <a:defRPr sz="2200"/>
            </a:lvl4pPr>
            <a:lvl5pPr marL="1991380" indent="0">
              <a:buNone/>
              <a:defRPr sz="2200"/>
            </a:lvl5pPr>
            <a:lvl6pPr marL="2489225" indent="0">
              <a:buNone/>
              <a:defRPr sz="2200"/>
            </a:lvl6pPr>
            <a:lvl7pPr marL="2987070" indent="0">
              <a:buNone/>
              <a:defRPr sz="2200"/>
            </a:lvl7pPr>
            <a:lvl8pPr marL="3484916" indent="0">
              <a:buNone/>
              <a:defRPr sz="2200"/>
            </a:lvl8pPr>
            <a:lvl9pPr marL="3982761" indent="0">
              <a:buNone/>
              <a:defRPr sz="2200"/>
            </a:lvl9pPr>
          </a:lstStyle>
          <a:p>
            <a:endParaRPr lang="en-US" dirty="0"/>
          </a:p>
        </p:txBody>
      </p:sp>
      <p:sp>
        <p:nvSpPr>
          <p:cNvPr id="4" name="Text Placeholder 3"/>
          <p:cNvSpPr>
            <a:spLocks noGrp="1"/>
          </p:cNvSpPr>
          <p:nvPr>
            <p:ph type="body" sz="half" idx="2"/>
          </p:nvPr>
        </p:nvSpPr>
        <p:spPr>
          <a:xfrm>
            <a:off x="2095981" y="5917739"/>
            <a:ext cx="6416040" cy="887398"/>
          </a:xfrm>
        </p:spPr>
        <p:txBody>
          <a:bodyPr/>
          <a:lstStyle>
            <a:lvl1pPr marL="0" indent="0">
              <a:buNone/>
              <a:defRPr sz="1500"/>
            </a:lvl1pPr>
            <a:lvl2pPr marL="497845" indent="0">
              <a:buNone/>
              <a:defRPr sz="1300"/>
            </a:lvl2pPr>
            <a:lvl3pPr marL="995690" indent="0">
              <a:buNone/>
              <a:defRPr sz="1100"/>
            </a:lvl3pPr>
            <a:lvl4pPr marL="1493535" indent="0">
              <a:buNone/>
              <a:defRPr sz="1000"/>
            </a:lvl4pPr>
            <a:lvl5pPr marL="1991380" indent="0">
              <a:buNone/>
              <a:defRPr sz="1000"/>
            </a:lvl5pPr>
            <a:lvl6pPr marL="2489225" indent="0">
              <a:buNone/>
              <a:defRPr sz="1000"/>
            </a:lvl6pPr>
            <a:lvl7pPr marL="2987070" indent="0">
              <a:buNone/>
              <a:defRPr sz="1000"/>
            </a:lvl7pPr>
            <a:lvl8pPr marL="3484916" indent="0">
              <a:buNone/>
              <a:defRPr sz="1000"/>
            </a:lvl8pPr>
            <a:lvl9pPr marL="3982761"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670" y="302801"/>
            <a:ext cx="9624060" cy="1260211"/>
          </a:xfrm>
          <a:prstGeom prst="rect">
            <a:avLst/>
          </a:prstGeom>
        </p:spPr>
        <p:txBody>
          <a:bodyPr vert="horz" lIns="99569" tIns="49785" rIns="99569" bIns="49785" rtlCol="0" anchor="ctr">
            <a:normAutofit/>
          </a:bodyPr>
          <a:lstStyle/>
          <a:p>
            <a:r>
              <a:rPr lang="en-US"/>
              <a:t>Click to edit Master title style</a:t>
            </a:r>
          </a:p>
        </p:txBody>
      </p:sp>
      <p:sp>
        <p:nvSpPr>
          <p:cNvPr id="3" name="Text Placeholder 2"/>
          <p:cNvSpPr>
            <a:spLocks noGrp="1"/>
          </p:cNvSpPr>
          <p:nvPr>
            <p:ph type="body" idx="1"/>
          </p:nvPr>
        </p:nvSpPr>
        <p:spPr>
          <a:xfrm>
            <a:off x="534670" y="1764296"/>
            <a:ext cx="9624060" cy="4990084"/>
          </a:xfrm>
          <a:prstGeom prst="rect">
            <a:avLst/>
          </a:prstGeom>
        </p:spPr>
        <p:txBody>
          <a:bodyPr vert="horz" lIns="99569" tIns="49785" rIns="99569" bIns="49785"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34670" y="7104809"/>
            <a:ext cx="2495127" cy="402567"/>
          </a:xfrm>
          <a:prstGeom prst="rect">
            <a:avLst/>
          </a:prstGeom>
        </p:spPr>
        <p:txBody>
          <a:bodyPr vert="horz" lIns="99569" tIns="49785" rIns="99569" bIns="49785" rtlCol="0" anchor="ctr"/>
          <a:lstStyle>
            <a:lvl1pPr algn="l">
              <a:defRPr sz="13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653579" y="7104809"/>
            <a:ext cx="3386243" cy="402567"/>
          </a:xfrm>
          <a:prstGeom prst="rect">
            <a:avLst/>
          </a:prstGeom>
        </p:spPr>
        <p:txBody>
          <a:bodyPr vert="horz" lIns="99569" tIns="49785" rIns="99569" bIns="49785" rtlCol="0" anchor="ctr"/>
          <a:lstStyle>
            <a:lvl1pPr algn="ctr">
              <a:defRPr sz="13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199784" y="7263575"/>
            <a:ext cx="2495127" cy="277842"/>
          </a:xfrm>
          <a:prstGeom prst="rect">
            <a:avLst/>
          </a:prstGeom>
        </p:spPr>
        <p:txBody>
          <a:bodyPr vert="horz" lIns="99569" tIns="49785" rIns="99569" bIns="49785" rtlCol="0" anchor="ctr"/>
          <a:lstStyle>
            <a:lvl1pPr algn="r">
              <a:defRPr sz="900">
                <a:solidFill>
                  <a:schemeClr val="tx1">
                    <a:tint val="75000"/>
                  </a:schemeClr>
                </a:solidFill>
                <a:latin typeface="Arial" pitchFamily="34" charset="0"/>
                <a:cs typeface="Arial" pitchFamily="34" charset="0"/>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ftr="0" dt="0"/>
  <p:txStyles>
    <p:titleStyle>
      <a:lvl1pPr algn="ctr" defTabSz="995690" rtl="0" eaLnBrk="1" latinLnBrk="0" hangingPunct="1">
        <a:spcBef>
          <a:spcPct val="0"/>
        </a:spcBef>
        <a:buNone/>
        <a:defRPr sz="4800" kern="1200">
          <a:solidFill>
            <a:schemeClr val="tx1"/>
          </a:solidFill>
          <a:latin typeface="+mj-lt"/>
          <a:ea typeface="+mj-ea"/>
          <a:cs typeface="+mj-cs"/>
        </a:defRPr>
      </a:lvl1pPr>
    </p:titleStyle>
    <p:bodyStyle>
      <a:lvl1pPr marL="373384" indent="-373384" algn="l" defTabSz="995690"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08998" indent="-311153" algn="l" defTabSz="995690"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44613" indent="-248923" algn="l" defTabSz="995690"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4245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4030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leitlinienprogramm-onkologie.de/" TargetMode="Externa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3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3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www.oncomap.de/"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www.krebsdaten.de/abfrage" TargetMode="External"/><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 Target="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7" descr="L:\04_externes\08_logos dkg\logo dkg (ohne zertifizierung)\DKG_Logo-0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4955" y="6532093"/>
            <a:ext cx="1671752" cy="658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el 10"/>
          <p:cNvSpPr txBox="1">
            <a:spLocks/>
          </p:cNvSpPr>
          <p:nvPr/>
        </p:nvSpPr>
        <p:spPr>
          <a:xfrm>
            <a:off x="591671" y="4467940"/>
            <a:ext cx="9078251" cy="1344225"/>
          </a:xfrm>
          <a:prstGeom prst="rect">
            <a:avLst/>
          </a:prstGeom>
        </p:spPr>
        <p:txBody>
          <a:bodyPr vert="horz" lIns="99569" tIns="49785" rIns="99569" bIns="49785"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3400" b="1" dirty="0">
                <a:solidFill>
                  <a:schemeClr val="accent6">
                    <a:lumMod val="50000"/>
                  </a:schemeClr>
                </a:solidFill>
                <a:latin typeface="Arial" charset="0"/>
                <a:cs typeface="Arial" charset="0"/>
              </a:rPr>
              <a:t>Jahresbericht der zertifizierten </a:t>
            </a:r>
          </a:p>
          <a:p>
            <a:pPr algn="l"/>
            <a:r>
              <a:rPr lang="de-DE" sz="3400" b="1" dirty="0">
                <a:solidFill>
                  <a:schemeClr val="accent6">
                    <a:lumMod val="50000"/>
                  </a:schemeClr>
                </a:solidFill>
                <a:latin typeface="Arial" charset="0"/>
                <a:cs typeface="Arial" charset="0"/>
              </a:rPr>
              <a:t>Gynäkologischen Krebszentren</a:t>
            </a:r>
            <a:br>
              <a:rPr lang="de-DE" dirty="0">
                <a:solidFill>
                  <a:schemeClr val="accent6">
                    <a:lumMod val="50000"/>
                  </a:schemeClr>
                </a:solidFill>
                <a:latin typeface="Arial" charset="0"/>
                <a:cs typeface="Arial" charset="0"/>
              </a:rPr>
            </a:br>
            <a:endParaRPr lang="de-DE" dirty="0">
              <a:solidFill>
                <a:schemeClr val="accent6">
                  <a:lumMod val="50000"/>
                </a:schemeClr>
              </a:solidFill>
              <a:latin typeface="Arial" charset="0"/>
              <a:cs typeface="Arial" charset="0"/>
            </a:endParaRPr>
          </a:p>
        </p:txBody>
      </p:sp>
      <p:sp>
        <p:nvSpPr>
          <p:cNvPr id="12" name="Textfeld 1"/>
          <p:cNvSpPr txBox="1"/>
          <p:nvPr/>
        </p:nvSpPr>
        <p:spPr>
          <a:xfrm>
            <a:off x="592726" y="3630621"/>
            <a:ext cx="9624060" cy="576874"/>
          </a:xfrm>
          <a:prstGeom prst="rect">
            <a:avLst/>
          </a:prstGeom>
          <a:noFill/>
        </p:spPr>
        <p:txBody>
          <a:bodyPr wrap="square" lIns="99569" tIns="49785" rIns="99569" bIns="49785" rtlCol="0">
            <a:spAutoFit/>
          </a:bodyPr>
          <a:lstStyle/>
          <a:p>
            <a:r>
              <a:rPr lang="de-DE" sz="3000" b="1" dirty="0">
                <a:latin typeface="Arial" charset="0"/>
                <a:cs typeface="Arial" charset="0"/>
              </a:rPr>
              <a:t>Kennzahlenauswertung 2023</a:t>
            </a:r>
            <a:endParaRPr lang="de-DE" sz="3000" b="1" dirty="0"/>
          </a:p>
        </p:txBody>
      </p:sp>
      <p:sp>
        <p:nvSpPr>
          <p:cNvPr id="14" name="Untertitel 11"/>
          <p:cNvSpPr txBox="1">
            <a:spLocks/>
          </p:cNvSpPr>
          <p:nvPr/>
        </p:nvSpPr>
        <p:spPr>
          <a:xfrm>
            <a:off x="622300" y="5349277"/>
            <a:ext cx="7485380" cy="539089"/>
          </a:xfrm>
          <a:prstGeom prst="rect">
            <a:avLst/>
          </a:prstGeom>
        </p:spPr>
        <p:txBody>
          <a:bodyPr vert="horz" lIns="99569" tIns="49785" rIns="99569" bIns="49785"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de-DE" sz="2000" dirty="0">
                <a:solidFill>
                  <a:schemeClr val="bg1">
                    <a:lumMod val="50000"/>
                  </a:schemeClr>
                </a:solidFill>
                <a:latin typeface="Arial" charset="0"/>
                <a:cs typeface="Arial" charset="0"/>
              </a:rPr>
              <a:t>Auditjahr 2022 / Kennzahlenjahr 2021</a:t>
            </a:r>
          </a:p>
        </p:txBody>
      </p:sp>
      <p:sp>
        <p:nvSpPr>
          <p:cNvPr id="8" name="Rechteck 7"/>
          <p:cNvSpPr/>
          <p:nvPr/>
        </p:nvSpPr>
        <p:spPr>
          <a:xfrm>
            <a:off x="622300" y="5952870"/>
            <a:ext cx="8077200" cy="707886"/>
          </a:xfrm>
          <a:prstGeom prst="rect">
            <a:avLst/>
          </a:prstGeom>
        </p:spPr>
        <p:txBody>
          <a:bodyPr wrap="square">
            <a:spAutoFit/>
          </a:bodyPr>
          <a:lstStyle/>
          <a:p>
            <a:pPr>
              <a:defRPr/>
            </a:pPr>
            <a:r>
              <a:rPr lang="de-DE" b="1" dirty="0">
                <a:solidFill>
                  <a:srgbClr val="A9121C"/>
                </a:solidFill>
                <a:latin typeface="Arial" charset="0"/>
                <a:cs typeface="Arial" charset="0"/>
              </a:rPr>
              <a:t>FAG-Z360 B</a:t>
            </a:r>
          </a:p>
          <a:p>
            <a:pPr>
              <a:defRPr/>
            </a:pPr>
            <a:r>
              <a:rPr lang="de-DE" b="1" dirty="0">
                <a:solidFill>
                  <a:srgbClr val="A9121C"/>
                </a:solidFill>
                <a:latin typeface="Arial" charset="0"/>
                <a:cs typeface="Arial" charset="0"/>
              </a:rPr>
              <a:t>Gynäkologisches </a:t>
            </a:r>
            <a:r>
              <a:rPr lang="de-DE" b="1">
                <a:solidFill>
                  <a:srgbClr val="A9121C"/>
                </a:solidFill>
                <a:latin typeface="Arial" charset="0"/>
                <a:cs typeface="Arial" charset="0"/>
              </a:rPr>
              <a:t>Krebszentrum Musterhausen</a:t>
            </a:r>
            <a:endParaRPr lang="de-DE" b="1" dirty="0">
              <a:solidFill>
                <a:srgbClr val="A9121C"/>
              </a:solidFill>
              <a:latin typeface="Arial" charset="0"/>
              <a:cs typeface="Arial" charset="0"/>
            </a:endParaRPr>
          </a:p>
        </p:txBody>
      </p:sp>
      <p:pic>
        <p:nvPicPr>
          <p:cNvPr id="13" name="Picture 12" descr="Map&#10;&#10;Description automatically generated">
            <a:extLst>
              <a:ext uri="{FF2B5EF4-FFF2-40B4-BE49-F238E27FC236}">
                <a16:creationId xmlns:a16="http://schemas.microsoft.com/office/drawing/2014/main" id="{8ED87749-2EAF-4CAD-3606-66DE23682C6B}"/>
              </a:ext>
            </a:extLst>
          </p:cNvPr>
          <p:cNvPicPr>
            <a:picLocks noChangeAspect="1"/>
          </p:cNvPicPr>
          <p:nvPr/>
        </p:nvPicPr>
        <p:blipFill rotWithShape="1">
          <a:blip r:embed="rId3">
            <a:extLst>
              <a:ext uri="{28A0092B-C50C-407E-A947-70E740481C1C}">
                <a14:useLocalDpi xmlns:a14="http://schemas.microsoft.com/office/drawing/2010/main" val="0"/>
              </a:ext>
            </a:extLst>
          </a:blip>
          <a:srcRect r="3408"/>
          <a:stretch/>
        </p:blipFill>
        <p:spPr>
          <a:xfrm>
            <a:off x="2889857" y="315172"/>
            <a:ext cx="7791157" cy="3456872"/>
          </a:xfrm>
          <a:prstGeom prst="rect">
            <a:avLst/>
          </a:prstGeom>
          <a:effectLst>
            <a:softEdge rad="635000"/>
          </a:effectLst>
        </p:spPr>
      </p:pic>
    </p:spTree>
    <p:extLst>
      <p:ext uri="{BB962C8B-B14F-4D97-AF65-F5344CB8AC3E}">
        <p14:creationId xmlns:p14="http://schemas.microsoft.com/office/powerpoint/2010/main" val="1681642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10</a:t>
            </a:fld>
            <a:endParaRPr lang="en-US" dirty="0"/>
          </a:p>
        </p:txBody>
      </p:sp>
      <p:cxnSp>
        <p:nvCxnSpPr>
          <p:cNvPr id="4" name="Gerade Verbindung 8"/>
          <p:cNvCxnSpPr/>
          <p:nvPr/>
        </p:nvCxnSpPr>
        <p:spPr>
          <a:xfrm>
            <a:off x="0" y="1047040"/>
            <a:ext cx="10693400" cy="0"/>
          </a:xfrm>
          <a:prstGeom prst="line">
            <a:avLst/>
          </a:prstGeom>
          <a:ln w="38100">
            <a:solidFill>
              <a:srgbClr val="F4A329"/>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178225" y="611545"/>
            <a:ext cx="3796875" cy="420070"/>
          </a:xfrm>
          <a:prstGeom prst="rect">
            <a:avLst/>
          </a:prstGeom>
          <a:noFill/>
        </p:spPr>
        <p:txBody>
          <a:bodyPr vert="horz" lIns="99569" tIns="49785" rIns="99569" bIns="49785" rtlCol="0" anchor="ctr" anchorCtr="0">
            <a:normAutofit/>
          </a:bodyPr>
          <a:lstStyle/>
          <a:p>
            <a:r>
              <a:rPr lang="en-US" sz="1500" b="1" dirty="0">
                <a:latin typeface="Arial" pitchFamily="34" charset="0"/>
                <a:cs typeface="Arial" pitchFamily="34" charset="0"/>
              </a:rPr>
              <a:t>Operative </a:t>
            </a:r>
            <a:r>
              <a:rPr lang="en-US" sz="1500" b="1" dirty="0" err="1">
                <a:latin typeface="Arial" pitchFamily="34" charset="0"/>
                <a:cs typeface="Arial" pitchFamily="34" charset="0"/>
              </a:rPr>
              <a:t>Fälle</a:t>
            </a:r>
            <a:r>
              <a:rPr lang="en-US" sz="1500" b="1" dirty="0">
                <a:latin typeface="Arial" pitchFamily="34" charset="0"/>
                <a:cs typeface="Arial" pitchFamily="34" charset="0"/>
              </a:rPr>
              <a:t> </a:t>
            </a:r>
            <a:r>
              <a:rPr lang="en-US" sz="1500" b="1" dirty="0" err="1">
                <a:latin typeface="Arial" pitchFamily="34" charset="0"/>
                <a:cs typeface="Arial" pitchFamily="34" charset="0"/>
              </a:rPr>
              <a:t>mit</a:t>
            </a:r>
            <a:r>
              <a:rPr lang="en-US" sz="1500" b="1" dirty="0">
                <a:latin typeface="Arial" pitchFamily="34" charset="0"/>
                <a:cs typeface="Arial" pitchFamily="34" charset="0"/>
              </a:rPr>
              <a:t> </a:t>
            </a:r>
            <a:r>
              <a:rPr lang="en-US" sz="1500" b="1" dirty="0" err="1">
                <a:latin typeface="Arial" pitchFamily="34" charset="0"/>
                <a:cs typeface="Arial" pitchFamily="34" charset="0"/>
              </a:rPr>
              <a:t>Genitalmalignom</a:t>
            </a:r>
            <a:endParaRPr lang="de-DE" sz="1500" b="1" baseline="30000" dirty="0">
              <a:latin typeface="Arial" panose="020B0604020202020204" pitchFamily="34" charset="0"/>
              <a:cs typeface="Arial" panose="020B0604020202020204" pitchFamily="34" charset="0"/>
            </a:endParaRPr>
          </a:p>
        </p:txBody>
      </p:sp>
      <p:sp>
        <p:nvSpPr>
          <p:cNvPr id="8" name="TextBox 7"/>
          <p:cNvSpPr txBox="1"/>
          <p:nvPr/>
        </p:nvSpPr>
        <p:spPr bwMode="auto">
          <a:xfrm>
            <a:off x="1809651" y="1153475"/>
            <a:ext cx="1913020" cy="305404"/>
          </a:xfrm>
          <a:prstGeom prst="rect">
            <a:avLst/>
          </a:prstGeom>
          <a:noFill/>
          <a:ln w="9525">
            <a:noFill/>
            <a:miter lim="800000"/>
            <a:headEnd/>
            <a:tailEnd/>
          </a:ln>
        </p:spPr>
        <p:txBody>
          <a:bodyPr wrap="square" lIns="99569" tIns="49785" rIns="99569" bIns="49785" rtlCol="0" anchor="ctr">
            <a:spAutoFit/>
          </a:bodyPr>
          <a:lstStyle/>
          <a:p>
            <a:pPr eaLnBrk="1" hangingPunct="1"/>
            <a:r>
              <a:rPr lang="de-DE" sz="1300" b="1" dirty="0">
                <a:latin typeface="Arial" pitchFamily="34" charset="0"/>
              </a:rPr>
              <a:t>Operative Primärfälle</a:t>
            </a:r>
          </a:p>
        </p:txBody>
      </p:sp>
      <p:sp>
        <p:nvSpPr>
          <p:cNvPr id="9" name="TextBox 8"/>
          <p:cNvSpPr txBox="1"/>
          <p:nvPr/>
        </p:nvSpPr>
        <p:spPr bwMode="auto">
          <a:xfrm>
            <a:off x="5327061" y="1118045"/>
            <a:ext cx="5118100" cy="300597"/>
          </a:xfrm>
          <a:prstGeom prst="rect">
            <a:avLst/>
          </a:prstGeom>
          <a:noFill/>
          <a:ln w="9525">
            <a:noFill/>
            <a:miter lim="800000"/>
            <a:headEnd/>
            <a:tailEnd/>
          </a:ln>
        </p:spPr>
        <p:txBody>
          <a:bodyPr wrap="square" lIns="99569" tIns="49785" rIns="99569" bIns="49785" rtlCol="0" anchor="ctr">
            <a:spAutoFit/>
          </a:bodyPr>
          <a:lstStyle/>
          <a:p>
            <a:r>
              <a:rPr lang="de-DE" sz="1300" b="1" dirty="0">
                <a:latin typeface="Arial" pitchFamily="34" charset="0"/>
              </a:rPr>
              <a:t>Operative Nicht-Primärfälle </a:t>
            </a:r>
            <a:r>
              <a:rPr lang="de-DE" sz="1200" dirty="0">
                <a:latin typeface="Arial" pitchFamily="34" charset="0"/>
                <a:cs typeface="Arial" panose="020B0604020202020204" pitchFamily="34" charset="0"/>
              </a:rPr>
              <a:t>(Pat. mit Rezidiv/ </a:t>
            </a:r>
            <a:r>
              <a:rPr lang="de-DE" sz="1200" dirty="0" err="1">
                <a:latin typeface="Arial" pitchFamily="34" charset="0"/>
                <a:cs typeface="Arial" panose="020B0604020202020204" pitchFamily="34" charset="0"/>
              </a:rPr>
              <a:t>sek.</a:t>
            </a:r>
            <a:r>
              <a:rPr lang="de-DE" sz="1200" dirty="0">
                <a:latin typeface="Arial" pitchFamily="34" charset="0"/>
                <a:cs typeface="Arial" panose="020B0604020202020204" pitchFamily="34" charset="0"/>
              </a:rPr>
              <a:t> Fernmetastasen)</a:t>
            </a:r>
            <a:endParaRPr lang="de-DE" sz="1300" b="1" baseline="30000" dirty="0">
              <a:latin typeface="Arial" pitchFamily="34" charset="0"/>
            </a:endParaRPr>
          </a:p>
        </p:txBody>
      </p:sp>
      <p:graphicFrame>
        <p:nvGraphicFramePr>
          <p:cNvPr id="11" name="Tabelle 38"/>
          <p:cNvGraphicFramePr>
            <a:graphicFrameLocks noGrp="1"/>
          </p:cNvGraphicFramePr>
          <p:nvPr/>
        </p:nvGraphicFramePr>
        <p:xfrm>
          <a:off x="833918" y="4390231"/>
          <a:ext cx="3864488" cy="2828102"/>
        </p:xfrm>
        <a:graphic>
          <a:graphicData uri="http://schemas.openxmlformats.org/drawingml/2006/table">
            <a:tbl>
              <a:tblPr firstRow="1" bandRow="1">
                <a:tableStyleId>{5C22544A-7EE6-4342-B048-85BDC9FD1C3A}</a:tableStyleId>
              </a:tblPr>
              <a:tblGrid>
                <a:gridCol w="932793">
                  <a:extLst>
                    <a:ext uri="{9D8B030D-6E8A-4147-A177-3AD203B41FA5}">
                      <a16:colId xmlns:a16="http://schemas.microsoft.com/office/drawing/2014/main" val="20000"/>
                    </a:ext>
                  </a:extLst>
                </a:gridCol>
                <a:gridCol w="586339">
                  <a:extLst>
                    <a:ext uri="{9D8B030D-6E8A-4147-A177-3AD203B41FA5}">
                      <a16:colId xmlns:a16="http://schemas.microsoft.com/office/drawing/2014/main" val="20001"/>
                    </a:ext>
                  </a:extLst>
                </a:gridCol>
                <a:gridCol w="586339">
                  <a:extLst>
                    <a:ext uri="{9D8B030D-6E8A-4147-A177-3AD203B41FA5}">
                      <a16:colId xmlns:a16="http://schemas.microsoft.com/office/drawing/2014/main" val="3584644088"/>
                    </a:ext>
                  </a:extLst>
                </a:gridCol>
                <a:gridCol w="586339">
                  <a:extLst>
                    <a:ext uri="{9D8B030D-6E8A-4147-A177-3AD203B41FA5}">
                      <a16:colId xmlns:a16="http://schemas.microsoft.com/office/drawing/2014/main" val="3930742362"/>
                    </a:ext>
                  </a:extLst>
                </a:gridCol>
                <a:gridCol w="586339">
                  <a:extLst>
                    <a:ext uri="{9D8B030D-6E8A-4147-A177-3AD203B41FA5}">
                      <a16:colId xmlns:a16="http://schemas.microsoft.com/office/drawing/2014/main" val="20004"/>
                    </a:ext>
                  </a:extLst>
                </a:gridCol>
                <a:gridCol w="586339">
                  <a:extLst>
                    <a:ext uri="{9D8B030D-6E8A-4147-A177-3AD203B41FA5}">
                      <a16:colId xmlns:a16="http://schemas.microsoft.com/office/drawing/2014/main" val="20005"/>
                    </a:ext>
                  </a:extLst>
                </a:gridCol>
              </a:tblGrid>
              <a:tr h="356372">
                <a:tc>
                  <a:txBody>
                    <a:bodyPr/>
                    <a:lstStyle/>
                    <a:p>
                      <a:endParaRPr lang="de-DE" sz="900" dirty="0">
                        <a:solidFill>
                          <a:schemeClr val="tx1"/>
                        </a:solidFill>
                        <a:latin typeface="Arial" pitchFamily="34" charset="0"/>
                        <a:cs typeface="Arial" pitchFamily="34" charset="0"/>
                      </a:endParaRPr>
                    </a:p>
                  </a:txBody>
                  <a:tcPr marL="106934" marR="106934" marT="50408" marB="50408">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2017</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marL="0" algn="ctr" defTabSz="995690" rtl="0" eaLnBrk="1" latinLnBrk="0" hangingPunct="1"/>
                      <a:r>
                        <a:rPr lang="de-DE" sz="900" b="1" kern="1200" dirty="0">
                          <a:solidFill>
                            <a:schemeClr val="tx1"/>
                          </a:solidFill>
                          <a:latin typeface="Arial" pitchFamily="34" charset="0"/>
                          <a:ea typeface="+mn-ea"/>
                          <a:cs typeface="Arial" pitchFamily="34" charset="0"/>
                        </a:rPr>
                        <a:t>2018</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marL="0" algn="ctr" defTabSz="995690" rtl="0" eaLnBrk="1" latinLnBrk="0" hangingPunct="1"/>
                      <a:r>
                        <a:rPr lang="de-DE" sz="900" b="1" kern="1200" dirty="0">
                          <a:solidFill>
                            <a:schemeClr val="tx1"/>
                          </a:solidFill>
                          <a:latin typeface="Arial" pitchFamily="34" charset="0"/>
                          <a:ea typeface="+mn-ea"/>
                          <a:cs typeface="Arial" pitchFamily="34" charset="0"/>
                        </a:rPr>
                        <a:t>2019</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marL="0" algn="ctr" defTabSz="995690" rtl="0" eaLnBrk="1" latinLnBrk="0" hangingPunct="1"/>
                      <a:r>
                        <a:rPr lang="de-DE" sz="900" b="1" kern="1200" dirty="0">
                          <a:solidFill>
                            <a:schemeClr val="tx1"/>
                          </a:solidFill>
                          <a:latin typeface="Arial" pitchFamily="34" charset="0"/>
                          <a:ea typeface="+mn-ea"/>
                          <a:cs typeface="Arial" pitchFamily="34" charset="0"/>
                        </a:rPr>
                        <a:t>2020</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marL="0" algn="ctr" defTabSz="995690" rtl="0" eaLnBrk="1" latinLnBrk="0" hangingPunct="1"/>
                      <a:r>
                        <a:rPr lang="de-DE" sz="900" b="1" kern="1200" dirty="0">
                          <a:solidFill>
                            <a:schemeClr val="tx1"/>
                          </a:solidFill>
                          <a:latin typeface="Arial" pitchFamily="34" charset="0"/>
                          <a:ea typeface="+mn-ea"/>
                          <a:cs typeface="Arial" pitchFamily="34" charset="0"/>
                        </a:rPr>
                        <a:t>2021</a:t>
                      </a:r>
                    </a:p>
                  </a:txBody>
                  <a:tcPr marL="106934" marR="106934" marT="50408" marB="50408" anchor="ctr">
                    <a:lnL w="57150" cap="flat" cmpd="sng" algn="ctr">
                      <a:solidFill>
                        <a:schemeClr val="bg1"/>
                      </a:solidFill>
                      <a:prstDash val="solid"/>
                      <a:round/>
                      <a:headEnd type="none" w="med" len="med"/>
                      <a:tailEnd type="none" w="med" len="med"/>
                    </a:lnL>
                    <a:lnB w="57150" cap="flat" cmpd="sng" algn="ctr">
                      <a:solidFill>
                        <a:schemeClr val="bg1"/>
                      </a:solidFill>
                      <a:prstDash val="solid"/>
                      <a:round/>
                      <a:headEnd type="none" w="med" len="med"/>
                      <a:tailEnd type="none" w="med" len="med"/>
                    </a:lnB>
                    <a:solidFill>
                      <a:srgbClr val="F8C57F"/>
                    </a:solidFill>
                  </a:tcPr>
                </a:tc>
                <a:extLst>
                  <a:ext uri="{0D108BD9-81ED-4DB2-BD59-A6C34878D82A}">
                    <a16:rowId xmlns:a16="http://schemas.microsoft.com/office/drawing/2014/main" val="10000"/>
                  </a:ext>
                </a:extLst>
              </a:tr>
              <a:tr h="3449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dirty="0">
                          <a:effectLst/>
                          <a:latin typeface="Arial" pitchFamily="34" charset="0"/>
                          <a:ea typeface="Times New Roman"/>
                          <a:cs typeface="Arial" pitchFamily="34" charset="0"/>
                        </a:rPr>
                        <a:t>Max</a:t>
                      </a: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chemeClr val="tx1"/>
                          </a:solidFill>
                          <a:effectLst/>
                          <a:latin typeface="Arial"/>
                        </a:rPr>
                        <a:t>342,00</a:t>
                      </a:r>
                    </a:p>
                  </a:txBody>
                  <a:tcPr marL="11658"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algn="ctr" defTabSz="995690" rtl="0" eaLnBrk="1" fontAlgn="ctr" latinLnBrk="0" hangingPunct="1"/>
                      <a:r>
                        <a:rPr lang="de-DE" sz="900" b="0" i="0" u="none" strike="noStrike" kern="1200" dirty="0">
                          <a:solidFill>
                            <a:schemeClr val="tx1"/>
                          </a:solidFill>
                          <a:effectLst/>
                          <a:latin typeface="Arial"/>
                          <a:ea typeface="+mn-ea"/>
                          <a:cs typeface="+mn-cs"/>
                        </a:rPr>
                        <a:t>328,00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algn="ctr" defTabSz="995690" rtl="0" eaLnBrk="1" fontAlgn="ctr" latinLnBrk="0" hangingPunct="1"/>
                      <a:r>
                        <a:rPr lang="de-DE" sz="900" b="0" i="0" u="none" strike="noStrike" kern="1200" dirty="0">
                          <a:solidFill>
                            <a:schemeClr val="tx1"/>
                          </a:solidFill>
                          <a:effectLst/>
                          <a:latin typeface="Arial"/>
                          <a:ea typeface="+mn-ea"/>
                          <a:cs typeface="+mn-cs"/>
                        </a:rPr>
                        <a:t>371,00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algn="ctr" defTabSz="995690" rtl="0" eaLnBrk="1" fontAlgn="ctr" latinLnBrk="0" hangingPunct="1"/>
                      <a:r>
                        <a:rPr lang="de-DE" sz="900" b="0" i="0" u="none" strike="noStrike" kern="1200" dirty="0">
                          <a:solidFill>
                            <a:schemeClr val="tx1"/>
                          </a:solidFill>
                          <a:effectLst/>
                          <a:latin typeface="Arial"/>
                          <a:ea typeface="+mn-ea"/>
                          <a:cs typeface="+mn-cs"/>
                        </a:rPr>
                        <a:t>395,00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algn="ctr" defTabSz="995690" rtl="0" eaLnBrk="1" fontAlgn="ctr" latinLnBrk="0" hangingPunct="1"/>
                      <a:r>
                        <a:rPr lang="de-DE" sz="900" b="0" i="0" u="none" strike="noStrike" kern="1200" dirty="0">
                          <a:solidFill>
                            <a:schemeClr val="tx1"/>
                          </a:solidFill>
                          <a:effectLst/>
                          <a:latin typeface="Arial"/>
                          <a:ea typeface="+mn-ea"/>
                          <a:cs typeface="+mn-cs"/>
                        </a:rPr>
                        <a:t>383,00</a:t>
                      </a:r>
                    </a:p>
                  </a:txBody>
                  <a:tcPr marL="9525" marR="9525" marT="9525"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1"/>
                  </a:ext>
                </a:extLst>
              </a:tr>
              <a:tr h="344935">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de-DE" sz="900" dirty="0">
                          <a:effectLst/>
                          <a:latin typeface="Arial" pitchFamily="34" charset="0"/>
                          <a:ea typeface="Times New Roman"/>
                          <a:cs typeface="Arial" pitchFamily="34" charset="0"/>
                        </a:rPr>
                        <a:t>95. Perzentil</a:t>
                      </a: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chemeClr val="tx1"/>
                          </a:solidFill>
                          <a:effectLst/>
                          <a:latin typeface="Arial"/>
                        </a:rPr>
                        <a:t>149,00</a:t>
                      </a:r>
                    </a:p>
                  </a:txBody>
                  <a:tcPr marL="11658"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algn="ctr" defTabSz="995690" rtl="0" eaLnBrk="1" fontAlgn="ctr" latinLnBrk="0" hangingPunct="1"/>
                      <a:r>
                        <a:rPr lang="de-DE" sz="900" b="0" i="0" u="none" strike="noStrike" kern="1200" dirty="0">
                          <a:solidFill>
                            <a:schemeClr val="tx1"/>
                          </a:solidFill>
                          <a:effectLst/>
                          <a:latin typeface="Arial"/>
                          <a:ea typeface="+mn-ea"/>
                          <a:cs typeface="+mn-cs"/>
                        </a:rPr>
                        <a:t>171,60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algn="ctr" defTabSz="995690" rtl="0" eaLnBrk="1" fontAlgn="ctr" latinLnBrk="0" hangingPunct="1"/>
                      <a:r>
                        <a:rPr lang="de-DE" sz="900" b="0" i="0" u="none" strike="noStrike" kern="1200" dirty="0">
                          <a:solidFill>
                            <a:schemeClr val="tx1"/>
                          </a:solidFill>
                          <a:effectLst/>
                          <a:latin typeface="Arial"/>
                          <a:ea typeface="+mn-ea"/>
                          <a:cs typeface="+mn-cs"/>
                        </a:rPr>
                        <a:t>151,95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algn="ctr" defTabSz="995690" rtl="0" eaLnBrk="1" fontAlgn="ctr" latinLnBrk="0" hangingPunct="1"/>
                      <a:r>
                        <a:rPr lang="de-DE" sz="900" b="0" i="0" u="none" strike="noStrike" kern="1200" dirty="0">
                          <a:solidFill>
                            <a:schemeClr val="tx1"/>
                          </a:solidFill>
                          <a:effectLst/>
                          <a:latin typeface="Arial"/>
                          <a:ea typeface="+mn-ea"/>
                          <a:cs typeface="+mn-cs"/>
                        </a:rPr>
                        <a:t>155,20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algn="ctr" defTabSz="995690" rtl="0" eaLnBrk="1" fontAlgn="ctr" latinLnBrk="0" hangingPunct="1"/>
                      <a:r>
                        <a:rPr lang="de-DE" sz="900" b="0" i="0" u="none" strike="noStrike" kern="1200" dirty="0">
                          <a:solidFill>
                            <a:schemeClr val="tx1"/>
                          </a:solidFill>
                          <a:effectLst/>
                          <a:latin typeface="Arial"/>
                          <a:ea typeface="+mn-ea"/>
                          <a:cs typeface="+mn-cs"/>
                        </a:rPr>
                        <a:t>155,40</a:t>
                      </a:r>
                    </a:p>
                  </a:txBody>
                  <a:tcPr marL="9525" marR="9525" marT="9525"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2"/>
                  </a:ext>
                </a:extLst>
              </a:tr>
              <a:tr h="356372">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75. </a:t>
                      </a:r>
                      <a:r>
                        <a:rPr lang="en-US" sz="900" dirty="0" err="1">
                          <a:effectLst/>
                          <a:latin typeface="Arial" pitchFamily="34" charset="0"/>
                          <a:ea typeface="Times New Roman"/>
                          <a:cs typeface="Arial" pitchFamily="34" charset="0"/>
                        </a:rPr>
                        <a:t>Perzentil</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chemeClr val="tx1"/>
                          </a:solidFill>
                          <a:effectLst/>
                          <a:latin typeface="Arial"/>
                        </a:rPr>
                        <a:t>97,00</a:t>
                      </a:r>
                    </a:p>
                  </a:txBody>
                  <a:tcPr marL="11658"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algn="ctr" defTabSz="995690" rtl="0" eaLnBrk="1" fontAlgn="ctr" latinLnBrk="0" hangingPunct="1"/>
                      <a:r>
                        <a:rPr lang="de-DE" sz="900" b="0" i="0" u="none" strike="noStrike" kern="1200" dirty="0">
                          <a:solidFill>
                            <a:schemeClr val="tx1"/>
                          </a:solidFill>
                          <a:effectLst/>
                          <a:latin typeface="Arial"/>
                          <a:ea typeface="+mn-ea"/>
                          <a:cs typeface="+mn-cs"/>
                        </a:rPr>
                        <a:t>93,00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algn="ctr" defTabSz="995690" rtl="0" eaLnBrk="1" fontAlgn="ctr" latinLnBrk="0" hangingPunct="1"/>
                      <a:r>
                        <a:rPr lang="de-DE" sz="900" b="0" i="0" u="none" strike="noStrike" kern="1200" dirty="0">
                          <a:solidFill>
                            <a:schemeClr val="tx1"/>
                          </a:solidFill>
                          <a:effectLst/>
                          <a:latin typeface="Arial"/>
                          <a:ea typeface="+mn-ea"/>
                          <a:cs typeface="+mn-cs"/>
                        </a:rPr>
                        <a:t>92,00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algn="ctr" defTabSz="995690" rtl="0" eaLnBrk="1" fontAlgn="ctr" latinLnBrk="0" hangingPunct="1"/>
                      <a:r>
                        <a:rPr lang="de-DE" sz="900" b="0" i="0" u="none" strike="noStrike" kern="1200" dirty="0">
                          <a:solidFill>
                            <a:schemeClr val="tx1"/>
                          </a:solidFill>
                          <a:effectLst/>
                          <a:latin typeface="Arial"/>
                          <a:ea typeface="+mn-ea"/>
                          <a:cs typeface="+mn-cs"/>
                        </a:rPr>
                        <a:t>92,00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algn="ctr" defTabSz="995690" rtl="0" eaLnBrk="1" fontAlgn="ctr" latinLnBrk="0" hangingPunct="1"/>
                      <a:r>
                        <a:rPr lang="de-DE" sz="900" b="0" i="0" u="none" strike="noStrike" kern="1200" dirty="0">
                          <a:solidFill>
                            <a:schemeClr val="tx1"/>
                          </a:solidFill>
                          <a:effectLst/>
                          <a:latin typeface="Arial"/>
                          <a:ea typeface="+mn-ea"/>
                          <a:cs typeface="+mn-cs"/>
                        </a:rPr>
                        <a:t>92,00</a:t>
                      </a:r>
                    </a:p>
                  </a:txBody>
                  <a:tcPr marL="9525" marR="9525" marT="9525"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3"/>
                  </a:ext>
                </a:extLst>
              </a:tr>
              <a:tr h="356372">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Median</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chemeClr val="tx1"/>
                          </a:solidFill>
                          <a:effectLst/>
                          <a:latin typeface="Arial"/>
                        </a:rPr>
                        <a:t>71,00</a:t>
                      </a:r>
                    </a:p>
                  </a:txBody>
                  <a:tcPr marL="11658"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algn="ctr" defTabSz="995690" rtl="0" eaLnBrk="1" fontAlgn="ctr" latinLnBrk="0" hangingPunct="1"/>
                      <a:r>
                        <a:rPr lang="de-DE" sz="900" b="0" i="0" u="none" strike="noStrike" kern="1200" dirty="0">
                          <a:solidFill>
                            <a:schemeClr val="tx1"/>
                          </a:solidFill>
                          <a:effectLst/>
                          <a:latin typeface="Arial"/>
                          <a:ea typeface="+mn-ea"/>
                          <a:cs typeface="+mn-cs"/>
                        </a:rPr>
                        <a:t>70,00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algn="ctr" defTabSz="995690" rtl="0" eaLnBrk="1" fontAlgn="ctr" latinLnBrk="0" hangingPunct="1"/>
                      <a:r>
                        <a:rPr lang="de-DE" sz="900" b="0" i="0" u="none" strike="noStrike" kern="1200" dirty="0">
                          <a:solidFill>
                            <a:schemeClr val="tx1"/>
                          </a:solidFill>
                          <a:effectLst/>
                          <a:latin typeface="Arial"/>
                          <a:ea typeface="+mn-ea"/>
                          <a:cs typeface="+mn-cs"/>
                        </a:rPr>
                        <a:t>67,00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algn="ctr" defTabSz="995690" rtl="0" eaLnBrk="1" fontAlgn="ctr" latinLnBrk="0" hangingPunct="1"/>
                      <a:r>
                        <a:rPr lang="de-DE" sz="900" b="0" i="0" u="none" strike="noStrike" kern="1200" dirty="0">
                          <a:solidFill>
                            <a:schemeClr val="tx1"/>
                          </a:solidFill>
                          <a:effectLst/>
                          <a:latin typeface="Arial"/>
                          <a:ea typeface="+mn-ea"/>
                          <a:cs typeface="+mn-cs"/>
                        </a:rPr>
                        <a:t>66,00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algn="ctr" defTabSz="995690" rtl="0" eaLnBrk="1" fontAlgn="ctr" latinLnBrk="0" hangingPunct="1"/>
                      <a:r>
                        <a:rPr lang="de-DE" sz="900" b="0" i="0" u="none" strike="noStrike" kern="1200" dirty="0">
                          <a:solidFill>
                            <a:schemeClr val="tx1"/>
                          </a:solidFill>
                          <a:effectLst/>
                          <a:latin typeface="Arial"/>
                          <a:ea typeface="+mn-ea"/>
                          <a:cs typeface="+mn-cs"/>
                        </a:rPr>
                        <a:t>65,00</a:t>
                      </a:r>
                    </a:p>
                  </a:txBody>
                  <a:tcPr marL="9525" marR="9525" marT="9525"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4"/>
                  </a:ext>
                </a:extLst>
              </a:tr>
              <a:tr h="356372">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25. </a:t>
                      </a:r>
                      <a:r>
                        <a:rPr lang="en-US" sz="900" dirty="0" err="1">
                          <a:effectLst/>
                          <a:latin typeface="Arial" pitchFamily="34" charset="0"/>
                          <a:ea typeface="Times New Roman"/>
                          <a:cs typeface="Arial" pitchFamily="34" charset="0"/>
                        </a:rPr>
                        <a:t>Perzentil</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chemeClr val="tx1"/>
                          </a:solidFill>
                          <a:effectLst/>
                          <a:latin typeface="Arial"/>
                        </a:rPr>
                        <a:t>57,00</a:t>
                      </a:r>
                    </a:p>
                  </a:txBody>
                  <a:tcPr marL="11658"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algn="ctr" defTabSz="995690" rtl="0" eaLnBrk="1" fontAlgn="ctr" latinLnBrk="0" hangingPunct="1"/>
                      <a:r>
                        <a:rPr lang="de-DE" sz="900" b="0" i="0" u="none" strike="noStrike" kern="1200" dirty="0">
                          <a:solidFill>
                            <a:schemeClr val="tx1"/>
                          </a:solidFill>
                          <a:effectLst/>
                          <a:latin typeface="Arial"/>
                          <a:ea typeface="+mn-ea"/>
                          <a:cs typeface="+mn-cs"/>
                        </a:rPr>
                        <a:t>56,00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algn="ctr" defTabSz="995690" rtl="0" eaLnBrk="1" fontAlgn="ctr" latinLnBrk="0" hangingPunct="1"/>
                      <a:r>
                        <a:rPr lang="de-DE" sz="900" b="0" i="0" u="none" strike="noStrike" kern="1200" dirty="0">
                          <a:solidFill>
                            <a:schemeClr val="tx1"/>
                          </a:solidFill>
                          <a:effectLst/>
                          <a:latin typeface="Arial"/>
                          <a:ea typeface="+mn-ea"/>
                          <a:cs typeface="+mn-cs"/>
                        </a:rPr>
                        <a:t>54,25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algn="ctr" defTabSz="995690" rtl="0" eaLnBrk="1" fontAlgn="ctr" latinLnBrk="0" hangingPunct="1"/>
                      <a:r>
                        <a:rPr lang="de-DE" sz="900" b="0" i="0" u="none" strike="noStrike" kern="1200" dirty="0">
                          <a:solidFill>
                            <a:schemeClr val="tx1"/>
                          </a:solidFill>
                          <a:effectLst/>
                          <a:latin typeface="Arial"/>
                          <a:ea typeface="+mn-ea"/>
                          <a:cs typeface="+mn-cs"/>
                        </a:rPr>
                        <a:t>54,00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algn="ctr" defTabSz="995690" rtl="0" eaLnBrk="1" fontAlgn="ctr" latinLnBrk="0" hangingPunct="1"/>
                      <a:r>
                        <a:rPr lang="de-DE" sz="900" b="0" i="0" u="none" strike="noStrike" kern="1200" dirty="0">
                          <a:solidFill>
                            <a:schemeClr val="tx1"/>
                          </a:solidFill>
                          <a:effectLst/>
                          <a:latin typeface="Arial"/>
                          <a:ea typeface="+mn-ea"/>
                          <a:cs typeface="+mn-cs"/>
                        </a:rPr>
                        <a:t>55,00</a:t>
                      </a:r>
                    </a:p>
                  </a:txBody>
                  <a:tcPr marL="9525" marR="9525" marT="9525"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5"/>
                  </a:ext>
                </a:extLst>
              </a:tr>
              <a:tr h="356372">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5. </a:t>
                      </a:r>
                      <a:r>
                        <a:rPr lang="en-US" sz="900" dirty="0" err="1">
                          <a:effectLst/>
                          <a:latin typeface="Arial" pitchFamily="34" charset="0"/>
                          <a:ea typeface="Times New Roman"/>
                          <a:cs typeface="Arial" pitchFamily="34" charset="0"/>
                        </a:rPr>
                        <a:t>Perzentil</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chemeClr val="tx1"/>
                          </a:solidFill>
                          <a:effectLst/>
                          <a:latin typeface="Arial"/>
                        </a:rPr>
                        <a:t>44,00</a:t>
                      </a:r>
                    </a:p>
                  </a:txBody>
                  <a:tcPr marL="11658"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algn="ctr" defTabSz="995690" rtl="0" eaLnBrk="1" fontAlgn="ctr" latinLnBrk="0" hangingPunct="1"/>
                      <a:r>
                        <a:rPr lang="de-DE" sz="900" b="0" i="0" u="none" strike="noStrike" kern="1200" dirty="0">
                          <a:solidFill>
                            <a:schemeClr val="tx1"/>
                          </a:solidFill>
                          <a:effectLst/>
                          <a:latin typeface="Arial"/>
                          <a:ea typeface="+mn-ea"/>
                          <a:cs typeface="+mn-cs"/>
                        </a:rPr>
                        <a:t>41,40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algn="ctr" defTabSz="995690" rtl="0" eaLnBrk="1" fontAlgn="ctr" latinLnBrk="0" hangingPunct="1"/>
                      <a:r>
                        <a:rPr lang="de-DE" sz="900" b="0" i="0" u="none" strike="noStrike" kern="1200" dirty="0">
                          <a:solidFill>
                            <a:schemeClr val="tx1"/>
                          </a:solidFill>
                          <a:effectLst/>
                          <a:latin typeface="Arial"/>
                          <a:ea typeface="+mn-ea"/>
                          <a:cs typeface="+mn-cs"/>
                        </a:rPr>
                        <a:t>40,00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algn="ctr" defTabSz="995690" rtl="0" eaLnBrk="1" fontAlgn="ctr" latinLnBrk="0" hangingPunct="1"/>
                      <a:r>
                        <a:rPr lang="de-DE" sz="900" b="0" i="0" u="none" strike="noStrike" kern="1200" dirty="0">
                          <a:solidFill>
                            <a:schemeClr val="tx1"/>
                          </a:solidFill>
                          <a:effectLst/>
                          <a:latin typeface="Arial"/>
                          <a:ea typeface="+mn-ea"/>
                          <a:cs typeface="+mn-cs"/>
                        </a:rPr>
                        <a:t>40,00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algn="ctr" defTabSz="995690" rtl="0" eaLnBrk="1" fontAlgn="ctr" latinLnBrk="0" hangingPunct="1"/>
                      <a:r>
                        <a:rPr lang="de-DE" sz="900" b="0" i="0" u="none" strike="noStrike" kern="1200" dirty="0">
                          <a:solidFill>
                            <a:schemeClr val="tx1"/>
                          </a:solidFill>
                          <a:effectLst/>
                          <a:latin typeface="Arial"/>
                          <a:ea typeface="+mn-ea"/>
                          <a:cs typeface="+mn-cs"/>
                        </a:rPr>
                        <a:t>42,00</a:t>
                      </a:r>
                    </a:p>
                  </a:txBody>
                  <a:tcPr marL="9525" marR="9525" marT="9525"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6"/>
                  </a:ext>
                </a:extLst>
              </a:tr>
              <a:tr h="356372">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Min</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chemeClr val="tx1"/>
                          </a:solidFill>
                          <a:effectLst/>
                          <a:latin typeface="Arial"/>
                        </a:rPr>
                        <a:t>36,00</a:t>
                      </a:r>
                    </a:p>
                  </a:txBody>
                  <a:tcPr marL="11658"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marL="0" algn="ctr" defTabSz="995690" rtl="0" eaLnBrk="1" fontAlgn="ctr" latinLnBrk="0" hangingPunct="1"/>
                      <a:r>
                        <a:rPr lang="de-DE" sz="900" b="0" i="0" u="none" strike="noStrike" kern="1200" dirty="0">
                          <a:solidFill>
                            <a:schemeClr val="tx1"/>
                          </a:solidFill>
                          <a:effectLst/>
                          <a:latin typeface="Arial"/>
                          <a:ea typeface="+mn-ea"/>
                          <a:cs typeface="+mn-cs"/>
                        </a:rPr>
                        <a:t>30,00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marL="0" algn="ctr" defTabSz="995690" rtl="0" eaLnBrk="1" fontAlgn="ctr" latinLnBrk="0" hangingPunct="1"/>
                      <a:r>
                        <a:rPr lang="de-DE" sz="900" b="0" i="0" u="none" strike="noStrike" kern="1200" dirty="0">
                          <a:solidFill>
                            <a:schemeClr val="tx1"/>
                          </a:solidFill>
                          <a:effectLst/>
                          <a:latin typeface="Arial"/>
                          <a:ea typeface="+mn-ea"/>
                          <a:cs typeface="+mn-cs"/>
                        </a:rPr>
                        <a:t>33,00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marL="0" algn="ctr" defTabSz="995690" rtl="0" eaLnBrk="1" fontAlgn="ctr" latinLnBrk="0" hangingPunct="1"/>
                      <a:r>
                        <a:rPr lang="de-DE" sz="900" b="0" i="0" u="none" strike="noStrike" kern="1200" dirty="0">
                          <a:solidFill>
                            <a:schemeClr val="tx1"/>
                          </a:solidFill>
                          <a:effectLst/>
                          <a:latin typeface="Arial"/>
                          <a:ea typeface="+mn-ea"/>
                          <a:cs typeface="+mn-cs"/>
                        </a:rPr>
                        <a:t>29,00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marL="0" algn="ctr" defTabSz="995690" rtl="0" eaLnBrk="1" fontAlgn="ctr" latinLnBrk="0" hangingPunct="1"/>
                      <a:r>
                        <a:rPr lang="de-DE" sz="900" b="0" i="0" u="none" strike="noStrike" kern="1200" dirty="0">
                          <a:solidFill>
                            <a:schemeClr val="tx1"/>
                          </a:solidFill>
                          <a:effectLst/>
                          <a:latin typeface="Arial"/>
                          <a:ea typeface="+mn-ea"/>
                          <a:cs typeface="+mn-cs"/>
                        </a:rPr>
                        <a:t>31,00</a:t>
                      </a:r>
                    </a:p>
                  </a:txBody>
                  <a:tcPr marL="9525" marR="9525" marT="9525"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solidFill>
                      <a:srgbClr val="FEF3E5"/>
                    </a:solidFill>
                  </a:tcPr>
                </a:tc>
                <a:extLst>
                  <a:ext uri="{0D108BD9-81ED-4DB2-BD59-A6C34878D82A}">
                    <a16:rowId xmlns:a16="http://schemas.microsoft.com/office/drawing/2014/main" val="10007"/>
                  </a:ext>
                </a:extLst>
              </a:tr>
            </a:tbl>
          </a:graphicData>
        </a:graphic>
      </p:graphicFrame>
      <p:graphicFrame>
        <p:nvGraphicFramePr>
          <p:cNvPr id="14" name="Tabelle 38"/>
          <p:cNvGraphicFramePr>
            <a:graphicFrameLocks noGrp="1"/>
          </p:cNvGraphicFramePr>
          <p:nvPr/>
        </p:nvGraphicFramePr>
        <p:xfrm>
          <a:off x="5689335" y="4390231"/>
          <a:ext cx="3973061" cy="2829602"/>
        </p:xfrm>
        <a:graphic>
          <a:graphicData uri="http://schemas.openxmlformats.org/drawingml/2006/table">
            <a:tbl>
              <a:tblPr firstRow="1" bandRow="1">
                <a:tableStyleId>{5C22544A-7EE6-4342-B048-85BDC9FD1C3A}</a:tableStyleId>
              </a:tblPr>
              <a:tblGrid>
                <a:gridCol w="808676">
                  <a:extLst>
                    <a:ext uri="{9D8B030D-6E8A-4147-A177-3AD203B41FA5}">
                      <a16:colId xmlns:a16="http://schemas.microsoft.com/office/drawing/2014/main" val="20000"/>
                    </a:ext>
                  </a:extLst>
                </a:gridCol>
                <a:gridCol w="632877">
                  <a:extLst>
                    <a:ext uri="{9D8B030D-6E8A-4147-A177-3AD203B41FA5}">
                      <a16:colId xmlns:a16="http://schemas.microsoft.com/office/drawing/2014/main" val="20001"/>
                    </a:ext>
                  </a:extLst>
                </a:gridCol>
                <a:gridCol w="632877">
                  <a:extLst>
                    <a:ext uri="{9D8B030D-6E8A-4147-A177-3AD203B41FA5}">
                      <a16:colId xmlns:a16="http://schemas.microsoft.com/office/drawing/2014/main" val="549459874"/>
                    </a:ext>
                  </a:extLst>
                </a:gridCol>
                <a:gridCol w="632877">
                  <a:extLst>
                    <a:ext uri="{9D8B030D-6E8A-4147-A177-3AD203B41FA5}">
                      <a16:colId xmlns:a16="http://schemas.microsoft.com/office/drawing/2014/main" val="2207303999"/>
                    </a:ext>
                  </a:extLst>
                </a:gridCol>
                <a:gridCol w="632877">
                  <a:extLst>
                    <a:ext uri="{9D8B030D-6E8A-4147-A177-3AD203B41FA5}">
                      <a16:colId xmlns:a16="http://schemas.microsoft.com/office/drawing/2014/main" val="20004"/>
                    </a:ext>
                  </a:extLst>
                </a:gridCol>
                <a:gridCol w="632877">
                  <a:extLst>
                    <a:ext uri="{9D8B030D-6E8A-4147-A177-3AD203B41FA5}">
                      <a16:colId xmlns:a16="http://schemas.microsoft.com/office/drawing/2014/main" val="20005"/>
                    </a:ext>
                  </a:extLst>
                </a:gridCol>
              </a:tblGrid>
              <a:tr h="356561">
                <a:tc>
                  <a:txBody>
                    <a:bodyPr/>
                    <a:lstStyle/>
                    <a:p>
                      <a:endParaRPr lang="de-DE" sz="900" dirty="0">
                        <a:solidFill>
                          <a:schemeClr val="tx1"/>
                        </a:solidFill>
                        <a:latin typeface="Arial" pitchFamily="34" charset="0"/>
                        <a:cs typeface="Arial" pitchFamily="34" charset="0"/>
                      </a:endParaRPr>
                    </a:p>
                  </a:txBody>
                  <a:tcPr marL="106934" marR="106934" marT="50408" marB="50408">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2017</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2018</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2019</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2020</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2021</a:t>
                      </a:r>
                    </a:p>
                  </a:txBody>
                  <a:tcPr marL="106934" marR="106934" marT="50408" marB="50408" anchor="ctr">
                    <a:lnL w="57150" cap="flat" cmpd="sng" algn="ctr">
                      <a:solidFill>
                        <a:schemeClr val="bg1"/>
                      </a:solidFill>
                      <a:prstDash val="solid"/>
                      <a:round/>
                      <a:headEnd type="none" w="med" len="med"/>
                      <a:tailEnd type="none" w="med" len="med"/>
                    </a:lnL>
                    <a:lnB w="57150" cap="flat" cmpd="sng" algn="ctr">
                      <a:solidFill>
                        <a:schemeClr val="bg1"/>
                      </a:solidFill>
                      <a:prstDash val="solid"/>
                      <a:round/>
                      <a:headEnd type="none" w="med" len="med"/>
                      <a:tailEnd type="none" w="med" len="med"/>
                    </a:lnB>
                    <a:solidFill>
                      <a:srgbClr val="F8C57F"/>
                    </a:solidFill>
                  </a:tcPr>
                </a:tc>
                <a:extLst>
                  <a:ext uri="{0D108BD9-81ED-4DB2-BD59-A6C34878D82A}">
                    <a16:rowId xmlns:a16="http://schemas.microsoft.com/office/drawing/2014/main" val="10000"/>
                  </a:ext>
                </a:extLst>
              </a:tr>
              <a:tr h="3451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dirty="0">
                          <a:effectLst/>
                          <a:latin typeface="Arial" pitchFamily="34" charset="0"/>
                          <a:ea typeface="Times New Roman"/>
                          <a:cs typeface="Arial" pitchFamily="34" charset="0"/>
                        </a:rPr>
                        <a:t>Max</a:t>
                      </a: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chemeClr val="tx1"/>
                          </a:solidFill>
                          <a:effectLst/>
                          <a:latin typeface="Arial"/>
                        </a:rPr>
                        <a:t>92,00</a:t>
                      </a:r>
                    </a:p>
                  </a:txBody>
                  <a:tcPr marL="11658"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algn="ctr" defTabSz="995690" rtl="0" eaLnBrk="1" fontAlgn="ctr" latinLnBrk="0" hangingPunct="1"/>
                      <a:r>
                        <a:rPr lang="de-DE" sz="900" b="0" i="0" u="none" strike="noStrike" kern="1200" dirty="0">
                          <a:solidFill>
                            <a:schemeClr val="tx1"/>
                          </a:solidFill>
                          <a:effectLst/>
                          <a:latin typeface="Arial"/>
                          <a:ea typeface="+mn-ea"/>
                          <a:cs typeface="+mn-cs"/>
                        </a:rPr>
                        <a:t>89,00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algn="ctr" defTabSz="995690" rtl="0" eaLnBrk="1" fontAlgn="ctr" latinLnBrk="0" hangingPunct="1"/>
                      <a:r>
                        <a:rPr lang="de-DE" sz="900" b="0" i="0" u="none" strike="noStrike" kern="1200" dirty="0">
                          <a:solidFill>
                            <a:schemeClr val="tx1"/>
                          </a:solidFill>
                          <a:effectLst/>
                          <a:latin typeface="Arial"/>
                          <a:ea typeface="+mn-ea"/>
                          <a:cs typeface="+mn-cs"/>
                        </a:rPr>
                        <a:t>92,00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algn="ctr" defTabSz="995690" rtl="0" eaLnBrk="1" fontAlgn="ctr" latinLnBrk="0" hangingPunct="1"/>
                      <a:r>
                        <a:rPr lang="de-DE" sz="900" b="0" i="0" u="none" strike="noStrike" kern="1200" dirty="0">
                          <a:solidFill>
                            <a:schemeClr val="tx1"/>
                          </a:solidFill>
                          <a:effectLst/>
                          <a:latin typeface="Arial"/>
                          <a:ea typeface="+mn-ea"/>
                          <a:cs typeface="+mn-cs"/>
                        </a:rPr>
                        <a:t>76,00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algn="ctr" defTabSz="995690" rtl="0" eaLnBrk="1" fontAlgn="ctr" latinLnBrk="0" hangingPunct="1"/>
                      <a:r>
                        <a:rPr lang="de-DE" sz="900" b="0" i="0" u="none" strike="noStrike" kern="1200" dirty="0">
                          <a:solidFill>
                            <a:schemeClr val="tx1"/>
                          </a:solidFill>
                          <a:effectLst/>
                          <a:latin typeface="Arial"/>
                          <a:ea typeface="+mn-ea"/>
                          <a:cs typeface="+mn-cs"/>
                        </a:rPr>
                        <a:t>74,00</a:t>
                      </a:r>
                    </a:p>
                  </a:txBody>
                  <a:tcPr marL="9525" marR="9525" marT="9525"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1"/>
                  </a:ext>
                </a:extLst>
              </a:tr>
              <a:tr h="345118">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de-DE" sz="900" dirty="0">
                          <a:effectLst/>
                          <a:latin typeface="Arial" pitchFamily="34" charset="0"/>
                          <a:ea typeface="Times New Roman"/>
                          <a:cs typeface="Arial" pitchFamily="34" charset="0"/>
                        </a:rPr>
                        <a:t>95. Perzentil</a:t>
                      </a: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chemeClr val="tx1"/>
                          </a:solidFill>
                          <a:effectLst/>
                          <a:latin typeface="Arial"/>
                        </a:rPr>
                        <a:t>30,20</a:t>
                      </a:r>
                    </a:p>
                  </a:txBody>
                  <a:tcPr marL="11658"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algn="ctr" defTabSz="995690" rtl="0" eaLnBrk="1" fontAlgn="ctr" latinLnBrk="0" hangingPunct="1"/>
                      <a:r>
                        <a:rPr lang="de-DE" sz="900" b="0" i="0" u="none" strike="noStrike" kern="1200" dirty="0">
                          <a:solidFill>
                            <a:schemeClr val="tx1"/>
                          </a:solidFill>
                          <a:effectLst/>
                          <a:latin typeface="Arial"/>
                          <a:ea typeface="+mn-ea"/>
                          <a:cs typeface="+mn-cs"/>
                        </a:rPr>
                        <a:t>32,60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algn="ctr" defTabSz="995690" rtl="0" eaLnBrk="1" fontAlgn="ctr" latinLnBrk="0" hangingPunct="1"/>
                      <a:r>
                        <a:rPr lang="de-DE" sz="900" b="0" i="0" u="none" strike="noStrike" kern="1200" dirty="0">
                          <a:solidFill>
                            <a:schemeClr val="tx1"/>
                          </a:solidFill>
                          <a:effectLst/>
                          <a:latin typeface="Arial"/>
                          <a:ea typeface="+mn-ea"/>
                          <a:cs typeface="+mn-cs"/>
                        </a:rPr>
                        <a:t>28,95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algn="ctr" defTabSz="995690" rtl="0" eaLnBrk="1" fontAlgn="ctr" latinLnBrk="0" hangingPunct="1"/>
                      <a:r>
                        <a:rPr lang="de-DE" sz="900" b="0" i="0" u="none" strike="noStrike" kern="1200" dirty="0">
                          <a:solidFill>
                            <a:schemeClr val="tx1"/>
                          </a:solidFill>
                          <a:effectLst/>
                          <a:latin typeface="Arial"/>
                          <a:ea typeface="+mn-ea"/>
                          <a:cs typeface="+mn-cs"/>
                        </a:rPr>
                        <a:t>32,60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algn="ctr" defTabSz="995690" rtl="0" eaLnBrk="1" fontAlgn="ctr" latinLnBrk="0" hangingPunct="1"/>
                      <a:r>
                        <a:rPr lang="de-DE" sz="900" b="0" i="0" u="none" strike="noStrike" kern="1200" dirty="0">
                          <a:solidFill>
                            <a:schemeClr val="tx1"/>
                          </a:solidFill>
                          <a:effectLst/>
                          <a:latin typeface="Arial"/>
                          <a:ea typeface="+mn-ea"/>
                          <a:cs typeface="+mn-cs"/>
                        </a:rPr>
                        <a:t>31,20</a:t>
                      </a:r>
                    </a:p>
                  </a:txBody>
                  <a:tcPr marL="9525" marR="9525" marT="9525"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2"/>
                  </a:ext>
                </a:extLst>
              </a:tr>
              <a:tr h="356561">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75. </a:t>
                      </a:r>
                      <a:r>
                        <a:rPr lang="en-US" sz="900" dirty="0" err="1">
                          <a:effectLst/>
                          <a:latin typeface="Arial" pitchFamily="34" charset="0"/>
                          <a:ea typeface="Times New Roman"/>
                          <a:cs typeface="Arial" pitchFamily="34" charset="0"/>
                        </a:rPr>
                        <a:t>Perzentil</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chemeClr val="tx1"/>
                          </a:solidFill>
                          <a:effectLst/>
                          <a:latin typeface="Arial"/>
                        </a:rPr>
                        <a:t>13,00</a:t>
                      </a:r>
                    </a:p>
                  </a:txBody>
                  <a:tcPr marL="11658"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algn="ctr" defTabSz="995690" rtl="0" eaLnBrk="1" fontAlgn="ctr" latinLnBrk="0" hangingPunct="1"/>
                      <a:r>
                        <a:rPr lang="de-DE" sz="900" b="0" i="0" u="none" strike="noStrike" kern="1200" dirty="0">
                          <a:solidFill>
                            <a:schemeClr val="tx1"/>
                          </a:solidFill>
                          <a:effectLst/>
                          <a:latin typeface="Arial"/>
                          <a:ea typeface="+mn-ea"/>
                          <a:cs typeface="+mn-cs"/>
                        </a:rPr>
                        <a:t>13,00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algn="ctr" defTabSz="995690" rtl="0" eaLnBrk="1" fontAlgn="ctr" latinLnBrk="0" hangingPunct="1"/>
                      <a:r>
                        <a:rPr lang="de-DE" sz="900" b="0" i="0" u="none" strike="noStrike" kern="1200" dirty="0">
                          <a:solidFill>
                            <a:schemeClr val="tx1"/>
                          </a:solidFill>
                          <a:effectLst/>
                          <a:latin typeface="Arial"/>
                          <a:ea typeface="+mn-ea"/>
                          <a:cs typeface="+mn-cs"/>
                        </a:rPr>
                        <a:t>12,00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algn="ctr" defTabSz="995690" rtl="0" eaLnBrk="1" fontAlgn="ctr" latinLnBrk="0" hangingPunct="1"/>
                      <a:r>
                        <a:rPr lang="de-DE" sz="900" b="0" i="0" u="none" strike="noStrike" kern="1200" dirty="0">
                          <a:solidFill>
                            <a:schemeClr val="tx1"/>
                          </a:solidFill>
                          <a:effectLst/>
                          <a:latin typeface="Arial"/>
                          <a:ea typeface="+mn-ea"/>
                          <a:cs typeface="+mn-cs"/>
                        </a:rPr>
                        <a:t>12,00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algn="ctr" defTabSz="995690" rtl="0" eaLnBrk="1" fontAlgn="ctr" latinLnBrk="0" hangingPunct="1"/>
                      <a:r>
                        <a:rPr lang="de-DE" sz="900" b="0" i="0" u="none" strike="noStrike" kern="1200" dirty="0">
                          <a:solidFill>
                            <a:schemeClr val="tx1"/>
                          </a:solidFill>
                          <a:effectLst/>
                          <a:latin typeface="Arial"/>
                          <a:ea typeface="+mn-ea"/>
                          <a:cs typeface="+mn-cs"/>
                        </a:rPr>
                        <a:t>12,00</a:t>
                      </a:r>
                    </a:p>
                  </a:txBody>
                  <a:tcPr marL="9525" marR="9525" marT="9525"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3"/>
                  </a:ext>
                </a:extLst>
              </a:tr>
              <a:tr h="356561">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Median</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chemeClr val="tx1"/>
                          </a:solidFill>
                          <a:effectLst/>
                          <a:latin typeface="Arial"/>
                        </a:rPr>
                        <a:t>9,00</a:t>
                      </a:r>
                    </a:p>
                  </a:txBody>
                  <a:tcPr marL="11658"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algn="ctr" defTabSz="995690" rtl="0" eaLnBrk="1" fontAlgn="ctr" latinLnBrk="0" hangingPunct="1"/>
                      <a:r>
                        <a:rPr lang="de-DE" sz="900" b="0" i="0" u="none" strike="noStrike" kern="1200" dirty="0">
                          <a:solidFill>
                            <a:schemeClr val="tx1"/>
                          </a:solidFill>
                          <a:effectLst/>
                          <a:latin typeface="Arial"/>
                          <a:ea typeface="+mn-ea"/>
                          <a:cs typeface="+mn-cs"/>
                        </a:rPr>
                        <a:t>8,00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algn="ctr" defTabSz="995690" rtl="0" eaLnBrk="1" fontAlgn="ctr" latinLnBrk="0" hangingPunct="1"/>
                      <a:r>
                        <a:rPr lang="de-DE" sz="900" b="0" i="0" u="none" strike="noStrike" kern="1200" dirty="0">
                          <a:solidFill>
                            <a:schemeClr val="tx1"/>
                          </a:solidFill>
                          <a:effectLst/>
                          <a:latin typeface="Arial"/>
                          <a:ea typeface="+mn-ea"/>
                          <a:cs typeface="+mn-cs"/>
                        </a:rPr>
                        <a:t>8,00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algn="ctr" defTabSz="995690" rtl="0" eaLnBrk="1" fontAlgn="ctr" latinLnBrk="0" hangingPunct="1"/>
                      <a:r>
                        <a:rPr lang="de-DE" sz="900" b="0" i="0" u="none" strike="noStrike" kern="1200" dirty="0">
                          <a:solidFill>
                            <a:schemeClr val="tx1"/>
                          </a:solidFill>
                          <a:effectLst/>
                          <a:latin typeface="Arial"/>
                          <a:ea typeface="+mn-ea"/>
                          <a:cs typeface="+mn-cs"/>
                        </a:rPr>
                        <a:t>8,00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algn="ctr" defTabSz="995690" rtl="0" eaLnBrk="1" fontAlgn="ctr" latinLnBrk="0" hangingPunct="1"/>
                      <a:r>
                        <a:rPr lang="de-DE" sz="900" b="0" i="0" u="none" strike="noStrike" kern="1200" dirty="0">
                          <a:solidFill>
                            <a:schemeClr val="tx1"/>
                          </a:solidFill>
                          <a:effectLst/>
                          <a:latin typeface="Arial"/>
                          <a:ea typeface="+mn-ea"/>
                          <a:cs typeface="+mn-cs"/>
                        </a:rPr>
                        <a:t>7,00</a:t>
                      </a:r>
                    </a:p>
                  </a:txBody>
                  <a:tcPr marL="9525" marR="9525" marT="9525"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4"/>
                  </a:ext>
                </a:extLst>
              </a:tr>
              <a:tr h="356561">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25. </a:t>
                      </a:r>
                      <a:r>
                        <a:rPr lang="en-US" sz="900" dirty="0" err="1">
                          <a:effectLst/>
                          <a:latin typeface="Arial" pitchFamily="34" charset="0"/>
                          <a:ea typeface="Times New Roman"/>
                          <a:cs typeface="Arial" pitchFamily="34" charset="0"/>
                        </a:rPr>
                        <a:t>Perzentil</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chemeClr val="tx1"/>
                          </a:solidFill>
                          <a:effectLst/>
                          <a:latin typeface="Arial"/>
                        </a:rPr>
                        <a:t>5,00</a:t>
                      </a:r>
                    </a:p>
                  </a:txBody>
                  <a:tcPr marL="11658"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algn="ctr" defTabSz="995690" rtl="0" eaLnBrk="1" fontAlgn="ctr" latinLnBrk="0" hangingPunct="1"/>
                      <a:r>
                        <a:rPr lang="de-DE" sz="900" b="0" i="0" u="none" strike="noStrike" kern="1200" dirty="0">
                          <a:solidFill>
                            <a:schemeClr val="tx1"/>
                          </a:solidFill>
                          <a:effectLst/>
                          <a:latin typeface="Arial"/>
                          <a:ea typeface="+mn-ea"/>
                          <a:cs typeface="+mn-cs"/>
                        </a:rPr>
                        <a:t>5,00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algn="ctr" defTabSz="995690" rtl="0" eaLnBrk="1" fontAlgn="ctr" latinLnBrk="0" hangingPunct="1"/>
                      <a:r>
                        <a:rPr lang="de-DE" sz="900" b="0" i="0" u="none" strike="noStrike" kern="1200" dirty="0">
                          <a:solidFill>
                            <a:schemeClr val="tx1"/>
                          </a:solidFill>
                          <a:effectLst/>
                          <a:latin typeface="Arial"/>
                          <a:ea typeface="+mn-ea"/>
                          <a:cs typeface="+mn-cs"/>
                        </a:rPr>
                        <a:t>5,00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algn="ctr" defTabSz="995690" rtl="0" eaLnBrk="1" fontAlgn="ctr" latinLnBrk="0" hangingPunct="1"/>
                      <a:r>
                        <a:rPr lang="de-DE" sz="900" b="0" i="0" u="none" strike="noStrike" kern="1200" dirty="0">
                          <a:solidFill>
                            <a:schemeClr val="tx1"/>
                          </a:solidFill>
                          <a:effectLst/>
                          <a:latin typeface="Arial"/>
                          <a:ea typeface="+mn-ea"/>
                          <a:cs typeface="+mn-cs"/>
                        </a:rPr>
                        <a:t>5,00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algn="ctr" defTabSz="995690" rtl="0" eaLnBrk="1" fontAlgn="ctr" latinLnBrk="0" hangingPunct="1"/>
                      <a:r>
                        <a:rPr lang="de-DE" sz="900" b="0" i="0" u="none" strike="noStrike" kern="1200" dirty="0">
                          <a:solidFill>
                            <a:schemeClr val="tx1"/>
                          </a:solidFill>
                          <a:effectLst/>
                          <a:latin typeface="Arial"/>
                          <a:ea typeface="+mn-ea"/>
                          <a:cs typeface="+mn-cs"/>
                        </a:rPr>
                        <a:t>4,00</a:t>
                      </a:r>
                    </a:p>
                  </a:txBody>
                  <a:tcPr marL="9525" marR="9525" marT="9525"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5"/>
                  </a:ext>
                </a:extLst>
              </a:tr>
              <a:tr h="356561">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5. </a:t>
                      </a:r>
                      <a:r>
                        <a:rPr lang="en-US" sz="900" dirty="0" err="1">
                          <a:effectLst/>
                          <a:latin typeface="Arial" pitchFamily="34" charset="0"/>
                          <a:ea typeface="Times New Roman"/>
                          <a:cs typeface="Arial" pitchFamily="34" charset="0"/>
                        </a:rPr>
                        <a:t>Perzentil</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chemeClr val="tx1"/>
                          </a:solidFill>
                          <a:effectLst/>
                          <a:latin typeface="Arial"/>
                        </a:rPr>
                        <a:t>2,00</a:t>
                      </a:r>
                    </a:p>
                  </a:txBody>
                  <a:tcPr marL="11658"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algn="ctr" defTabSz="995690" rtl="0" eaLnBrk="1" fontAlgn="ctr" latinLnBrk="0" hangingPunct="1"/>
                      <a:r>
                        <a:rPr lang="de-DE" sz="900" b="0" i="0" u="none" strike="noStrike" kern="1200" dirty="0">
                          <a:solidFill>
                            <a:schemeClr val="tx1"/>
                          </a:solidFill>
                          <a:effectLst/>
                          <a:latin typeface="Arial"/>
                          <a:ea typeface="+mn-ea"/>
                          <a:cs typeface="+mn-cs"/>
                        </a:rPr>
                        <a:t>2,00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algn="ctr" defTabSz="995690" rtl="0" eaLnBrk="1" fontAlgn="ctr" latinLnBrk="0" hangingPunct="1"/>
                      <a:r>
                        <a:rPr lang="de-DE" sz="900" b="0" i="0" u="none" strike="noStrike" kern="1200" dirty="0">
                          <a:solidFill>
                            <a:schemeClr val="tx1"/>
                          </a:solidFill>
                          <a:effectLst/>
                          <a:latin typeface="Arial"/>
                          <a:ea typeface="+mn-ea"/>
                          <a:cs typeface="+mn-cs"/>
                        </a:rPr>
                        <a:t>2,00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algn="ctr" defTabSz="995690" rtl="0" eaLnBrk="1" fontAlgn="ctr" latinLnBrk="0" hangingPunct="1"/>
                      <a:r>
                        <a:rPr lang="de-DE" sz="900" b="0" i="0" u="none" strike="noStrike" kern="1200" dirty="0">
                          <a:solidFill>
                            <a:schemeClr val="tx1"/>
                          </a:solidFill>
                          <a:effectLst/>
                          <a:latin typeface="Arial"/>
                          <a:ea typeface="+mn-ea"/>
                          <a:cs typeface="+mn-cs"/>
                        </a:rPr>
                        <a:t>2,00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algn="ctr" defTabSz="995690" rtl="0" eaLnBrk="1" fontAlgn="ctr" latinLnBrk="0" hangingPunct="1"/>
                      <a:r>
                        <a:rPr lang="de-DE" sz="900" b="0" i="0" u="none" strike="noStrike" kern="1200" dirty="0">
                          <a:solidFill>
                            <a:schemeClr val="tx1"/>
                          </a:solidFill>
                          <a:effectLst/>
                          <a:latin typeface="Arial"/>
                          <a:ea typeface="+mn-ea"/>
                          <a:cs typeface="+mn-cs"/>
                        </a:rPr>
                        <a:t>2,00</a:t>
                      </a:r>
                    </a:p>
                  </a:txBody>
                  <a:tcPr marL="9525" marR="9525" marT="9525"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6"/>
                  </a:ext>
                </a:extLst>
              </a:tr>
              <a:tr h="356561">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Min</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chemeClr val="tx1"/>
                          </a:solidFill>
                          <a:effectLst/>
                          <a:latin typeface="Arial"/>
                        </a:rPr>
                        <a:t>0,00</a:t>
                      </a:r>
                    </a:p>
                  </a:txBody>
                  <a:tcPr marL="11658"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marL="0" algn="ctr" defTabSz="995690" rtl="0" eaLnBrk="1" fontAlgn="ctr" latinLnBrk="0" hangingPunct="1"/>
                      <a:r>
                        <a:rPr lang="de-DE" sz="900" b="0" i="0" u="none" strike="noStrike" kern="1200" dirty="0">
                          <a:solidFill>
                            <a:schemeClr val="tx1"/>
                          </a:solidFill>
                          <a:effectLst/>
                          <a:latin typeface="Arial"/>
                          <a:ea typeface="+mn-ea"/>
                          <a:cs typeface="+mn-cs"/>
                        </a:rPr>
                        <a:t>1,00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marL="0" algn="ctr" defTabSz="995690" rtl="0" eaLnBrk="1" fontAlgn="ctr" latinLnBrk="0" hangingPunct="1"/>
                      <a:r>
                        <a:rPr lang="de-DE" sz="900" b="0" i="0" u="none" strike="noStrike" kern="1200" dirty="0">
                          <a:solidFill>
                            <a:schemeClr val="tx1"/>
                          </a:solidFill>
                          <a:effectLst/>
                          <a:latin typeface="Arial"/>
                          <a:ea typeface="+mn-ea"/>
                          <a:cs typeface="+mn-cs"/>
                        </a:rPr>
                        <a:t>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marL="0" algn="ctr" defTabSz="995690" rtl="0" eaLnBrk="1" fontAlgn="ctr" latinLnBrk="0" hangingPunct="1"/>
                      <a:r>
                        <a:rPr lang="de-DE" sz="900" b="0" i="0" u="none" strike="noStrike" kern="1200" dirty="0">
                          <a:solidFill>
                            <a:schemeClr val="tx1"/>
                          </a:solidFill>
                          <a:effectLst/>
                          <a:latin typeface="Arial"/>
                          <a:ea typeface="+mn-ea"/>
                          <a:cs typeface="+mn-cs"/>
                        </a:rPr>
                        <a:t>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marL="0" algn="ctr" defTabSz="995690" rtl="0" eaLnBrk="1" fontAlgn="ctr" latinLnBrk="0" hangingPunct="1"/>
                      <a:r>
                        <a:rPr lang="de-DE" sz="900" b="0" i="0" u="none" strike="noStrike" kern="1200" dirty="0">
                          <a:solidFill>
                            <a:schemeClr val="tx1"/>
                          </a:solidFill>
                          <a:effectLst/>
                          <a:latin typeface="Arial"/>
                          <a:ea typeface="+mn-ea"/>
                          <a:cs typeface="+mn-cs"/>
                        </a:rPr>
                        <a:t>0,00</a:t>
                      </a:r>
                    </a:p>
                  </a:txBody>
                  <a:tcPr marL="9525" marR="9525" marT="9525"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solidFill>
                      <a:srgbClr val="FEF3E5"/>
                    </a:solidFill>
                  </a:tcPr>
                </a:tc>
                <a:extLst>
                  <a:ext uri="{0D108BD9-81ED-4DB2-BD59-A6C34878D82A}">
                    <a16:rowId xmlns:a16="http://schemas.microsoft.com/office/drawing/2014/main" val="10007"/>
                  </a:ext>
                </a:extLst>
              </a:tr>
            </a:tbl>
          </a:graphicData>
        </a:graphic>
      </p:graphicFrame>
      <p:sp>
        <p:nvSpPr>
          <p:cNvPr id="19" name="Title 1"/>
          <p:cNvSpPr txBox="1">
            <a:spLocks/>
          </p:cNvSpPr>
          <p:nvPr/>
        </p:nvSpPr>
        <p:spPr bwMode="auto">
          <a:xfrm>
            <a:off x="178224" y="252042"/>
            <a:ext cx="8064076" cy="336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de-DE" sz="1300" dirty="0">
                <a:latin typeface="Arial" pitchFamily="34" charset="0"/>
              </a:rPr>
              <a:t>Jahresbericht Gynäkologische Krebszentren 2023 (Auditjahr 2022 / Kennzahlenjahr 2021)</a:t>
            </a:r>
            <a:endParaRPr lang="de-DE" sz="1300" kern="0" dirty="0">
              <a:solidFill>
                <a:srgbClr val="7F7F7F"/>
              </a:solidFill>
              <a:latin typeface="Arial" charset="0"/>
              <a:cs typeface="Arial" charset="0"/>
            </a:endParaRPr>
          </a:p>
        </p:txBody>
      </p:sp>
      <p:sp>
        <p:nvSpPr>
          <p:cNvPr id="16" name="TextBox 21">
            <a:hlinkClick r:id="rId2" action="ppaction://hlinksldjump"/>
            <a:extLst>
              <a:ext uri="{FF2B5EF4-FFF2-40B4-BE49-F238E27FC236}">
                <a16:creationId xmlns:a16="http://schemas.microsoft.com/office/drawing/2014/main" id="{1738AF32-FF8A-4FB2-AA39-1B5D8E9D8209}"/>
              </a:ext>
            </a:extLst>
          </p:cNvPr>
          <p:cNvSpPr txBox="1"/>
          <p:nvPr/>
        </p:nvSpPr>
        <p:spPr bwMode="auto">
          <a:xfrm>
            <a:off x="8851900" y="7283599"/>
            <a:ext cx="165523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spAutoFit/>
          </a:bodyPr>
          <a:lstStyle/>
          <a:p>
            <a:pPr eaLnBrk="1" hangingPunct="1"/>
            <a:r>
              <a:rPr lang="de-DE" sz="800" b="1" dirty="0">
                <a:solidFill>
                  <a:schemeClr val="bg1"/>
                </a:solidFill>
                <a:latin typeface="Arial" pitchFamily="34" charset="0"/>
              </a:rPr>
              <a:t>       </a:t>
            </a:r>
            <a:r>
              <a:rPr lang="de-DE" sz="900" b="1" dirty="0">
                <a:solidFill>
                  <a:schemeClr val="bg1"/>
                </a:solidFill>
                <a:latin typeface="Arial" pitchFamily="34" charset="0"/>
              </a:rPr>
              <a:t>Zum Inhaltsverzeichnis</a:t>
            </a:r>
          </a:p>
        </p:txBody>
      </p:sp>
      <p:pic>
        <p:nvPicPr>
          <p:cNvPr id="32" name="Picture 31">
            <a:extLst>
              <a:ext uri="{FF2B5EF4-FFF2-40B4-BE49-F238E27FC236}">
                <a16:creationId xmlns:a16="http://schemas.microsoft.com/office/drawing/2014/main" id="{592E7A38-FEA0-16EC-8CBB-100375D6F8D9}"/>
              </a:ext>
            </a:extLst>
          </p:cNvPr>
          <p:cNvPicPr>
            <a:picLocks noChangeAspect="1"/>
          </p:cNvPicPr>
          <p:nvPr/>
        </p:nvPicPr>
        <p:blipFill>
          <a:blip r:embed="rId3"/>
          <a:stretch>
            <a:fillRect/>
          </a:stretch>
        </p:blipFill>
        <p:spPr>
          <a:xfrm>
            <a:off x="563504" y="1433146"/>
            <a:ext cx="4405313" cy="2800482"/>
          </a:xfrm>
          <a:prstGeom prst="rect">
            <a:avLst/>
          </a:prstGeom>
        </p:spPr>
      </p:pic>
      <p:pic>
        <p:nvPicPr>
          <p:cNvPr id="34" name="Picture 33">
            <a:extLst>
              <a:ext uri="{FF2B5EF4-FFF2-40B4-BE49-F238E27FC236}">
                <a16:creationId xmlns:a16="http://schemas.microsoft.com/office/drawing/2014/main" id="{5A2D27EB-5EDF-2CC9-C739-C4C1473C6E63}"/>
              </a:ext>
            </a:extLst>
          </p:cNvPr>
          <p:cNvPicPr>
            <a:picLocks noChangeAspect="1"/>
          </p:cNvPicPr>
          <p:nvPr/>
        </p:nvPicPr>
        <p:blipFill>
          <a:blip r:embed="rId4"/>
          <a:stretch>
            <a:fillRect/>
          </a:stretch>
        </p:blipFill>
        <p:spPr>
          <a:xfrm>
            <a:off x="5458279" y="1451946"/>
            <a:ext cx="4435172" cy="2798064"/>
          </a:xfrm>
          <a:prstGeom prst="rect">
            <a:avLst/>
          </a:prstGeom>
        </p:spPr>
      </p:pic>
    </p:spTree>
    <p:extLst>
      <p:ext uri="{BB962C8B-B14F-4D97-AF65-F5344CB8AC3E}">
        <p14:creationId xmlns:p14="http://schemas.microsoft.com/office/powerpoint/2010/main" val="2396598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11</a:t>
            </a:fld>
            <a:endParaRPr lang="en-US" dirty="0"/>
          </a:p>
        </p:txBody>
      </p:sp>
      <p:cxnSp>
        <p:nvCxnSpPr>
          <p:cNvPr id="3" name="Gerade Verbindung 8"/>
          <p:cNvCxnSpPr/>
          <p:nvPr/>
        </p:nvCxnSpPr>
        <p:spPr>
          <a:xfrm>
            <a:off x="0" y="1047040"/>
            <a:ext cx="10693400" cy="0"/>
          </a:xfrm>
          <a:prstGeom prst="line">
            <a:avLst/>
          </a:prstGeom>
          <a:ln w="38100">
            <a:solidFill>
              <a:srgbClr val="F4A329"/>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178225" y="611545"/>
            <a:ext cx="7835476" cy="420070"/>
          </a:xfrm>
          <a:prstGeom prst="rect">
            <a:avLst/>
          </a:prstGeom>
          <a:noFill/>
        </p:spPr>
        <p:txBody>
          <a:bodyPr vert="horz" lIns="99569" tIns="49785" rIns="99569" bIns="49785" rtlCol="0" anchor="ctr" anchorCtr="0">
            <a:normAutofit/>
          </a:bodyPr>
          <a:lstStyle/>
          <a:p>
            <a:r>
              <a:rPr lang="de-DE" sz="1500" b="1" dirty="0">
                <a:latin typeface="Arial" panose="020B0604020202020204" pitchFamily="34" charset="0"/>
                <a:cs typeface="Arial" panose="020B0604020202020204" pitchFamily="34" charset="0"/>
              </a:rPr>
              <a:t>Basisdaten – </a:t>
            </a:r>
            <a:r>
              <a:rPr lang="de-DE" sz="1500" b="1" dirty="0" err="1">
                <a:latin typeface="Arial" panose="020B0604020202020204" pitchFamily="34" charset="0"/>
                <a:cs typeface="Arial" panose="020B0604020202020204" pitchFamily="34" charset="0"/>
              </a:rPr>
              <a:t>Stadienverteilung</a:t>
            </a:r>
            <a:r>
              <a:rPr lang="de-DE" sz="1500" b="1" dirty="0">
                <a:latin typeface="Arial" panose="020B0604020202020204" pitchFamily="34" charset="0"/>
                <a:cs typeface="Arial" panose="020B0604020202020204" pitchFamily="34" charset="0"/>
              </a:rPr>
              <a:t> Primärfälle Ovar und Zervix</a:t>
            </a:r>
          </a:p>
        </p:txBody>
      </p:sp>
      <p:sp>
        <p:nvSpPr>
          <p:cNvPr id="15" name="Title 1"/>
          <p:cNvSpPr txBox="1">
            <a:spLocks/>
          </p:cNvSpPr>
          <p:nvPr/>
        </p:nvSpPr>
        <p:spPr bwMode="auto">
          <a:xfrm>
            <a:off x="178224" y="252042"/>
            <a:ext cx="8064076" cy="336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de-DE" sz="1300" dirty="0">
                <a:latin typeface="Arial" pitchFamily="34" charset="0"/>
              </a:rPr>
              <a:t>Jahresbericht Gynäkologische Krebszentren 2023 (Auditjahr 2022 / Kennzahlenjahr 2021)</a:t>
            </a:r>
            <a:endParaRPr lang="de-DE" sz="1300" kern="0" dirty="0">
              <a:solidFill>
                <a:srgbClr val="7F7F7F"/>
              </a:solidFill>
              <a:latin typeface="Arial" charset="0"/>
              <a:cs typeface="Arial" charset="0"/>
            </a:endParaRPr>
          </a:p>
        </p:txBody>
      </p:sp>
      <p:graphicFrame>
        <p:nvGraphicFramePr>
          <p:cNvPr id="5" name="Chart 4">
            <a:extLst>
              <a:ext uri="{FF2B5EF4-FFF2-40B4-BE49-F238E27FC236}">
                <a16:creationId xmlns:a16="http://schemas.microsoft.com/office/drawing/2014/main" id="{2F36DC92-2717-4B41-91B3-BC8438E1320E}"/>
              </a:ext>
            </a:extLst>
          </p:cNvPr>
          <p:cNvGraphicFramePr>
            <a:graphicFrameLocks/>
          </p:cNvGraphicFramePr>
          <p:nvPr/>
        </p:nvGraphicFramePr>
        <p:xfrm>
          <a:off x="5439701" y="1586118"/>
          <a:ext cx="5148000" cy="4176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960BB907-9FCC-4854-AF72-0C6C98C488EF}"/>
              </a:ext>
            </a:extLst>
          </p:cNvPr>
          <p:cNvGraphicFramePr>
            <a:graphicFrameLocks/>
          </p:cNvGraphicFramePr>
          <p:nvPr/>
        </p:nvGraphicFramePr>
        <p:xfrm>
          <a:off x="213100" y="1586118"/>
          <a:ext cx="5133600" cy="4154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45127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8224" y="588098"/>
            <a:ext cx="10336953" cy="420070"/>
          </a:xfrm>
          <a:prstGeom prst="rect">
            <a:avLst/>
          </a:prstGeom>
        </p:spPr>
        <p:txBody>
          <a:bodyPr vert="horz" lIns="99569" tIns="49785" rIns="99569" bIns="49785" rtlCol="0" anchor="ctr" anchorCtr="0">
            <a:normAutofit/>
          </a:bodyPr>
          <a:lstStyle/>
          <a:p>
            <a:pPr lvl="0">
              <a:spcBef>
                <a:spcPct val="0"/>
              </a:spcBef>
              <a:defRPr/>
            </a:pPr>
            <a:r>
              <a:rPr lang="en-US" sz="1500" b="1" dirty="0" err="1">
                <a:latin typeface="Arial" pitchFamily="34" charset="0"/>
                <a:cs typeface="Arial" pitchFamily="34" charset="0"/>
              </a:rPr>
              <a:t>1. Vorstellung Tumorkonferenz</a:t>
            </a:r>
            <a:endParaRPr lang="en-US" sz="1500" b="1" noProof="1">
              <a:latin typeface="Arial" pitchFamily="34" charset="0"/>
              <a:cs typeface="Arial" pitchFamily="34" charset="0"/>
            </a:endParaRPr>
          </a:p>
        </p:txBody>
      </p:sp>
      <p:cxnSp>
        <p:nvCxnSpPr>
          <p:cNvPr id="6" name="Gerade Verbindung 8"/>
          <p:cNvCxnSpPr/>
          <p:nvPr/>
        </p:nvCxnSpPr>
        <p:spPr>
          <a:xfrm>
            <a:off x="0" y="1047040"/>
            <a:ext cx="10693400" cy="0"/>
          </a:xfrm>
          <a:prstGeom prst="line">
            <a:avLst/>
          </a:prstGeom>
          <a:ln w="38100">
            <a:solidFill>
              <a:srgbClr val="A5DAAD"/>
            </a:solidFill>
          </a:ln>
        </p:spPr>
        <p:style>
          <a:lnRef idx="1">
            <a:schemeClr val="accent1"/>
          </a:lnRef>
          <a:fillRef idx="0">
            <a:schemeClr val="accent1"/>
          </a:fillRef>
          <a:effectRef idx="0">
            <a:schemeClr val="accent1"/>
          </a:effectRef>
          <a:fontRef idx="minor">
            <a:schemeClr val="tx1"/>
          </a:fontRef>
        </p:style>
      </p:cxnSp>
      <p:graphicFrame>
        <p:nvGraphicFramePr>
          <p:cNvPr id="14" name="Table 13"/>
          <p:cNvGraphicFramePr>
            <a:graphicFrameLocks noGrp="1"/>
          </p:cNvGraphicFramePr>
          <p:nvPr>
            <p:extLst>
              <p:ext uri="{D42A27DB-BD31-4B8C-83A1-F6EECF244321}">
                <p14:modId xmlns:p14="http://schemas.microsoft.com/office/powerpoint/2010/main" val="2506134003"/>
              </p:ext>
            </p:extLst>
          </p:nvPr>
        </p:nvGraphicFramePr>
        <p:xfrm>
          <a:off x="5428959" y="1100686"/>
          <a:ext cx="5086221" cy="2603175"/>
        </p:xfrm>
        <a:graphic>
          <a:graphicData uri="http://schemas.openxmlformats.org/drawingml/2006/table">
            <a:tbl>
              <a:tblPr firstRow="1" bandRow="1">
                <a:noFill/>
                <a:tableStyleId>{5C22544A-7EE6-4342-B048-85BDC9FD1C3A}</a:tableStyleId>
              </a:tblPr>
              <a:tblGrid>
                <a:gridCol w="603541">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533400">
                  <a:extLst>
                    <a:ext uri="{9D8B030D-6E8A-4147-A177-3AD203B41FA5}">
                      <a16:colId xmlns:a16="http://schemas.microsoft.com/office/drawing/2014/main" val="20006"/>
                    </a:ext>
                  </a:extLst>
                </a:gridCol>
                <a:gridCol w="520280">
                  <a:extLst>
                    <a:ext uri="{9D8B030D-6E8A-4147-A177-3AD203B41FA5}">
                      <a16:colId xmlns:a16="http://schemas.microsoft.com/office/drawing/2014/main" val="20007"/>
                    </a:ext>
                  </a:extLst>
                </a:gridCol>
              </a:tblGrid>
              <a:tr h="226043">
                <a:tc rowSpan="2">
                  <a:txBody>
                    <a:bodyPr/>
                    <a:lstStyle/>
                    <a:p>
                      <a:pPr marL="0" indent="0"/>
                      <a:endParaRPr lang="en-US" sz="1000" dirty="0">
                        <a:latin typeface="Arial" pitchFamily="34" charset="0"/>
                        <a:cs typeface="Arial" pitchFamily="34" charset="0"/>
                      </a:endParaRPr>
                    </a:p>
                  </a:txBody>
                  <a:tcPr marL="106257" marR="106257" marT="39692" marB="39692">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itchFamily="34" charset="0"/>
                          <a:cs typeface="Arial" pitchFamily="34" charset="0"/>
                        </a:rPr>
                        <a:t>Kennzahlendefinition</a:t>
                      </a:r>
                    </a:p>
                  </a:txBody>
                  <a:tcPr marL="106257" marR="106257" marT="79383"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gridSpan="5">
                  <a:txBody>
                    <a:bodyPr/>
                    <a:lstStyle/>
                    <a:p>
                      <a:pPr algn="ctr"/>
                      <a:r>
                        <a:rPr lang="en-US" sz="900" dirty="0">
                          <a:solidFill>
                            <a:schemeClr val="bg1"/>
                          </a:solidFill>
                          <a:latin typeface="Arial" pitchFamily="34" charset="0"/>
                          <a:cs typeface="Arial" pitchFamily="34" charset="0"/>
                        </a:rPr>
                        <a:t>FAG-Z360 B</a:t>
                      </a:r>
                    </a:p>
                  </a:txBody>
                  <a:tcPr marL="106257" marR="106257" marT="39692"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A9121C"/>
                    </a:solidFill>
                  </a:tcPr>
                </a:tc>
                <a:tc hMerge="1">
                  <a:txBody>
                    <a:bodyPr/>
                    <a:lstStyle/>
                    <a:p>
                      <a:endParaRPr lang="de-DE"/>
                    </a:p>
                  </a:txBody>
                  <a:tcPr/>
                </a:tc>
                <a:tc hMerge="1">
                  <a:txBody>
                    <a:bodyPr/>
                    <a:lstStyle/>
                    <a:p>
                      <a:endParaRPr lang="de-DE"/>
                    </a:p>
                  </a:txBody>
                  <a:tcPr/>
                </a:tc>
                <a:tc hMerge="1">
                  <a:txBody>
                    <a:bodyPr/>
                    <a:lstStyle/>
                    <a:p>
                      <a:pPr algn="ctr"/>
                      <a:endParaRPr lang="en-US" sz="800" dirty="0">
                        <a:solidFill>
                          <a:schemeClr val="bg1"/>
                        </a:solidFill>
                        <a:latin typeface="Arial" pitchFamily="34" charset="0"/>
                        <a:cs typeface="Arial" pitchFamily="34" charset="0"/>
                      </a:endParaRPr>
                    </a:p>
                  </a:txBody>
                  <a:tcPr marL="98433" marR="98433" marT="36000"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A9121C"/>
                    </a:solidFill>
                  </a:tcPr>
                </a:tc>
                <a:tc hMerge="1">
                  <a:txBody>
                    <a:bodyPr/>
                    <a:lstStyle/>
                    <a:p>
                      <a:pPr algn="ctr"/>
                      <a:endParaRPr lang="en-US" sz="900" dirty="0">
                        <a:solidFill>
                          <a:schemeClr val="bg1"/>
                        </a:solidFill>
                        <a:latin typeface="Arial" pitchFamily="34" charset="0"/>
                        <a:cs typeface="Arial" pitchFamily="34" charset="0"/>
                      </a:endParaRPr>
                    </a:p>
                  </a:txBody>
                  <a:tcPr marL="106257" marR="106257" marT="39692"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A9121C"/>
                    </a:solidFill>
                  </a:tcPr>
                </a:tc>
                <a:extLst>
                  <a:ext uri="{0D108BD9-81ED-4DB2-BD59-A6C34878D82A}">
                    <a16:rowId xmlns:a16="http://schemas.microsoft.com/office/drawing/2014/main" val="10000"/>
                  </a:ext>
                </a:extLst>
              </a:tr>
              <a:tr h="216700">
                <a:tc vMerge="1">
                  <a:txBody>
                    <a:bodyPr/>
                    <a:lstStyle/>
                    <a:p>
                      <a:endParaRPr lang="en-US" dirty="0"/>
                    </a:p>
                  </a:txBody>
                  <a:tcPr/>
                </a:tc>
                <a:tc vMerge="1">
                  <a:txBody>
                    <a:bodyPr/>
                    <a:lstStyle/>
                    <a:p>
                      <a:endParaRPr lang="en-US" dirty="0"/>
                    </a:p>
                  </a:txBody>
                  <a:tcPr/>
                </a:tc>
                <a:tc>
                  <a:txBody>
                    <a:bodyPr/>
                    <a:lstStyle/>
                    <a:p>
                      <a:pPr algn="ctr"/>
                      <a:r>
                        <a:rPr lang="en-US" sz="900" b="1" dirty="0">
                          <a:solidFill>
                            <a:schemeClr val="bg1"/>
                          </a:solidFill>
                          <a:latin typeface="Arial" pitchFamily="34" charset="0"/>
                          <a:cs typeface="Arial" pitchFamily="34" charset="0"/>
                        </a:rPr>
                        <a:t>2017</a:t>
                      </a:r>
                    </a:p>
                  </a:txBody>
                  <a:tcPr marL="106257" marR="106257" marT="19846" marB="51599">
                    <a:lnL w="571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2018</a:t>
                      </a:r>
                    </a:p>
                  </a:txBody>
                  <a:tcPr marL="106257" marR="106257" marT="19846" marB="51599">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2019</a:t>
                      </a:r>
                    </a:p>
                  </a:txBody>
                  <a:tcPr marL="106257" marR="106257" marT="19846" marB="51599">
                    <a:lnL w="12700" cap="flat" cmpd="sng" algn="ctr">
                      <a:noFill/>
                      <a:prstDash val="solid"/>
                      <a:round/>
                      <a:headEnd type="none" w="med" len="med"/>
                      <a:tailEnd type="none" w="med" len="med"/>
                    </a:lnL>
                    <a:lnR w="5715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2020</a:t>
                      </a:r>
                    </a:p>
                  </a:txBody>
                  <a:tcPr marL="106257" marR="106257" marT="19846" marB="51599">
                    <a:lnL w="12700" cap="flat" cmpd="sng" algn="ctr">
                      <a:noFill/>
                      <a:prstDash val="solid"/>
                      <a:round/>
                      <a:headEnd type="none" w="med" len="med"/>
                      <a:tailEnd type="none" w="med" len="med"/>
                    </a:lnL>
                    <a:lnR w="5715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2021</a:t>
                      </a:r>
                    </a:p>
                  </a:txBody>
                  <a:tcPr marL="106257" marR="106257" marT="19846" marB="51599">
                    <a:lnL w="1270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extLst>
                  <a:ext uri="{0D108BD9-81ED-4DB2-BD59-A6C34878D82A}">
                    <a16:rowId xmlns:a16="http://schemas.microsoft.com/office/drawing/2014/main" val="10001"/>
                  </a:ext>
                </a:extLst>
              </a:tr>
              <a:tr h="751304">
                <a:tc>
                  <a:txBody>
                    <a:bodyPr/>
                    <a:lstStyle/>
                    <a:p>
                      <a:pPr algn="ctr"/>
                      <a:r>
                        <a:rPr lang="en-US" sz="900" dirty="0" err="1">
                          <a:latin typeface="Arial" pitchFamily="34" charset="0"/>
                          <a:cs typeface="Arial" pitchFamily="34" charset="0"/>
                        </a:rPr>
                        <a:t>Zähler</a:t>
                      </a: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r>
                        <a:rPr lang="en-US" sz="900" dirty="0" err="1">
                          <a:latin typeface="Arial" pitchFamily="34" charset="0"/>
                          <a:cs typeface="Arial" pitchFamily="34" charset="0"/>
                        </a:rPr>
                        <a:t>Pat. des Nenners, die in der Tumorkonferenz vorgestellt wurden</a:t>
                      </a:r>
                      <a:endParaRPr lang="en-US" sz="900" dirty="0">
                        <a:latin typeface="Arial" pitchFamily="34" charset="0"/>
                        <a:cs typeface="Arial" pitchFamily="34" charset="0"/>
                      </a:endParaRPr>
                    </a:p>
                  </a:txBody>
                  <a:tcPr marL="106257" marR="106257"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236</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a:latin typeface="Arial" pitchFamily="34" charset="0"/>
                          <a:cs typeface="Arial" pitchFamily="34" charset="0"/>
                        </a:rPr>
                        <a:t>238</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a:latin typeface="Arial" pitchFamily="34" charset="0"/>
                          <a:cs typeface="Arial" pitchFamily="34" charset="0"/>
                        </a:rPr>
                        <a:t>260</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a:latin typeface="Arial" pitchFamily="34" charset="0"/>
                          <a:cs typeface="Arial" pitchFamily="34" charset="0"/>
                        </a:rPr>
                        <a:t>196</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err="1">
                          <a:latin typeface="Arial" pitchFamily="34" charset="0"/>
                          <a:cs typeface="Arial" pitchFamily="34" charset="0"/>
                        </a:rPr>
                        <a:t>191</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2"/>
                  </a:ext>
                </a:extLst>
              </a:tr>
              <a:tr h="751304">
                <a:tc>
                  <a:txBody>
                    <a:bodyPr/>
                    <a:lstStyle/>
                    <a:p>
                      <a:pPr algn="ctr"/>
                      <a:r>
                        <a:rPr lang="en-US" sz="900" dirty="0">
                          <a:latin typeface="Arial" pitchFamily="34" charset="0"/>
                          <a:cs typeface="Arial" pitchFamily="34" charset="0"/>
                        </a:rPr>
                        <a:t>Nenner</a:t>
                      </a: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r>
                        <a:rPr lang="en-US" sz="900" dirty="0" err="1">
                          <a:latin typeface="Arial" pitchFamily="34" charset="0"/>
                          <a:cs typeface="Arial" pitchFamily="34" charset="0"/>
                        </a:rPr>
                        <a:t>Gesamtfallzahl (= Kennzahl 5)</a:t>
                      </a:r>
                      <a:endParaRPr lang="en-US" sz="900" dirty="0">
                        <a:latin typeface="Arial" pitchFamily="34" charset="0"/>
                        <a:cs typeface="Arial" pitchFamily="34" charset="0"/>
                      </a:endParaRPr>
                    </a:p>
                  </a:txBody>
                  <a:tcPr marL="106257" marR="106257"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241</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a:latin typeface="Arial" pitchFamily="34" charset="0"/>
                          <a:cs typeface="Arial" pitchFamily="34" charset="0"/>
                        </a:rPr>
                        <a:t>242</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a:latin typeface="Arial" pitchFamily="34" charset="0"/>
                          <a:cs typeface="Arial" pitchFamily="34" charset="0"/>
                        </a:rPr>
                        <a:t>260</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a:latin typeface="Arial" pitchFamily="34" charset="0"/>
                          <a:cs typeface="Arial" pitchFamily="34" charset="0"/>
                        </a:rPr>
                        <a:t>199</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193</a:t>
                      </a:r>
                      <a:endParaRPr lang="en-US" sz="900" dirty="0">
                        <a:latin typeface="Arial" pitchFamily="34" charset="0"/>
                        <a:cs typeface="Arial" pitchFamily="34" charset="0"/>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3"/>
                  </a:ext>
                </a:extLst>
              </a:tr>
              <a:tr h="379982">
                <a:tc>
                  <a:txBody>
                    <a:bodyPr/>
                    <a:lstStyle/>
                    <a:p>
                      <a:pPr algn="ctr"/>
                      <a:r>
                        <a:rPr lang="en-US" sz="900" dirty="0" err="1">
                          <a:latin typeface="Arial" pitchFamily="34" charset="0"/>
                          <a:cs typeface="Arial" pitchFamily="34" charset="0"/>
                        </a:rPr>
                        <a:t>Quote</a:t>
                      </a: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r>
                        <a:rPr lang="en-US" sz="900" dirty="0" err="1">
                          <a:latin typeface="Arial" pitchFamily="34" charset="0"/>
                          <a:cs typeface="Arial" pitchFamily="34" charset="0"/>
                        </a:rPr>
                        <a:t>Sollvorgabe ≥ 80%</a:t>
                      </a:r>
                      <a:endParaRPr lang="en-US" sz="900" dirty="0">
                        <a:latin typeface="Arial" pitchFamily="34" charset="0"/>
                        <a:cs typeface="Arial" pitchFamily="34" charset="0"/>
                      </a:endParaRPr>
                    </a:p>
                  </a:txBody>
                  <a:tcPr marL="106257" marR="106257"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97,93%</a:t>
                      </a: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98,35%</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100%</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98,49%</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err="1">
                          <a:solidFill>
                            <a:schemeClr val="tx1"/>
                          </a:solidFill>
                          <a:latin typeface="Arial" pitchFamily="34" charset="0"/>
                          <a:cs typeface="Arial" pitchFamily="34" charset="0"/>
                        </a:rPr>
                        <a:t>98,96%</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4"/>
                  </a:ext>
                </a:extLst>
              </a:tr>
              <a:tr h="277842">
                <a:tc grid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noFill/>
                  </a:tcPr>
                </a:tc>
                <a:tc hMerge="1">
                  <a:txBody>
                    <a:bodyPr/>
                    <a:lstStyle/>
                    <a:p>
                      <a:endParaRPr lang="en-US" sz="800" dirty="0">
                        <a:latin typeface="Arial" pitchFamily="34" charset="0"/>
                        <a:cs typeface="Arial" pitchFamily="34" charset="0"/>
                      </a:endParaRPr>
                    </a:p>
                  </a:txBody>
                  <a:tcPr marL="98433" marR="98433" marT="45431" marB="45431">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12</a:t>
            </a:fld>
            <a:endParaRPr lang="en-US" dirty="0"/>
          </a:p>
        </p:txBody>
      </p:sp>
      <p:graphicFrame>
        <p:nvGraphicFramePr>
          <p:cNvPr id="13" name="Table 10"/>
          <p:cNvGraphicFramePr>
            <a:graphicFrameLocks noGrp="1"/>
          </p:cNvGraphicFramePr>
          <p:nvPr>
            <p:extLst>
              <p:ext uri="{D42A27DB-BD31-4B8C-83A1-F6EECF244321}">
                <p14:modId xmlns:p14="http://schemas.microsoft.com/office/powerpoint/2010/main" val="1532204619"/>
              </p:ext>
            </p:extLst>
          </p:nvPr>
        </p:nvGraphicFramePr>
        <p:xfrm>
          <a:off x="7368240" y="4249311"/>
          <a:ext cx="3146936" cy="998825"/>
        </p:xfrm>
        <a:graphic>
          <a:graphicData uri="http://schemas.openxmlformats.org/drawingml/2006/table">
            <a:tbl>
              <a:tblPr firstRow="1" bandRow="1">
                <a:tableStyleId>{5C22544A-7EE6-4342-B048-85BDC9FD1C3A}</a:tableStyleId>
              </a:tblPr>
              <a:tblGrid>
                <a:gridCol w="786734">
                  <a:extLst>
                    <a:ext uri="{9D8B030D-6E8A-4147-A177-3AD203B41FA5}">
                      <a16:colId xmlns:a16="http://schemas.microsoft.com/office/drawing/2014/main" val="20000"/>
                    </a:ext>
                  </a:extLst>
                </a:gridCol>
                <a:gridCol w="786734">
                  <a:extLst>
                    <a:ext uri="{9D8B030D-6E8A-4147-A177-3AD203B41FA5}">
                      <a16:colId xmlns:a16="http://schemas.microsoft.com/office/drawing/2014/main" val="20001"/>
                    </a:ext>
                  </a:extLst>
                </a:gridCol>
                <a:gridCol w="786734">
                  <a:extLst>
                    <a:ext uri="{9D8B030D-6E8A-4147-A177-3AD203B41FA5}">
                      <a16:colId xmlns:a16="http://schemas.microsoft.com/office/drawing/2014/main" val="20002"/>
                    </a:ext>
                  </a:extLst>
                </a:gridCol>
                <a:gridCol w="786734">
                  <a:extLst>
                    <a:ext uri="{9D8B030D-6E8A-4147-A177-3AD203B41FA5}">
                      <a16:colId xmlns:a16="http://schemas.microsoft.com/office/drawing/2014/main" val="20003"/>
                    </a:ext>
                  </a:extLst>
                </a:gridCol>
              </a:tblGrid>
              <a:tr h="254027">
                <a:tc gridSpan="2">
                  <a:txBody>
                    <a:bodyPr/>
                    <a:lstStyle/>
                    <a:p>
                      <a:r>
                        <a:rPr lang="en-US" sz="900" dirty="0" err="1">
                          <a:solidFill>
                            <a:schemeClr val="tx1"/>
                          </a:solidFill>
                          <a:latin typeface="Arial" pitchFamily="34" charset="0"/>
                          <a:cs typeface="Arial" pitchFamily="34" charset="0"/>
                        </a:rPr>
                        <a:t>Standorte mit auswertbaren Daten</a:t>
                      </a:r>
                      <a:endParaRPr lang="en-US" sz="900" dirty="0">
                        <a:solidFill>
                          <a:schemeClr val="tx1"/>
                        </a:solidFill>
                        <a:latin typeface="Arial" pitchFamily="34" charset="0"/>
                        <a:cs typeface="Arial" pitchFamily="34" charset="0"/>
                      </a:endParaRPr>
                    </a:p>
                  </a:txBody>
                  <a:tcPr marL="98708" marR="98708" marT="50408" marB="50408">
                    <a:lnL w="31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57150" cap="flat" cmpd="sng" algn="ctr">
                      <a:noFill/>
                      <a:prstDash val="solid"/>
                      <a:round/>
                      <a:headEnd type="none" w="med" len="med"/>
                      <a:tailEnd type="none" w="med" len="med"/>
                    </a:lnB>
                    <a:solidFill>
                      <a:srgbClr val="F8C57F"/>
                    </a:solidFill>
                  </a:tcPr>
                </a:tc>
                <a:tc hMerge="1">
                  <a:txBody>
                    <a:bodyPr/>
                    <a:lstStyle/>
                    <a:p>
                      <a:endParaRPr lang="en-US" dirty="0"/>
                    </a:p>
                  </a:txBody>
                  <a:tcPr/>
                </a:tc>
                <a:tc gridSpan="2">
                  <a:txBody>
                    <a:bodyPr/>
                    <a:lstStyle/>
                    <a:p>
                      <a:r>
                        <a:rPr lang="en-US" sz="900" dirty="0" err="1">
                          <a:solidFill>
                            <a:schemeClr val="tx1"/>
                          </a:solidFill>
                          <a:latin typeface="Arial" pitchFamily="34" charset="0"/>
                          <a:cs typeface="Arial" pitchFamily="34" charset="0"/>
                        </a:rPr>
                        <a:t>Standorte</a:t>
                      </a:r>
                      <a:r>
                        <a:rPr lang="en-US" sz="900" dirty="0">
                          <a:solidFill>
                            <a:schemeClr val="tx1"/>
                          </a:solidFill>
                          <a:latin typeface="Arial" pitchFamily="34" charset="0"/>
                          <a:cs typeface="Arial" pitchFamily="34" charset="0"/>
                        </a:rPr>
                        <a:t> </a:t>
                      </a:r>
                      <a:r>
                        <a:rPr lang="en-US" sz="900" dirty="0" err="1">
                          <a:solidFill>
                            <a:schemeClr val="tx1"/>
                          </a:solidFill>
                          <a:latin typeface="Arial" pitchFamily="34" charset="0"/>
                          <a:cs typeface="Arial" pitchFamily="34" charset="0"/>
                        </a:rPr>
                        <a:t>innerhalb</a:t>
                      </a:r>
                      <a:r>
                        <a:rPr lang="en-US" sz="900" dirty="0">
                          <a:solidFill>
                            <a:schemeClr val="tx1"/>
                          </a:solidFill>
                          <a:latin typeface="Arial" pitchFamily="34" charset="0"/>
                          <a:cs typeface="Arial" pitchFamily="34" charset="0"/>
                        </a:rPr>
                        <a:t> der </a:t>
                      </a:r>
                      <a:r>
                        <a:rPr lang="en-US" sz="900" dirty="0" err="1">
                          <a:solidFill>
                            <a:schemeClr val="tx1"/>
                          </a:solidFill>
                          <a:latin typeface="Arial" pitchFamily="34" charset="0"/>
                          <a:cs typeface="Arial" pitchFamily="34" charset="0"/>
                        </a:rPr>
                        <a:t>Plausibilitätsgrenzen</a:t>
                      </a:r>
                      <a:endParaRPr lang="en-US" sz="900" dirty="0">
                        <a:solidFill>
                          <a:schemeClr val="tx1"/>
                        </a:solidFill>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57150" cap="flat" cmpd="sng" algn="ctr">
                      <a:noFill/>
                      <a:prstDash val="solid"/>
                      <a:round/>
                      <a:headEnd type="none" w="med" len="med"/>
                      <a:tailEnd type="none" w="med" len="med"/>
                    </a:lnB>
                    <a:solidFill>
                      <a:srgbClr val="F8C57F"/>
                    </a:solidFill>
                  </a:tcPr>
                </a:tc>
                <a:tc hMerge="1">
                  <a:txBody>
                    <a:bodyPr/>
                    <a:lstStyle/>
                    <a:p>
                      <a:endParaRPr lang="en-US" dirty="0"/>
                    </a:p>
                  </a:txBody>
                  <a:tcPr/>
                </a:tc>
                <a:extLst>
                  <a:ext uri="{0D108BD9-81ED-4DB2-BD59-A6C34878D82A}">
                    <a16:rowId xmlns:a16="http://schemas.microsoft.com/office/drawing/2014/main" val="10000"/>
                  </a:ext>
                </a:extLst>
              </a:tr>
              <a:tr h="254027">
                <a:tc>
                  <a:txBody>
                    <a:bodyPr/>
                    <a:lstStyle/>
                    <a:p>
                      <a:pPr algn="ctr"/>
                      <a:r>
                        <a:rPr lang="en-US" sz="900" dirty="0">
                          <a:latin typeface="Arial" pitchFamily="34" charset="0"/>
                          <a:cs typeface="Arial" pitchFamily="34" charset="0"/>
                        </a:rPr>
                        <a:t>Anzahl</a:t>
                      </a:r>
                    </a:p>
                  </a:txBody>
                  <a:tcPr marL="106934" marR="106934" marT="50408" marB="50408">
                    <a:lnL w="31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a:txBody>
                    <a:bodyPr/>
                    <a:lstStyle/>
                    <a:p>
                      <a:pPr algn="ctr"/>
                      <a:r>
                        <a:rPr lang="en-US" sz="900" dirty="0">
                          <a:latin typeface="Arial" pitchFamily="34" charset="0"/>
                          <a:cs typeface="Arial" pitchFamily="34" charset="0"/>
                        </a:rPr>
                        <a:t>%</a:t>
                      </a:r>
                    </a:p>
                  </a:txBody>
                  <a:tcPr marL="106934" marR="106934" marT="50408" marB="50408">
                    <a:lnL w="3175"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a:txBody>
                    <a:bodyPr/>
                    <a:lstStyle/>
                    <a:p>
                      <a:pPr algn="ctr"/>
                      <a:r>
                        <a:rPr lang="en-US" sz="900" dirty="0">
                          <a:latin typeface="Arial" pitchFamily="34" charset="0"/>
                          <a:cs typeface="Arial" pitchFamily="34" charset="0"/>
                        </a:rPr>
                        <a:t>Anzahl</a:t>
                      </a:r>
                    </a:p>
                  </a:txBody>
                  <a:tcPr marL="106934" marR="106934" marT="50408" marB="50408">
                    <a:lnL w="5715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a:txBody>
                    <a:bodyPr/>
                    <a:lstStyle/>
                    <a:p>
                      <a:pPr algn="ctr"/>
                      <a:r>
                        <a:rPr lang="en-US" sz="900" dirty="0">
                          <a:latin typeface="Arial" pitchFamily="34" charset="0"/>
                          <a:cs typeface="Arial" pitchFamily="34" charset="0"/>
                        </a:rPr>
                        <a:t>%</a:t>
                      </a:r>
                    </a:p>
                  </a:txBody>
                  <a:tcPr marL="106934" marR="106934" marT="50408" marB="50408">
                    <a:lnL w="31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extLst>
                  <a:ext uri="{0D108BD9-81ED-4DB2-BD59-A6C34878D82A}">
                    <a16:rowId xmlns:a16="http://schemas.microsoft.com/office/drawing/2014/main" val="10001"/>
                  </a:ext>
                </a:extLst>
              </a:tr>
              <a:tr h="369662">
                <a:tc>
                  <a:txBody>
                    <a:bodyPr/>
                    <a:lstStyle/>
                    <a:p>
                      <a:pPr algn="ctr"/>
                      <a:r>
                        <a:rPr lang="en-US" sz="900" dirty="0" err="1">
                          <a:latin typeface="Arial" pitchFamily="34" charset="0"/>
                          <a:cs typeface="Arial" pitchFamily="34" charset="0"/>
                        </a:rPr>
                        <a:t>177</a:t>
                      </a:r>
                      <a:endParaRPr lang="en-US" sz="900" dirty="0">
                        <a:latin typeface="Arial" pitchFamily="34" charset="0"/>
                        <a:cs typeface="Arial" pitchFamily="34" charset="0"/>
                      </a:endParaRPr>
                    </a:p>
                  </a:txBody>
                  <a:tcPr marL="98708" marR="98708" marT="50408" marB="50408">
                    <a:lnL w="31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100,00%</a:t>
                      </a:r>
                      <a:endParaRPr lang="en-US" sz="900" dirty="0">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177</a:t>
                      </a:r>
                      <a:endParaRPr lang="en-US" sz="900" dirty="0">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100,00%</a:t>
                      </a:r>
                      <a:endParaRPr lang="en-US" sz="900" dirty="0">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2"/>
                  </a:ext>
                </a:extLst>
              </a:tr>
            </a:tbl>
          </a:graphicData>
        </a:graphic>
      </p:graphicFrame>
      <p:sp>
        <p:nvSpPr>
          <p:cNvPr id="17" name="Textfeld 9"/>
          <p:cNvSpPr txBox="1">
            <a:spLocks noChangeArrowheads="1"/>
          </p:cNvSpPr>
          <p:nvPr/>
        </p:nvSpPr>
        <p:spPr bwMode="auto">
          <a:xfrm>
            <a:off x="7377205" y="5330221"/>
            <a:ext cx="3137972" cy="1627358"/>
          </a:xfrm>
          <a:prstGeom prst="rect">
            <a:avLst/>
          </a:prstGeom>
          <a:solidFill>
            <a:srgbClr val="FEF3E5"/>
          </a:solidFill>
          <a:ln w="9525">
            <a:noFill/>
            <a:miter lim="800000"/>
            <a:headEnd/>
            <a:tailEnd/>
          </a:ln>
        </p:spPr>
        <p:txBody>
          <a:bodyPr wrap="square" lIns="89431" tIns="56789" rIns="113579" bIns="56789">
            <a:normAutofit/>
          </a:bodyPr>
          <a:lstStyle/>
          <a:p>
            <a:pPr algn="just"/>
            <a:r>
              <a:rPr lang="de-DE" sz="900" b="1" dirty="0">
                <a:latin typeface="Arial" pitchFamily="34" charset="0"/>
                <a:cs typeface="Arial" pitchFamily="34" charset="0"/>
              </a:rPr>
              <a:t>Anmerkungen</a:t>
            </a:r>
            <a:r>
              <a:rPr lang="de-DE" sz="900" dirty="0">
                <a:latin typeface="Arial" pitchFamily="34" charset="0"/>
                <a:cs typeface="Arial" pitchFamily="34" charset="0"/>
              </a:rPr>
              <a:t>:</a:t>
            </a:r>
          </a:p>
          <a:p>
            <a:pPr algn="just"/>
            <a:endParaRPr lang="en-US" sz="1000" dirty="0"/>
          </a:p>
          <a:p>
            <a:pPr algn="just"/>
            <a:endParaRPr lang="de-DE" sz="1700" b="1" dirty="0">
              <a:latin typeface="Arial" charset="0"/>
              <a:cs typeface="Arial" charset="0"/>
            </a:endParaRPr>
          </a:p>
          <a:p>
            <a:pPr algn="just"/>
            <a:endParaRPr lang="de-DE" sz="1700" b="1" dirty="0">
              <a:latin typeface="Arial" charset="0"/>
              <a:cs typeface="Arial" charset="0"/>
            </a:endParaRPr>
          </a:p>
          <a:p>
            <a:pPr algn="just"/>
            <a:endParaRPr lang="de-DE" sz="1700" b="1" dirty="0">
              <a:latin typeface="Arial" charset="0"/>
              <a:cs typeface="Arial" charset="0"/>
            </a:endParaRPr>
          </a:p>
          <a:p>
            <a:pPr algn="just"/>
            <a:endParaRPr lang="de-DE" sz="1700" dirty="0">
              <a:latin typeface="Arial" charset="0"/>
              <a:cs typeface="Arial" charset="0"/>
            </a:endParaRPr>
          </a:p>
        </p:txBody>
      </p:sp>
      <p:graphicFrame>
        <p:nvGraphicFramePr>
          <p:cNvPr id="26" name="Tabelle 30"/>
          <p:cNvGraphicFramePr>
            <a:graphicFrameLocks noGrp="1"/>
          </p:cNvGraphicFramePr>
          <p:nvPr>
            <p:extLst>
              <p:ext uri="{D42A27DB-BD31-4B8C-83A1-F6EECF244321}">
                <p14:modId xmlns:p14="http://schemas.microsoft.com/office/powerpoint/2010/main" val="4044864693"/>
              </p:ext>
            </p:extLst>
          </p:nvPr>
        </p:nvGraphicFramePr>
        <p:xfrm>
          <a:off x="2984500" y="4240579"/>
          <a:ext cx="4226397" cy="2719749"/>
        </p:xfrm>
        <a:graphic>
          <a:graphicData uri="http://schemas.openxmlformats.org/drawingml/2006/table">
            <a:tbl>
              <a:tblPr firstRow="1" bandRow="1">
                <a:tableStyleId>{5C22544A-7EE6-4342-B048-85BDC9FD1C3A}</a:tableStyleId>
              </a:tblPr>
              <a:tblGrid>
                <a:gridCol w="505755">
                  <a:extLst>
                    <a:ext uri="{9D8B030D-6E8A-4147-A177-3AD203B41FA5}">
                      <a16:colId xmlns:a16="http://schemas.microsoft.com/office/drawing/2014/main" val="20000"/>
                    </a:ext>
                  </a:extLst>
                </a:gridCol>
                <a:gridCol w="946572">
                  <a:extLst>
                    <a:ext uri="{9D8B030D-6E8A-4147-A177-3AD203B41FA5}">
                      <a16:colId xmlns:a16="http://schemas.microsoft.com/office/drawing/2014/main" val="20001"/>
                    </a:ext>
                  </a:extLst>
                </a:gridCol>
                <a:gridCol w="554814">
                  <a:extLst>
                    <a:ext uri="{9D8B030D-6E8A-4147-A177-3AD203B41FA5}">
                      <a16:colId xmlns:a16="http://schemas.microsoft.com/office/drawing/2014/main" val="20003"/>
                    </a:ext>
                  </a:extLst>
                </a:gridCol>
                <a:gridCol w="554814">
                  <a:extLst>
                    <a:ext uri="{9D8B030D-6E8A-4147-A177-3AD203B41FA5}">
                      <a16:colId xmlns:a16="http://schemas.microsoft.com/office/drawing/2014/main" val="20004"/>
                    </a:ext>
                  </a:extLst>
                </a:gridCol>
                <a:gridCol w="554814">
                  <a:extLst>
                    <a:ext uri="{9D8B030D-6E8A-4147-A177-3AD203B41FA5}">
                      <a16:colId xmlns:a16="http://schemas.microsoft.com/office/drawing/2014/main" val="20005"/>
                    </a:ext>
                  </a:extLst>
                </a:gridCol>
                <a:gridCol w="554814">
                  <a:extLst>
                    <a:ext uri="{9D8B030D-6E8A-4147-A177-3AD203B41FA5}">
                      <a16:colId xmlns:a16="http://schemas.microsoft.com/office/drawing/2014/main" val="20006"/>
                    </a:ext>
                  </a:extLst>
                </a:gridCol>
                <a:gridCol w="554814">
                  <a:extLst>
                    <a:ext uri="{9D8B030D-6E8A-4147-A177-3AD203B41FA5}">
                      <a16:colId xmlns:a16="http://schemas.microsoft.com/office/drawing/2014/main" val="20007"/>
                    </a:ext>
                  </a:extLst>
                </a:gridCol>
              </a:tblGrid>
              <a:tr h="331394">
                <a:tc gridSpan="2">
                  <a:txBody>
                    <a:bodyPr/>
                    <a:lstStyle/>
                    <a:p>
                      <a:endParaRPr lang="de-DE" sz="900" dirty="0">
                        <a:solidFill>
                          <a:schemeClr val="tx1"/>
                        </a:solidFill>
                        <a:latin typeface="Arial" pitchFamily="34" charset="0"/>
                        <a:cs typeface="Arial" pitchFamily="34" charset="0"/>
                      </a:endParaRPr>
                    </a:p>
                  </a:txBody>
                  <a:tcPr marL="106934" marR="106934" marT="50408" marB="50408">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hMerge="1">
                  <a:txBody>
                    <a:bodyPr/>
                    <a:lstStyle/>
                    <a:p>
                      <a:pPr algn="ctr"/>
                      <a:endParaRPr lang="de-DE" sz="800" dirty="0">
                        <a:solidFill>
                          <a:schemeClr val="tx1"/>
                        </a:solidFill>
                        <a:latin typeface="Arial" pitchFamily="34" charset="0"/>
                        <a:cs typeface="Arial" pitchFamily="34" charset="0"/>
                      </a:endParaRPr>
                    </a:p>
                  </a:txBody>
                  <a:tcPr marL="99060" marR="9906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A5DAAD"/>
                    </a:solidFill>
                  </a:tcPr>
                </a:tc>
                <a:tc>
                  <a:txBody>
                    <a:bodyPr/>
                    <a:lstStyle/>
                    <a:p>
                      <a:pPr algn="ctr"/>
                      <a:r>
                        <a:rPr lang="de-DE" sz="900" dirty="0">
                          <a:solidFill>
                            <a:schemeClr val="tx1"/>
                          </a:solidFill>
                          <a:latin typeface="Arial" pitchFamily="34" charset="0"/>
                          <a:cs typeface="Arial" pitchFamily="34" charset="0"/>
                        </a:rPr>
                        <a:t>2017</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2018</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2019</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2020</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2021</a:t>
                      </a:r>
                    </a:p>
                  </a:txBody>
                  <a:tcPr marL="106934" marR="106934" marT="50408" marB="50408" anchor="ctr">
                    <a:lnL w="57150" cap="flat" cmpd="sng" algn="ctr">
                      <a:solidFill>
                        <a:schemeClr val="bg1"/>
                      </a:solidFill>
                      <a:prstDash val="solid"/>
                      <a:round/>
                      <a:headEnd type="none" w="med" len="med"/>
                      <a:tailEnd type="none" w="med" len="med"/>
                    </a:lnL>
                    <a:lnB w="57150" cap="flat" cmpd="sng" algn="ctr">
                      <a:solidFill>
                        <a:schemeClr val="bg1"/>
                      </a:solidFill>
                      <a:prstDash val="solid"/>
                      <a:round/>
                      <a:headEnd type="none" w="med" len="med"/>
                      <a:tailEnd type="none" w="med" len="med"/>
                    </a:lnB>
                    <a:solidFill>
                      <a:srgbClr val="F8C57F"/>
                    </a:solidFill>
                  </a:tcPr>
                </a:tc>
                <a:extLst>
                  <a:ext uri="{0D108BD9-81ED-4DB2-BD59-A6C34878D82A}">
                    <a16:rowId xmlns:a16="http://schemas.microsoft.com/office/drawing/2014/main" val="10000"/>
                  </a:ext>
                </a:extLst>
              </a:tr>
              <a:tr h="410625">
                <a:tc rowSpan="7">
                  <a:txBody>
                    <a:bodyPr/>
                    <a:lstStyle/>
                    <a:p>
                      <a:pPr>
                        <a:lnSpc>
                          <a:spcPts val="1200"/>
                        </a:lnSpc>
                        <a:spcAft>
                          <a:spcPts val="0"/>
                        </a:spcAft>
                      </a:pPr>
                      <a:endParaRPr lang="de-DE" sz="900" dirty="0">
                        <a:effectLst/>
                        <a:latin typeface="Arial" pitchFamily="34" charset="0"/>
                        <a:ea typeface="Times New Roman"/>
                        <a:cs typeface="Arial" pitchFamily="34" charset="0"/>
                      </a:endParaRPr>
                    </a:p>
                  </a:txBody>
                  <a:tcPr marL="80201" marR="80201"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dirty="0">
                          <a:effectLst/>
                          <a:latin typeface="Arial" pitchFamily="34" charset="0"/>
                          <a:ea typeface="Times New Roman"/>
                          <a:cs typeface="Arial" pitchFamily="34" charset="0"/>
                        </a:rPr>
                        <a:t>Max</a:t>
                      </a: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err="1">
                          <a:solidFill>
                            <a:srgbClr val="000000"/>
                          </a:solidFill>
                          <a:effectLst/>
                          <a:latin typeface="Arial"/>
                        </a:rPr>
                        <a:t>100%</a:t>
                      </a:r>
                      <a:endParaRPr lang="de-DE" sz="900" b="0" i="0" u="none" strike="noStrike" dirty="0">
                        <a:solidFill>
                          <a:srgbClr val="000000"/>
                        </a:solidFill>
                        <a:effectLst/>
                        <a:latin typeface="Arial"/>
                      </a:endParaRP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1"/>
                  </a:ext>
                </a:extLst>
              </a:tr>
              <a:tr h="320760">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de-DE" sz="900" dirty="0">
                          <a:effectLst/>
                          <a:latin typeface="Arial" pitchFamily="34" charset="0"/>
                          <a:ea typeface="Times New Roman"/>
                          <a:cs typeface="Arial" pitchFamily="34" charset="0"/>
                        </a:rPr>
                        <a:t>95. Perzentil</a:t>
                      </a: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2"/>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75. </a:t>
                      </a:r>
                      <a:r>
                        <a:rPr lang="en-US" sz="900" dirty="0" err="1">
                          <a:effectLst/>
                          <a:latin typeface="Arial" pitchFamily="34" charset="0"/>
                          <a:ea typeface="Times New Roman"/>
                          <a:cs typeface="Arial" pitchFamily="34" charset="0"/>
                        </a:rPr>
                        <a:t>Perzentil</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3"/>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Median</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97,93%</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98,17%</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98,73%</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98,80%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err="1">
                          <a:solidFill>
                            <a:srgbClr val="000000"/>
                          </a:solidFill>
                          <a:effectLst/>
                          <a:latin typeface="Arial"/>
                        </a:rPr>
                        <a:t>98,81%</a:t>
                      </a:r>
                      <a:endParaRPr lang="de-DE" sz="900" b="0" i="0" u="none" strike="noStrike" dirty="0">
                        <a:solidFill>
                          <a:srgbClr val="000000"/>
                        </a:solidFill>
                        <a:effectLst/>
                        <a:latin typeface="Arial"/>
                      </a:endParaRP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4"/>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25. </a:t>
                      </a:r>
                      <a:r>
                        <a:rPr lang="en-US" sz="900" dirty="0" err="1">
                          <a:effectLst/>
                          <a:latin typeface="Arial" pitchFamily="34" charset="0"/>
                          <a:ea typeface="Times New Roman"/>
                          <a:cs typeface="Arial" pitchFamily="34" charset="0"/>
                        </a:rPr>
                        <a:t>Perzentil</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94,87%</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95,35%</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96,44%</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96,00%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95,24%</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5"/>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5. </a:t>
                      </a:r>
                      <a:r>
                        <a:rPr lang="en-US" sz="900" dirty="0" err="1">
                          <a:effectLst/>
                          <a:latin typeface="Arial" pitchFamily="34" charset="0"/>
                          <a:ea typeface="Times New Roman"/>
                          <a:cs typeface="Arial" pitchFamily="34" charset="0"/>
                        </a:rPr>
                        <a:t>Perzentil</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85,79%</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87,36%</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86,64%</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89,89%</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90,55%</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6"/>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Min</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80,00%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72,04%</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80,38%</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81,67%</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err="1">
                          <a:solidFill>
                            <a:srgbClr val="000000"/>
                          </a:solidFill>
                          <a:effectLst/>
                          <a:latin typeface="Arial"/>
                        </a:rPr>
                        <a:t>81,48%</a:t>
                      </a:r>
                      <a:endParaRPr lang="de-DE" sz="900" b="0" i="0" u="none" strike="noStrike" dirty="0">
                        <a:solidFill>
                          <a:srgbClr val="000000"/>
                        </a:solidFill>
                        <a:effectLst/>
                        <a:latin typeface="Arial"/>
                      </a:endParaRP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solidFill>
                      <a:srgbClr val="FEF3E5"/>
                    </a:solidFill>
                  </a:tcPr>
                </a:tc>
                <a:extLst>
                  <a:ext uri="{0D108BD9-81ED-4DB2-BD59-A6C34878D82A}">
                    <a16:rowId xmlns:a16="http://schemas.microsoft.com/office/drawing/2014/main" val="10007"/>
                  </a:ext>
                </a:extLst>
              </a:tr>
            </a:tbl>
          </a:graphicData>
        </a:graphic>
      </p:graphicFrame>
      <p:cxnSp>
        <p:nvCxnSpPr>
          <p:cNvPr id="30" name="Gerade Verbindung 8"/>
          <p:cNvCxnSpPr/>
          <p:nvPr/>
        </p:nvCxnSpPr>
        <p:spPr>
          <a:xfrm>
            <a:off x="0" y="1048495"/>
            <a:ext cx="10693400" cy="0"/>
          </a:xfrm>
          <a:prstGeom prst="line">
            <a:avLst/>
          </a:prstGeom>
          <a:ln w="38100">
            <a:solidFill>
              <a:srgbClr val="F4A329"/>
            </a:solidFill>
          </a:ln>
        </p:spPr>
        <p:style>
          <a:lnRef idx="1">
            <a:schemeClr val="accent1"/>
          </a:lnRef>
          <a:fillRef idx="0">
            <a:schemeClr val="accent1"/>
          </a:fillRef>
          <a:effectRef idx="0">
            <a:schemeClr val="accent1"/>
          </a:effectRef>
          <a:fontRef idx="minor">
            <a:schemeClr val="tx1"/>
          </a:fontRef>
        </p:style>
      </p:cxnSp>
      <p:pic>
        <p:nvPicPr>
          <p:cNvPr id="16" name="Grafik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745" y="1145951"/>
            <a:ext cx="5210956" cy="2352393"/>
          </a:xfrm>
          <a:prstGeom prst="rect">
            <a:avLst/>
          </a:prstGeom>
        </p:spPr>
      </p:pic>
      <p:pic>
        <p:nvPicPr>
          <p:cNvPr id="19" name="Picture 3" descr="D:\benchmarking_endproducte\5\15\Allgemein\Grafiken\Boxplot\Allgemein_kennzahl_1.pn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047" y="4161631"/>
            <a:ext cx="2617522" cy="287764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C:\Users\cristina\Desktop\plot_prostat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9620" y="4684247"/>
            <a:ext cx="385579" cy="2201868"/>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p:cNvSpPr txBox="1">
            <a:spLocks/>
          </p:cNvSpPr>
          <p:nvPr/>
        </p:nvSpPr>
        <p:spPr bwMode="auto">
          <a:xfrm>
            <a:off x="178224" y="252042"/>
            <a:ext cx="9000278" cy="336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1300" dirty="0" err="1">
                <a:latin typeface="Arial" pitchFamily="34" charset="0"/>
              </a:rPr>
              <a:t>Jahresbericht</a:t>
            </a:r>
            <a:r>
              <a:rPr lang="en-US" sz="1300" dirty="0">
                <a:latin typeface="Arial" pitchFamily="34" charset="0"/>
              </a:rPr>
              <a:t> </a:t>
            </a:r>
            <a:r>
              <a:rPr lang="de-DE" sz="1300" dirty="0">
                <a:latin typeface="Arial" pitchFamily="34" charset="0"/>
              </a:rPr>
              <a:t>Gynäkologische Krebszentren</a:t>
            </a:r>
            <a:r>
              <a:rPr lang="en-US" sz="1300" dirty="0">
                <a:latin typeface="Arial" pitchFamily="34" charset="0"/>
              </a:rPr>
              <a:t> 2023 (</a:t>
            </a:r>
            <a:r>
              <a:rPr lang="en-US" sz="1300" dirty="0" err="1">
                <a:latin typeface="Arial" pitchFamily="34" charset="0"/>
              </a:rPr>
              <a:t>Auditjahr</a:t>
            </a:r>
            <a:r>
              <a:rPr lang="en-US" sz="1300" dirty="0">
                <a:latin typeface="Arial" pitchFamily="34" charset="0"/>
              </a:rPr>
              <a:t> 2022 / </a:t>
            </a:r>
            <a:r>
              <a:rPr lang="en-US" sz="1300" dirty="0" err="1">
                <a:latin typeface="Arial" pitchFamily="34" charset="0"/>
              </a:rPr>
              <a:t>Kennzahlenjahr</a:t>
            </a:r>
            <a:r>
              <a:rPr lang="en-US" sz="1300" dirty="0">
                <a:latin typeface="Arial" pitchFamily="34" charset="0"/>
              </a:rPr>
              <a:t> 2021)</a:t>
            </a:r>
            <a:endParaRPr lang="de-DE" sz="1300" kern="0" dirty="0">
              <a:solidFill>
                <a:srgbClr val="7F7F7F"/>
              </a:solidFill>
              <a:latin typeface="Arial" charset="0"/>
              <a:cs typeface="Arial" charset="0"/>
            </a:endParaRPr>
          </a:p>
        </p:txBody>
      </p:sp>
      <p:sp>
        <p:nvSpPr>
          <p:cNvPr id="5" name="Textfeld 4"/>
          <p:cNvSpPr txBox="1"/>
          <p:nvPr/>
        </p:nvSpPr>
        <p:spPr bwMode="auto">
          <a:xfrm>
            <a:off x="250265" y="7179596"/>
            <a:ext cx="53091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nchor="ctr">
            <a:spAutoFit/>
          </a:bodyPr>
          <a:lstStyle/>
          <a:p>
            <a:pPr defTabSz="914400">
              <a:defRPr/>
            </a:pPr>
            <a:endParaRPr lang="en-US" sz="800" dirty="0">
              <a:latin typeface="Arial" pitchFamily="34" charset="0"/>
              <a:cs typeface="Arial" pitchFamily="34" charset="0"/>
            </a:endParaRPr>
          </a:p>
        </p:txBody>
      </p:sp>
    </p:spTree>
    <p:extLst>
      <p:ext uri="{BB962C8B-B14F-4D97-AF65-F5344CB8AC3E}">
        <p14:creationId xmlns:p14="http://schemas.microsoft.com/office/powerpoint/2010/main" val="131984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8224" y="588098"/>
            <a:ext cx="10336953" cy="420070"/>
          </a:xfrm>
          <a:prstGeom prst="rect">
            <a:avLst/>
          </a:prstGeom>
        </p:spPr>
        <p:txBody>
          <a:bodyPr vert="horz" lIns="99569" tIns="49785" rIns="99569" bIns="49785" rtlCol="0" anchor="ctr" anchorCtr="0">
            <a:normAutofit/>
          </a:bodyPr>
          <a:lstStyle/>
          <a:p>
            <a:pPr lvl="0">
              <a:spcBef>
                <a:spcPct val="0"/>
              </a:spcBef>
              <a:defRPr/>
            </a:pPr>
            <a:r>
              <a:rPr lang="en-US" sz="1500" b="1" dirty="0" err="1">
                <a:latin typeface="Arial" pitchFamily="34" charset="0"/>
                <a:cs typeface="Arial" pitchFamily="34" charset="0"/>
              </a:rPr>
              <a:t>2. Psychoonkologische Betreuung (Gespräch ≥ 25 Min.)</a:t>
            </a:r>
            <a:endParaRPr lang="en-US" sz="1500" b="1" noProof="1">
              <a:latin typeface="Arial" pitchFamily="34" charset="0"/>
              <a:cs typeface="Arial" pitchFamily="34" charset="0"/>
            </a:endParaRPr>
          </a:p>
        </p:txBody>
      </p:sp>
      <p:cxnSp>
        <p:nvCxnSpPr>
          <p:cNvPr id="6" name="Gerade Verbindung 8"/>
          <p:cNvCxnSpPr/>
          <p:nvPr/>
        </p:nvCxnSpPr>
        <p:spPr>
          <a:xfrm>
            <a:off x="0" y="1047040"/>
            <a:ext cx="10693400" cy="0"/>
          </a:xfrm>
          <a:prstGeom prst="line">
            <a:avLst/>
          </a:prstGeom>
          <a:ln w="38100">
            <a:solidFill>
              <a:srgbClr val="A5DAAD"/>
            </a:solidFill>
          </a:ln>
        </p:spPr>
        <p:style>
          <a:lnRef idx="1">
            <a:schemeClr val="accent1"/>
          </a:lnRef>
          <a:fillRef idx="0">
            <a:schemeClr val="accent1"/>
          </a:fillRef>
          <a:effectRef idx="0">
            <a:schemeClr val="accent1"/>
          </a:effectRef>
          <a:fontRef idx="minor">
            <a:schemeClr val="tx1"/>
          </a:fontRef>
        </p:style>
      </p:cxnSp>
      <p:graphicFrame>
        <p:nvGraphicFramePr>
          <p:cNvPr id="14" name="Table 13"/>
          <p:cNvGraphicFramePr>
            <a:graphicFrameLocks noGrp="1"/>
          </p:cNvGraphicFramePr>
          <p:nvPr/>
        </p:nvGraphicFramePr>
        <p:xfrm>
          <a:off x="5428959" y="1100686"/>
          <a:ext cx="5086221" cy="2603175"/>
        </p:xfrm>
        <a:graphic>
          <a:graphicData uri="http://schemas.openxmlformats.org/drawingml/2006/table">
            <a:tbl>
              <a:tblPr firstRow="1" bandRow="1">
                <a:noFill/>
                <a:tableStyleId>{5C22544A-7EE6-4342-B048-85BDC9FD1C3A}</a:tableStyleId>
              </a:tblPr>
              <a:tblGrid>
                <a:gridCol w="603541">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533400">
                  <a:extLst>
                    <a:ext uri="{9D8B030D-6E8A-4147-A177-3AD203B41FA5}">
                      <a16:colId xmlns:a16="http://schemas.microsoft.com/office/drawing/2014/main" val="20006"/>
                    </a:ext>
                  </a:extLst>
                </a:gridCol>
                <a:gridCol w="520280">
                  <a:extLst>
                    <a:ext uri="{9D8B030D-6E8A-4147-A177-3AD203B41FA5}">
                      <a16:colId xmlns:a16="http://schemas.microsoft.com/office/drawing/2014/main" val="20007"/>
                    </a:ext>
                  </a:extLst>
                </a:gridCol>
              </a:tblGrid>
              <a:tr h="226043">
                <a:tc rowSpan="2">
                  <a:txBody>
                    <a:bodyPr/>
                    <a:lstStyle/>
                    <a:p>
                      <a:pPr marL="0" indent="0"/>
                      <a:endParaRPr lang="en-US" sz="1000" dirty="0">
                        <a:latin typeface="Arial" pitchFamily="34" charset="0"/>
                        <a:cs typeface="Arial" pitchFamily="34" charset="0"/>
                      </a:endParaRPr>
                    </a:p>
                  </a:txBody>
                  <a:tcPr marL="106257" marR="106257" marT="39692" marB="39692">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itchFamily="34" charset="0"/>
                          <a:cs typeface="Arial" pitchFamily="34" charset="0"/>
                        </a:rPr>
                        <a:t>Kennzahlendefinition</a:t>
                      </a:r>
                    </a:p>
                  </a:txBody>
                  <a:tcPr marL="106257" marR="106257" marT="79383"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gridSpan="5">
                  <a:txBody>
                    <a:bodyPr/>
                    <a:lstStyle/>
                    <a:p>
                      <a:pPr algn="ctr"/>
                      <a:r>
                        <a:rPr lang="en-US" sz="900" dirty="0">
                          <a:solidFill>
                            <a:schemeClr val="bg1"/>
                          </a:solidFill>
                          <a:latin typeface="Arial" pitchFamily="34" charset="0"/>
                          <a:cs typeface="Arial" pitchFamily="34" charset="0"/>
                        </a:rPr>
                        <a:t>FAG-Z360 B</a:t>
                      </a:r>
                    </a:p>
                  </a:txBody>
                  <a:tcPr marL="106257" marR="106257" marT="39692"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A9121C"/>
                    </a:solidFill>
                  </a:tcPr>
                </a:tc>
                <a:tc hMerge="1">
                  <a:txBody>
                    <a:bodyPr/>
                    <a:lstStyle/>
                    <a:p>
                      <a:endParaRPr lang="de-DE"/>
                    </a:p>
                  </a:txBody>
                  <a:tcPr/>
                </a:tc>
                <a:tc hMerge="1">
                  <a:txBody>
                    <a:bodyPr/>
                    <a:lstStyle/>
                    <a:p>
                      <a:endParaRPr lang="de-DE"/>
                    </a:p>
                  </a:txBody>
                  <a:tcPr/>
                </a:tc>
                <a:tc hMerge="1">
                  <a:txBody>
                    <a:bodyPr/>
                    <a:lstStyle/>
                    <a:p>
                      <a:pPr algn="ctr"/>
                      <a:endParaRPr lang="en-US" sz="800" dirty="0">
                        <a:solidFill>
                          <a:schemeClr val="bg1"/>
                        </a:solidFill>
                        <a:latin typeface="Arial" pitchFamily="34" charset="0"/>
                        <a:cs typeface="Arial" pitchFamily="34" charset="0"/>
                      </a:endParaRPr>
                    </a:p>
                  </a:txBody>
                  <a:tcPr marL="98433" marR="98433" marT="36000"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A9121C"/>
                    </a:solidFill>
                  </a:tcPr>
                </a:tc>
                <a:tc hMerge="1">
                  <a:txBody>
                    <a:bodyPr/>
                    <a:lstStyle/>
                    <a:p>
                      <a:pPr algn="ctr"/>
                      <a:endParaRPr lang="en-US" sz="900" dirty="0">
                        <a:solidFill>
                          <a:schemeClr val="bg1"/>
                        </a:solidFill>
                        <a:latin typeface="Arial" pitchFamily="34" charset="0"/>
                        <a:cs typeface="Arial" pitchFamily="34" charset="0"/>
                      </a:endParaRPr>
                    </a:p>
                  </a:txBody>
                  <a:tcPr marL="106257" marR="106257" marT="39692"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A9121C"/>
                    </a:solidFill>
                  </a:tcPr>
                </a:tc>
                <a:extLst>
                  <a:ext uri="{0D108BD9-81ED-4DB2-BD59-A6C34878D82A}">
                    <a16:rowId xmlns:a16="http://schemas.microsoft.com/office/drawing/2014/main" val="10000"/>
                  </a:ext>
                </a:extLst>
              </a:tr>
              <a:tr h="216700">
                <a:tc vMerge="1">
                  <a:txBody>
                    <a:bodyPr/>
                    <a:lstStyle/>
                    <a:p>
                      <a:endParaRPr lang="en-US" dirty="0"/>
                    </a:p>
                  </a:txBody>
                  <a:tcPr/>
                </a:tc>
                <a:tc vMerge="1">
                  <a:txBody>
                    <a:bodyPr/>
                    <a:lstStyle/>
                    <a:p>
                      <a:endParaRPr lang="en-US" dirty="0"/>
                    </a:p>
                  </a:txBody>
                  <a:tcPr/>
                </a:tc>
                <a:tc>
                  <a:txBody>
                    <a:bodyPr/>
                    <a:lstStyle/>
                    <a:p>
                      <a:pPr algn="ctr"/>
                      <a:r>
                        <a:rPr lang="en-US" sz="900" b="1" dirty="0">
                          <a:solidFill>
                            <a:schemeClr val="bg1"/>
                          </a:solidFill>
                          <a:latin typeface="Arial" pitchFamily="34" charset="0"/>
                          <a:cs typeface="Arial" pitchFamily="34" charset="0"/>
                        </a:rPr>
                        <a:t>2017</a:t>
                      </a:r>
                    </a:p>
                  </a:txBody>
                  <a:tcPr marL="106257" marR="106257" marT="19846" marB="51599">
                    <a:lnL w="571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2018</a:t>
                      </a:r>
                    </a:p>
                  </a:txBody>
                  <a:tcPr marL="106257" marR="106257" marT="19846" marB="51599">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2019</a:t>
                      </a:r>
                    </a:p>
                  </a:txBody>
                  <a:tcPr marL="106257" marR="106257" marT="19846" marB="51599">
                    <a:lnL w="12700" cap="flat" cmpd="sng" algn="ctr">
                      <a:noFill/>
                      <a:prstDash val="solid"/>
                      <a:round/>
                      <a:headEnd type="none" w="med" len="med"/>
                      <a:tailEnd type="none" w="med" len="med"/>
                    </a:lnL>
                    <a:lnR w="5715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2020</a:t>
                      </a:r>
                    </a:p>
                  </a:txBody>
                  <a:tcPr marL="106257" marR="106257" marT="19846" marB="51599">
                    <a:lnL w="12700" cap="flat" cmpd="sng" algn="ctr">
                      <a:noFill/>
                      <a:prstDash val="solid"/>
                      <a:round/>
                      <a:headEnd type="none" w="med" len="med"/>
                      <a:tailEnd type="none" w="med" len="med"/>
                    </a:lnL>
                    <a:lnR w="5715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2021</a:t>
                      </a:r>
                    </a:p>
                  </a:txBody>
                  <a:tcPr marL="106257" marR="106257" marT="19846" marB="51599">
                    <a:lnL w="1270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extLst>
                  <a:ext uri="{0D108BD9-81ED-4DB2-BD59-A6C34878D82A}">
                    <a16:rowId xmlns:a16="http://schemas.microsoft.com/office/drawing/2014/main" val="10001"/>
                  </a:ext>
                </a:extLst>
              </a:tr>
              <a:tr h="751304">
                <a:tc>
                  <a:txBody>
                    <a:bodyPr/>
                    <a:lstStyle/>
                    <a:p>
                      <a:pPr algn="ctr"/>
                      <a:r>
                        <a:rPr lang="en-US" sz="900" dirty="0" err="1">
                          <a:latin typeface="Arial" pitchFamily="34" charset="0"/>
                          <a:cs typeface="Arial" pitchFamily="34" charset="0"/>
                        </a:rPr>
                        <a:t>Zähler</a:t>
                      </a: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r>
                        <a:rPr lang="en-US" sz="900" dirty="0" err="1">
                          <a:latin typeface="Arial" pitchFamily="34" charset="0"/>
                          <a:cs typeface="Arial" pitchFamily="34" charset="0"/>
                        </a:rPr>
                        <a:t>Pat. des Nenners, die ambulant oder stationär psychoonkologisch betreut wurden (Gespräch ≥ 25 Min.)</a:t>
                      </a:r>
                      <a:endParaRPr lang="en-US" sz="900" dirty="0">
                        <a:latin typeface="Arial" pitchFamily="34" charset="0"/>
                        <a:cs typeface="Arial" pitchFamily="34" charset="0"/>
                      </a:endParaRPr>
                    </a:p>
                  </a:txBody>
                  <a:tcPr marL="106257" marR="106257"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60</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a:latin typeface="Arial" pitchFamily="34" charset="0"/>
                          <a:cs typeface="Arial" pitchFamily="34" charset="0"/>
                        </a:rPr>
                        <a:t>68</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a:latin typeface="Arial" pitchFamily="34" charset="0"/>
                          <a:cs typeface="Arial" pitchFamily="34" charset="0"/>
                        </a:rPr>
                        <a:t>57</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a:latin typeface="Arial" pitchFamily="34" charset="0"/>
                          <a:cs typeface="Arial" pitchFamily="34" charset="0"/>
                        </a:rPr>
                        <a:t>62</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err="1">
                          <a:latin typeface="Arial" pitchFamily="34" charset="0"/>
                          <a:cs typeface="Arial" pitchFamily="34" charset="0"/>
                        </a:rPr>
                        <a:t>68</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2"/>
                  </a:ext>
                </a:extLst>
              </a:tr>
              <a:tr h="751304">
                <a:tc>
                  <a:txBody>
                    <a:bodyPr/>
                    <a:lstStyle/>
                    <a:p>
                      <a:pPr algn="ctr"/>
                      <a:r>
                        <a:rPr lang="en-US" sz="900" dirty="0">
                          <a:latin typeface="Arial" pitchFamily="34" charset="0"/>
                          <a:cs typeface="Arial" pitchFamily="34" charset="0"/>
                        </a:rPr>
                        <a:t>Nenner</a:t>
                      </a: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r>
                        <a:rPr lang="en-US" sz="900" dirty="0" err="1">
                          <a:latin typeface="Arial" pitchFamily="34" charset="0"/>
                          <a:cs typeface="Arial" pitchFamily="34" charset="0"/>
                        </a:rPr>
                        <a:t>Gesamtfallzahl (= Kennzahl 5)</a:t>
                      </a:r>
                      <a:endParaRPr lang="en-US" sz="900" dirty="0">
                        <a:latin typeface="Arial" pitchFamily="34" charset="0"/>
                        <a:cs typeface="Arial" pitchFamily="34" charset="0"/>
                      </a:endParaRPr>
                    </a:p>
                  </a:txBody>
                  <a:tcPr marL="106257" marR="106257"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206</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a:latin typeface="Arial" pitchFamily="34" charset="0"/>
                          <a:cs typeface="Arial" pitchFamily="34" charset="0"/>
                        </a:rPr>
                        <a:t>194</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a:latin typeface="Arial" pitchFamily="34" charset="0"/>
                          <a:cs typeface="Arial" pitchFamily="34" charset="0"/>
                        </a:rPr>
                        <a:t>179</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a:latin typeface="Arial" pitchFamily="34" charset="0"/>
                          <a:cs typeface="Arial" pitchFamily="34" charset="0"/>
                        </a:rPr>
                        <a:t>212</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209</a:t>
                      </a:r>
                      <a:endParaRPr lang="en-US" sz="900" dirty="0">
                        <a:latin typeface="Arial" pitchFamily="34" charset="0"/>
                        <a:cs typeface="Arial" pitchFamily="34" charset="0"/>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3"/>
                  </a:ext>
                </a:extLst>
              </a:tr>
              <a:tr h="379982">
                <a:tc>
                  <a:txBody>
                    <a:bodyPr/>
                    <a:lstStyle/>
                    <a:p>
                      <a:pPr algn="ctr"/>
                      <a:r>
                        <a:rPr lang="en-US" sz="900" dirty="0" err="1">
                          <a:latin typeface="Arial" pitchFamily="34" charset="0"/>
                          <a:cs typeface="Arial" pitchFamily="34" charset="0"/>
                        </a:rPr>
                        <a:t>Quote</a:t>
                      </a: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r>
                        <a:rPr lang="en-US" sz="900" dirty="0" err="1">
                          <a:latin typeface="Arial" pitchFamily="34" charset="0"/>
                          <a:cs typeface="Arial" pitchFamily="34" charset="0"/>
                        </a:rPr>
                        <a:t>Begründungspflicht* &lt;15%</a:t>
                      </a:r>
                      <a:endParaRPr lang="en-US" sz="900" dirty="0">
                        <a:latin typeface="Arial" pitchFamily="34" charset="0"/>
                        <a:cs typeface="Arial" pitchFamily="34" charset="0"/>
                      </a:endParaRPr>
                    </a:p>
                  </a:txBody>
                  <a:tcPr marL="106257" marR="106257"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29,13%</a:t>
                      </a: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35,05%</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31,84%</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29,25%</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err="1">
                          <a:solidFill>
                            <a:schemeClr val="tx1"/>
                          </a:solidFill>
                          <a:latin typeface="Arial" pitchFamily="34" charset="0"/>
                          <a:cs typeface="Arial" pitchFamily="34" charset="0"/>
                        </a:rPr>
                        <a:t>32,54%</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4"/>
                  </a:ext>
                </a:extLst>
              </a:tr>
              <a:tr h="277842">
                <a:tc grid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noFill/>
                  </a:tcPr>
                </a:tc>
                <a:tc hMerge="1">
                  <a:txBody>
                    <a:bodyPr/>
                    <a:lstStyle/>
                    <a:p>
                      <a:endParaRPr lang="en-US" sz="800" dirty="0">
                        <a:latin typeface="Arial" pitchFamily="34" charset="0"/>
                        <a:cs typeface="Arial" pitchFamily="34" charset="0"/>
                      </a:endParaRPr>
                    </a:p>
                  </a:txBody>
                  <a:tcPr marL="98433" marR="98433" marT="45431" marB="45431">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13</a:t>
            </a:fld>
            <a:endParaRPr lang="en-US" dirty="0"/>
          </a:p>
        </p:txBody>
      </p:sp>
      <p:graphicFrame>
        <p:nvGraphicFramePr>
          <p:cNvPr id="13" name="Table 10"/>
          <p:cNvGraphicFramePr>
            <a:graphicFrameLocks noGrp="1"/>
          </p:cNvGraphicFramePr>
          <p:nvPr/>
        </p:nvGraphicFramePr>
        <p:xfrm>
          <a:off x="7368240" y="4249311"/>
          <a:ext cx="3146936" cy="998825"/>
        </p:xfrm>
        <a:graphic>
          <a:graphicData uri="http://schemas.openxmlformats.org/drawingml/2006/table">
            <a:tbl>
              <a:tblPr firstRow="1" bandRow="1">
                <a:tableStyleId>{5C22544A-7EE6-4342-B048-85BDC9FD1C3A}</a:tableStyleId>
              </a:tblPr>
              <a:tblGrid>
                <a:gridCol w="786734">
                  <a:extLst>
                    <a:ext uri="{9D8B030D-6E8A-4147-A177-3AD203B41FA5}">
                      <a16:colId xmlns:a16="http://schemas.microsoft.com/office/drawing/2014/main" val="20000"/>
                    </a:ext>
                  </a:extLst>
                </a:gridCol>
                <a:gridCol w="786734">
                  <a:extLst>
                    <a:ext uri="{9D8B030D-6E8A-4147-A177-3AD203B41FA5}">
                      <a16:colId xmlns:a16="http://schemas.microsoft.com/office/drawing/2014/main" val="20001"/>
                    </a:ext>
                  </a:extLst>
                </a:gridCol>
                <a:gridCol w="786734">
                  <a:extLst>
                    <a:ext uri="{9D8B030D-6E8A-4147-A177-3AD203B41FA5}">
                      <a16:colId xmlns:a16="http://schemas.microsoft.com/office/drawing/2014/main" val="20002"/>
                    </a:ext>
                  </a:extLst>
                </a:gridCol>
                <a:gridCol w="786734">
                  <a:extLst>
                    <a:ext uri="{9D8B030D-6E8A-4147-A177-3AD203B41FA5}">
                      <a16:colId xmlns:a16="http://schemas.microsoft.com/office/drawing/2014/main" val="20003"/>
                    </a:ext>
                  </a:extLst>
                </a:gridCol>
              </a:tblGrid>
              <a:tr h="254027">
                <a:tc gridSpan="2">
                  <a:txBody>
                    <a:bodyPr/>
                    <a:lstStyle/>
                    <a:p>
                      <a:r>
                        <a:rPr lang="en-US" sz="900" dirty="0" err="1">
                          <a:solidFill>
                            <a:schemeClr val="tx1"/>
                          </a:solidFill>
                          <a:latin typeface="Arial" pitchFamily="34" charset="0"/>
                          <a:cs typeface="Arial" pitchFamily="34" charset="0"/>
                        </a:rPr>
                        <a:t>Standorte mit auswertbaren Daten</a:t>
                      </a:r>
                      <a:endParaRPr lang="en-US" sz="900" dirty="0">
                        <a:solidFill>
                          <a:schemeClr val="tx1"/>
                        </a:solidFill>
                        <a:latin typeface="Arial" pitchFamily="34" charset="0"/>
                        <a:cs typeface="Arial" pitchFamily="34" charset="0"/>
                      </a:endParaRPr>
                    </a:p>
                  </a:txBody>
                  <a:tcPr marL="98708" marR="98708" marT="50408" marB="50408">
                    <a:lnL w="31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57150" cap="flat" cmpd="sng" algn="ctr">
                      <a:noFill/>
                      <a:prstDash val="solid"/>
                      <a:round/>
                      <a:headEnd type="none" w="med" len="med"/>
                      <a:tailEnd type="none" w="med" len="med"/>
                    </a:lnB>
                    <a:solidFill>
                      <a:srgbClr val="F8C57F"/>
                    </a:solidFill>
                  </a:tcPr>
                </a:tc>
                <a:tc hMerge="1">
                  <a:txBody>
                    <a:bodyPr/>
                    <a:lstStyle/>
                    <a:p>
                      <a:endParaRPr lang="en-US" dirty="0"/>
                    </a:p>
                  </a:txBody>
                  <a:tcPr/>
                </a:tc>
                <a:tc gridSpan="2">
                  <a:txBody>
                    <a:bodyPr/>
                    <a:lstStyle/>
                    <a:p>
                      <a:r>
                        <a:rPr lang="en-US" sz="900" dirty="0" err="1">
                          <a:solidFill>
                            <a:schemeClr val="tx1"/>
                          </a:solidFill>
                          <a:latin typeface="Arial" pitchFamily="34" charset="0"/>
                          <a:cs typeface="Arial" pitchFamily="34" charset="0"/>
                        </a:rPr>
                        <a:t>Standorte</a:t>
                      </a:r>
                      <a:r>
                        <a:rPr lang="en-US" sz="900" dirty="0">
                          <a:solidFill>
                            <a:schemeClr val="tx1"/>
                          </a:solidFill>
                          <a:latin typeface="Arial" pitchFamily="34" charset="0"/>
                          <a:cs typeface="Arial" pitchFamily="34" charset="0"/>
                        </a:rPr>
                        <a:t> </a:t>
                      </a:r>
                      <a:r>
                        <a:rPr lang="en-US" sz="900" dirty="0" err="1">
                          <a:solidFill>
                            <a:schemeClr val="tx1"/>
                          </a:solidFill>
                          <a:latin typeface="Arial" pitchFamily="34" charset="0"/>
                          <a:cs typeface="Arial" pitchFamily="34" charset="0"/>
                        </a:rPr>
                        <a:t>innerhalb</a:t>
                      </a:r>
                      <a:r>
                        <a:rPr lang="en-US" sz="900" dirty="0">
                          <a:solidFill>
                            <a:schemeClr val="tx1"/>
                          </a:solidFill>
                          <a:latin typeface="Arial" pitchFamily="34" charset="0"/>
                          <a:cs typeface="Arial" pitchFamily="34" charset="0"/>
                        </a:rPr>
                        <a:t> der </a:t>
                      </a:r>
                      <a:r>
                        <a:rPr lang="en-US" sz="900" dirty="0" err="1">
                          <a:solidFill>
                            <a:schemeClr val="tx1"/>
                          </a:solidFill>
                          <a:latin typeface="Arial" pitchFamily="34" charset="0"/>
                          <a:cs typeface="Arial" pitchFamily="34" charset="0"/>
                        </a:rPr>
                        <a:t>Plausibilitätsgrenzen</a:t>
                      </a:r>
                      <a:endParaRPr lang="en-US" sz="900" dirty="0">
                        <a:solidFill>
                          <a:schemeClr val="tx1"/>
                        </a:solidFill>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57150" cap="flat" cmpd="sng" algn="ctr">
                      <a:noFill/>
                      <a:prstDash val="solid"/>
                      <a:round/>
                      <a:headEnd type="none" w="med" len="med"/>
                      <a:tailEnd type="none" w="med" len="med"/>
                    </a:lnB>
                    <a:solidFill>
                      <a:srgbClr val="F8C57F"/>
                    </a:solidFill>
                  </a:tcPr>
                </a:tc>
                <a:tc hMerge="1">
                  <a:txBody>
                    <a:bodyPr/>
                    <a:lstStyle/>
                    <a:p>
                      <a:endParaRPr lang="en-US" dirty="0"/>
                    </a:p>
                  </a:txBody>
                  <a:tcPr/>
                </a:tc>
                <a:extLst>
                  <a:ext uri="{0D108BD9-81ED-4DB2-BD59-A6C34878D82A}">
                    <a16:rowId xmlns:a16="http://schemas.microsoft.com/office/drawing/2014/main" val="10000"/>
                  </a:ext>
                </a:extLst>
              </a:tr>
              <a:tr h="254027">
                <a:tc>
                  <a:txBody>
                    <a:bodyPr/>
                    <a:lstStyle/>
                    <a:p>
                      <a:pPr algn="ctr"/>
                      <a:r>
                        <a:rPr lang="en-US" sz="900" dirty="0">
                          <a:latin typeface="Arial" pitchFamily="34" charset="0"/>
                          <a:cs typeface="Arial" pitchFamily="34" charset="0"/>
                        </a:rPr>
                        <a:t>Anzahl</a:t>
                      </a:r>
                    </a:p>
                  </a:txBody>
                  <a:tcPr marL="106934" marR="106934" marT="50408" marB="50408">
                    <a:lnL w="31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a:txBody>
                    <a:bodyPr/>
                    <a:lstStyle/>
                    <a:p>
                      <a:pPr algn="ctr"/>
                      <a:r>
                        <a:rPr lang="en-US" sz="900" dirty="0">
                          <a:latin typeface="Arial" pitchFamily="34" charset="0"/>
                          <a:cs typeface="Arial" pitchFamily="34" charset="0"/>
                        </a:rPr>
                        <a:t>%</a:t>
                      </a:r>
                    </a:p>
                  </a:txBody>
                  <a:tcPr marL="106934" marR="106934" marT="50408" marB="50408">
                    <a:lnL w="3175"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a:txBody>
                    <a:bodyPr/>
                    <a:lstStyle/>
                    <a:p>
                      <a:pPr algn="ctr"/>
                      <a:r>
                        <a:rPr lang="en-US" sz="900" dirty="0">
                          <a:latin typeface="Arial" pitchFamily="34" charset="0"/>
                          <a:cs typeface="Arial" pitchFamily="34" charset="0"/>
                        </a:rPr>
                        <a:t>Anzahl</a:t>
                      </a:r>
                    </a:p>
                  </a:txBody>
                  <a:tcPr marL="106934" marR="106934" marT="50408" marB="50408">
                    <a:lnL w="5715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a:txBody>
                    <a:bodyPr/>
                    <a:lstStyle/>
                    <a:p>
                      <a:pPr algn="ctr"/>
                      <a:r>
                        <a:rPr lang="en-US" sz="900" dirty="0">
                          <a:latin typeface="Arial" pitchFamily="34" charset="0"/>
                          <a:cs typeface="Arial" pitchFamily="34" charset="0"/>
                        </a:rPr>
                        <a:t>%</a:t>
                      </a:r>
                    </a:p>
                  </a:txBody>
                  <a:tcPr marL="106934" marR="106934" marT="50408" marB="50408">
                    <a:lnL w="31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extLst>
                  <a:ext uri="{0D108BD9-81ED-4DB2-BD59-A6C34878D82A}">
                    <a16:rowId xmlns:a16="http://schemas.microsoft.com/office/drawing/2014/main" val="10001"/>
                  </a:ext>
                </a:extLst>
              </a:tr>
              <a:tr h="369662">
                <a:tc>
                  <a:txBody>
                    <a:bodyPr/>
                    <a:lstStyle/>
                    <a:p>
                      <a:pPr algn="ctr"/>
                      <a:r>
                        <a:rPr lang="en-US" sz="900" dirty="0" err="1">
                          <a:latin typeface="Arial" pitchFamily="34" charset="0"/>
                          <a:cs typeface="Arial" pitchFamily="34" charset="0"/>
                        </a:rPr>
                        <a:t>177</a:t>
                      </a:r>
                      <a:endParaRPr lang="en-US" sz="900" dirty="0">
                        <a:latin typeface="Arial" pitchFamily="34" charset="0"/>
                        <a:cs typeface="Arial" pitchFamily="34" charset="0"/>
                      </a:endParaRPr>
                    </a:p>
                  </a:txBody>
                  <a:tcPr marL="98708" marR="98708" marT="50408" marB="50408">
                    <a:lnL w="31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100,00%</a:t>
                      </a:r>
                      <a:endParaRPr lang="en-US" sz="900" dirty="0">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171</a:t>
                      </a:r>
                      <a:endParaRPr lang="en-US" sz="900" dirty="0">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96,61%</a:t>
                      </a:r>
                      <a:endParaRPr lang="en-US" sz="900" dirty="0">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2"/>
                  </a:ext>
                </a:extLst>
              </a:tr>
            </a:tbl>
          </a:graphicData>
        </a:graphic>
      </p:graphicFrame>
      <p:sp>
        <p:nvSpPr>
          <p:cNvPr id="17" name="Textfeld 9"/>
          <p:cNvSpPr txBox="1">
            <a:spLocks noChangeArrowheads="1"/>
          </p:cNvSpPr>
          <p:nvPr/>
        </p:nvSpPr>
        <p:spPr bwMode="auto">
          <a:xfrm>
            <a:off x="7377205" y="5330221"/>
            <a:ext cx="3137972" cy="1627358"/>
          </a:xfrm>
          <a:prstGeom prst="rect">
            <a:avLst/>
          </a:prstGeom>
          <a:solidFill>
            <a:srgbClr val="FEF3E5"/>
          </a:solidFill>
          <a:ln w="9525">
            <a:noFill/>
            <a:miter lim="800000"/>
            <a:headEnd/>
            <a:tailEnd/>
          </a:ln>
        </p:spPr>
        <p:txBody>
          <a:bodyPr wrap="square" lIns="89431" tIns="56789" rIns="113579" bIns="56789">
            <a:normAutofit/>
          </a:bodyPr>
          <a:lstStyle/>
          <a:p>
            <a:pPr algn="just"/>
            <a:r>
              <a:rPr lang="de-DE" sz="900" b="1" dirty="0">
                <a:latin typeface="Arial" pitchFamily="34" charset="0"/>
                <a:cs typeface="Arial" pitchFamily="34" charset="0"/>
              </a:rPr>
              <a:t>Anmerkungen</a:t>
            </a:r>
            <a:r>
              <a:rPr lang="de-DE" sz="900" dirty="0">
                <a:latin typeface="Arial" pitchFamily="34" charset="0"/>
                <a:cs typeface="Arial" pitchFamily="34" charset="0"/>
              </a:rPr>
              <a:t>:</a:t>
            </a:r>
          </a:p>
          <a:p>
            <a:pPr algn="just"/>
            <a:endParaRPr lang="en-US" sz="1000" dirty="0"/>
          </a:p>
          <a:p>
            <a:pPr algn="just"/>
            <a:endParaRPr lang="de-DE" sz="1700" b="1" dirty="0">
              <a:latin typeface="Arial" charset="0"/>
              <a:cs typeface="Arial" charset="0"/>
            </a:endParaRPr>
          </a:p>
          <a:p>
            <a:pPr algn="just"/>
            <a:endParaRPr lang="de-DE" sz="1700" b="1" dirty="0">
              <a:latin typeface="Arial" charset="0"/>
              <a:cs typeface="Arial" charset="0"/>
            </a:endParaRPr>
          </a:p>
          <a:p>
            <a:pPr algn="just"/>
            <a:endParaRPr lang="de-DE" sz="1700" b="1" dirty="0">
              <a:latin typeface="Arial" charset="0"/>
              <a:cs typeface="Arial" charset="0"/>
            </a:endParaRPr>
          </a:p>
          <a:p>
            <a:pPr algn="just"/>
            <a:endParaRPr lang="de-DE" sz="1700" dirty="0">
              <a:latin typeface="Arial" charset="0"/>
              <a:cs typeface="Arial" charset="0"/>
            </a:endParaRPr>
          </a:p>
        </p:txBody>
      </p:sp>
      <p:graphicFrame>
        <p:nvGraphicFramePr>
          <p:cNvPr id="26" name="Tabelle 30"/>
          <p:cNvGraphicFramePr>
            <a:graphicFrameLocks noGrp="1"/>
          </p:cNvGraphicFramePr>
          <p:nvPr/>
        </p:nvGraphicFramePr>
        <p:xfrm>
          <a:off x="2984500" y="4240579"/>
          <a:ext cx="4226397" cy="2719749"/>
        </p:xfrm>
        <a:graphic>
          <a:graphicData uri="http://schemas.openxmlformats.org/drawingml/2006/table">
            <a:tbl>
              <a:tblPr firstRow="1" bandRow="1">
                <a:tableStyleId>{5C22544A-7EE6-4342-B048-85BDC9FD1C3A}</a:tableStyleId>
              </a:tblPr>
              <a:tblGrid>
                <a:gridCol w="505755">
                  <a:extLst>
                    <a:ext uri="{9D8B030D-6E8A-4147-A177-3AD203B41FA5}">
                      <a16:colId xmlns:a16="http://schemas.microsoft.com/office/drawing/2014/main" val="20000"/>
                    </a:ext>
                  </a:extLst>
                </a:gridCol>
                <a:gridCol w="946572">
                  <a:extLst>
                    <a:ext uri="{9D8B030D-6E8A-4147-A177-3AD203B41FA5}">
                      <a16:colId xmlns:a16="http://schemas.microsoft.com/office/drawing/2014/main" val="20001"/>
                    </a:ext>
                  </a:extLst>
                </a:gridCol>
                <a:gridCol w="554814">
                  <a:extLst>
                    <a:ext uri="{9D8B030D-6E8A-4147-A177-3AD203B41FA5}">
                      <a16:colId xmlns:a16="http://schemas.microsoft.com/office/drawing/2014/main" val="20003"/>
                    </a:ext>
                  </a:extLst>
                </a:gridCol>
                <a:gridCol w="554814">
                  <a:extLst>
                    <a:ext uri="{9D8B030D-6E8A-4147-A177-3AD203B41FA5}">
                      <a16:colId xmlns:a16="http://schemas.microsoft.com/office/drawing/2014/main" val="20004"/>
                    </a:ext>
                  </a:extLst>
                </a:gridCol>
                <a:gridCol w="554814">
                  <a:extLst>
                    <a:ext uri="{9D8B030D-6E8A-4147-A177-3AD203B41FA5}">
                      <a16:colId xmlns:a16="http://schemas.microsoft.com/office/drawing/2014/main" val="20005"/>
                    </a:ext>
                  </a:extLst>
                </a:gridCol>
                <a:gridCol w="554814">
                  <a:extLst>
                    <a:ext uri="{9D8B030D-6E8A-4147-A177-3AD203B41FA5}">
                      <a16:colId xmlns:a16="http://schemas.microsoft.com/office/drawing/2014/main" val="20006"/>
                    </a:ext>
                  </a:extLst>
                </a:gridCol>
                <a:gridCol w="554814">
                  <a:extLst>
                    <a:ext uri="{9D8B030D-6E8A-4147-A177-3AD203B41FA5}">
                      <a16:colId xmlns:a16="http://schemas.microsoft.com/office/drawing/2014/main" val="20007"/>
                    </a:ext>
                  </a:extLst>
                </a:gridCol>
              </a:tblGrid>
              <a:tr h="331394">
                <a:tc gridSpan="2">
                  <a:txBody>
                    <a:bodyPr/>
                    <a:lstStyle/>
                    <a:p>
                      <a:endParaRPr lang="de-DE" sz="900" dirty="0">
                        <a:solidFill>
                          <a:schemeClr val="tx1"/>
                        </a:solidFill>
                        <a:latin typeface="Arial" pitchFamily="34" charset="0"/>
                        <a:cs typeface="Arial" pitchFamily="34" charset="0"/>
                      </a:endParaRPr>
                    </a:p>
                  </a:txBody>
                  <a:tcPr marL="106934" marR="106934" marT="50408" marB="50408">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hMerge="1">
                  <a:txBody>
                    <a:bodyPr/>
                    <a:lstStyle/>
                    <a:p>
                      <a:pPr algn="ctr"/>
                      <a:endParaRPr lang="de-DE" sz="800" dirty="0">
                        <a:solidFill>
                          <a:schemeClr val="tx1"/>
                        </a:solidFill>
                        <a:latin typeface="Arial" pitchFamily="34" charset="0"/>
                        <a:cs typeface="Arial" pitchFamily="34" charset="0"/>
                      </a:endParaRPr>
                    </a:p>
                  </a:txBody>
                  <a:tcPr marL="99060" marR="9906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A5DAAD"/>
                    </a:solidFill>
                  </a:tcPr>
                </a:tc>
                <a:tc>
                  <a:txBody>
                    <a:bodyPr/>
                    <a:lstStyle/>
                    <a:p>
                      <a:pPr algn="ctr"/>
                      <a:r>
                        <a:rPr lang="de-DE" sz="900" dirty="0">
                          <a:solidFill>
                            <a:schemeClr val="tx1"/>
                          </a:solidFill>
                          <a:latin typeface="Arial" pitchFamily="34" charset="0"/>
                          <a:cs typeface="Arial" pitchFamily="34" charset="0"/>
                        </a:rPr>
                        <a:t>2017</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2018</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2019</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2020</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2021</a:t>
                      </a:r>
                    </a:p>
                  </a:txBody>
                  <a:tcPr marL="106934" marR="106934" marT="50408" marB="50408" anchor="ctr">
                    <a:lnL w="57150" cap="flat" cmpd="sng" algn="ctr">
                      <a:solidFill>
                        <a:schemeClr val="bg1"/>
                      </a:solidFill>
                      <a:prstDash val="solid"/>
                      <a:round/>
                      <a:headEnd type="none" w="med" len="med"/>
                      <a:tailEnd type="none" w="med" len="med"/>
                    </a:lnL>
                    <a:lnB w="57150" cap="flat" cmpd="sng" algn="ctr">
                      <a:solidFill>
                        <a:schemeClr val="bg1"/>
                      </a:solidFill>
                      <a:prstDash val="solid"/>
                      <a:round/>
                      <a:headEnd type="none" w="med" len="med"/>
                      <a:tailEnd type="none" w="med" len="med"/>
                    </a:lnB>
                    <a:solidFill>
                      <a:srgbClr val="F8C57F"/>
                    </a:solidFill>
                  </a:tcPr>
                </a:tc>
                <a:extLst>
                  <a:ext uri="{0D108BD9-81ED-4DB2-BD59-A6C34878D82A}">
                    <a16:rowId xmlns:a16="http://schemas.microsoft.com/office/drawing/2014/main" val="10000"/>
                  </a:ext>
                </a:extLst>
              </a:tr>
              <a:tr h="410625">
                <a:tc rowSpan="7">
                  <a:txBody>
                    <a:bodyPr/>
                    <a:lstStyle/>
                    <a:p>
                      <a:pPr>
                        <a:lnSpc>
                          <a:spcPts val="1200"/>
                        </a:lnSpc>
                        <a:spcAft>
                          <a:spcPts val="0"/>
                        </a:spcAft>
                      </a:pPr>
                      <a:endParaRPr lang="de-DE" sz="900" dirty="0">
                        <a:effectLst/>
                        <a:latin typeface="Arial" pitchFamily="34" charset="0"/>
                        <a:ea typeface="Times New Roman"/>
                        <a:cs typeface="Arial" pitchFamily="34" charset="0"/>
                      </a:endParaRPr>
                    </a:p>
                  </a:txBody>
                  <a:tcPr marL="80201" marR="80201"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dirty="0">
                          <a:effectLst/>
                          <a:latin typeface="Arial" pitchFamily="34" charset="0"/>
                          <a:ea typeface="Times New Roman"/>
                          <a:cs typeface="Arial" pitchFamily="34" charset="0"/>
                        </a:rPr>
                        <a:t>Max</a:t>
                      </a: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95,00%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94,74%</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94,32%</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err="1">
                          <a:solidFill>
                            <a:srgbClr val="000000"/>
                          </a:solidFill>
                          <a:effectLst/>
                          <a:latin typeface="Arial"/>
                        </a:rPr>
                        <a:t>100%</a:t>
                      </a:r>
                      <a:endParaRPr lang="de-DE" sz="900" b="0" i="0" u="none" strike="noStrike" dirty="0">
                        <a:solidFill>
                          <a:srgbClr val="000000"/>
                        </a:solidFill>
                        <a:effectLst/>
                        <a:latin typeface="Arial"/>
                      </a:endParaRP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1"/>
                  </a:ext>
                </a:extLst>
              </a:tr>
              <a:tr h="320760">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de-DE" sz="900" dirty="0">
                          <a:effectLst/>
                          <a:latin typeface="Arial" pitchFamily="34" charset="0"/>
                          <a:ea typeface="Times New Roman"/>
                          <a:cs typeface="Arial" pitchFamily="34" charset="0"/>
                        </a:rPr>
                        <a:t>95. Perzentil</a:t>
                      </a: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86,35%</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83,98%</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86,35%</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84,98%</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84,82%</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2"/>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75. </a:t>
                      </a:r>
                      <a:r>
                        <a:rPr lang="en-US" sz="900" dirty="0" err="1">
                          <a:effectLst/>
                          <a:latin typeface="Arial" pitchFamily="34" charset="0"/>
                          <a:ea typeface="Times New Roman"/>
                          <a:cs typeface="Arial" pitchFamily="34" charset="0"/>
                        </a:rPr>
                        <a:t>Perzentil</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70,18%</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69,51%</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69,36%</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66,32%</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65,79%</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3"/>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Median</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50,63%</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51,81%</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51,49%</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52,94%</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err="1">
                          <a:solidFill>
                            <a:srgbClr val="000000"/>
                          </a:solidFill>
                          <a:effectLst/>
                          <a:latin typeface="Arial"/>
                        </a:rPr>
                        <a:t>52,11%</a:t>
                      </a:r>
                      <a:endParaRPr lang="de-DE" sz="900" b="0" i="0" u="none" strike="noStrike" dirty="0">
                        <a:solidFill>
                          <a:srgbClr val="000000"/>
                        </a:solidFill>
                        <a:effectLst/>
                        <a:latin typeface="Arial"/>
                      </a:endParaRP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4"/>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25. </a:t>
                      </a:r>
                      <a:r>
                        <a:rPr lang="en-US" sz="900" dirty="0" err="1">
                          <a:effectLst/>
                          <a:latin typeface="Arial" pitchFamily="34" charset="0"/>
                          <a:ea typeface="Times New Roman"/>
                          <a:cs typeface="Arial" pitchFamily="34" charset="0"/>
                        </a:rPr>
                        <a:t>Perzentil</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36,16%</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35,05%</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35,29%</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34,58%</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33,64%</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5"/>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5. </a:t>
                      </a:r>
                      <a:r>
                        <a:rPr lang="en-US" sz="900" dirty="0" err="1">
                          <a:effectLst/>
                          <a:latin typeface="Arial" pitchFamily="34" charset="0"/>
                          <a:ea typeface="Times New Roman"/>
                          <a:cs typeface="Arial" pitchFamily="34" charset="0"/>
                        </a:rPr>
                        <a:t>Perzentil</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20,77%</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19,05%</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20,27%</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19,20%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17,04%</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6"/>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Min</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12,66%</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10,42%</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8,15%</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12,36%</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err="1">
                          <a:solidFill>
                            <a:srgbClr val="000000"/>
                          </a:solidFill>
                          <a:effectLst/>
                          <a:latin typeface="Arial"/>
                        </a:rPr>
                        <a:t>3,57%</a:t>
                      </a:r>
                      <a:endParaRPr lang="de-DE" sz="900" b="0" i="0" u="none" strike="noStrike" dirty="0">
                        <a:solidFill>
                          <a:srgbClr val="000000"/>
                        </a:solidFill>
                        <a:effectLst/>
                        <a:latin typeface="Arial"/>
                      </a:endParaRP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solidFill>
                      <a:srgbClr val="FEF3E5"/>
                    </a:solidFill>
                  </a:tcPr>
                </a:tc>
                <a:extLst>
                  <a:ext uri="{0D108BD9-81ED-4DB2-BD59-A6C34878D82A}">
                    <a16:rowId xmlns:a16="http://schemas.microsoft.com/office/drawing/2014/main" val="10007"/>
                  </a:ext>
                </a:extLst>
              </a:tr>
            </a:tbl>
          </a:graphicData>
        </a:graphic>
      </p:graphicFrame>
      <p:cxnSp>
        <p:nvCxnSpPr>
          <p:cNvPr id="30" name="Gerade Verbindung 8"/>
          <p:cNvCxnSpPr/>
          <p:nvPr/>
        </p:nvCxnSpPr>
        <p:spPr>
          <a:xfrm>
            <a:off x="0" y="1048495"/>
            <a:ext cx="10693400" cy="0"/>
          </a:xfrm>
          <a:prstGeom prst="line">
            <a:avLst/>
          </a:prstGeom>
          <a:ln w="38100">
            <a:solidFill>
              <a:srgbClr val="F4A329"/>
            </a:solidFill>
          </a:ln>
        </p:spPr>
        <p:style>
          <a:lnRef idx="1">
            <a:schemeClr val="accent1"/>
          </a:lnRef>
          <a:fillRef idx="0">
            <a:schemeClr val="accent1"/>
          </a:fillRef>
          <a:effectRef idx="0">
            <a:schemeClr val="accent1"/>
          </a:effectRef>
          <a:fontRef idx="minor">
            <a:schemeClr val="tx1"/>
          </a:fontRef>
        </p:style>
      </p:cxnSp>
      <p:pic>
        <p:nvPicPr>
          <p:cNvPr id="16" name="Grafik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745" y="1145951"/>
            <a:ext cx="5210956" cy="2352393"/>
          </a:xfrm>
          <a:prstGeom prst="rect">
            <a:avLst/>
          </a:prstGeom>
        </p:spPr>
      </p:pic>
      <p:pic>
        <p:nvPicPr>
          <p:cNvPr id="19" name="Picture 3" descr="D:\benchmarking_endproducte\5\15\Allgemein\Grafiken\Boxplot\Allgemein_kennzahl_1.pn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047" y="4161631"/>
            <a:ext cx="2617522" cy="287764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C:\Users\cristina\Desktop\plot_prostat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9620" y="4684247"/>
            <a:ext cx="385579" cy="2201868"/>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p:cNvSpPr txBox="1">
            <a:spLocks/>
          </p:cNvSpPr>
          <p:nvPr/>
        </p:nvSpPr>
        <p:spPr bwMode="auto">
          <a:xfrm>
            <a:off x="178224" y="252042"/>
            <a:ext cx="9000278" cy="336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1300" dirty="0" err="1">
                <a:latin typeface="Arial" pitchFamily="34" charset="0"/>
              </a:rPr>
              <a:t>Jahresbericht</a:t>
            </a:r>
            <a:r>
              <a:rPr lang="en-US" sz="1300" dirty="0">
                <a:latin typeface="Arial" pitchFamily="34" charset="0"/>
              </a:rPr>
              <a:t> </a:t>
            </a:r>
            <a:r>
              <a:rPr lang="de-DE" sz="1300" dirty="0">
                <a:latin typeface="Arial" pitchFamily="34" charset="0"/>
              </a:rPr>
              <a:t>Gynäkologische Krebszentren</a:t>
            </a:r>
            <a:r>
              <a:rPr lang="en-US" sz="1300" dirty="0">
                <a:latin typeface="Arial" pitchFamily="34" charset="0"/>
              </a:rPr>
              <a:t> 2023 (</a:t>
            </a:r>
            <a:r>
              <a:rPr lang="en-US" sz="1300" dirty="0" err="1">
                <a:latin typeface="Arial" pitchFamily="34" charset="0"/>
              </a:rPr>
              <a:t>Auditjahr</a:t>
            </a:r>
            <a:r>
              <a:rPr lang="en-US" sz="1300" dirty="0">
                <a:latin typeface="Arial" pitchFamily="34" charset="0"/>
              </a:rPr>
              <a:t> 2022 / </a:t>
            </a:r>
            <a:r>
              <a:rPr lang="en-US" sz="1300" dirty="0" err="1">
                <a:latin typeface="Arial" pitchFamily="34" charset="0"/>
              </a:rPr>
              <a:t>Kennzahlenjahr</a:t>
            </a:r>
            <a:r>
              <a:rPr lang="en-US" sz="1300" dirty="0">
                <a:latin typeface="Arial" pitchFamily="34" charset="0"/>
              </a:rPr>
              <a:t> 2021)</a:t>
            </a:r>
            <a:endParaRPr lang="de-DE" sz="1300" kern="0" dirty="0">
              <a:solidFill>
                <a:srgbClr val="7F7F7F"/>
              </a:solidFill>
              <a:latin typeface="Arial" charset="0"/>
              <a:cs typeface="Arial" charset="0"/>
            </a:endParaRPr>
          </a:p>
        </p:txBody>
      </p:sp>
      <p:sp>
        <p:nvSpPr>
          <p:cNvPr id="5" name="Textfeld 4"/>
          <p:cNvSpPr txBox="1"/>
          <p:nvPr/>
        </p:nvSpPr>
        <p:spPr bwMode="auto">
          <a:xfrm>
            <a:off x="250265" y="7179596"/>
            <a:ext cx="53091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nchor="ctr">
            <a:spAutoFit/>
          </a:bodyPr>
          <a:lstStyle/>
          <a:p>
            <a:pPr defTabSz="914400">
              <a:defRPr/>
            </a:pPr>
            <a:r>
              <a:rPr lang="de-DE" sz="600" dirty="0" err="1">
                <a:latin typeface="Arial" pitchFamily="34" charset="0"/>
                <a:cs typeface="Arial" pitchFamily="34" charset="0"/>
              </a:rPr>
              <a:t>* Bei Werten außerhalb der Plausibilitätsgrenze(n) besteht eine Begründungspflicht der Zentren.</a:t>
            </a:r>
            <a:endParaRPr lang="en-US" sz="800" dirty="0">
              <a:latin typeface="Arial" pitchFamily="34" charset="0"/>
              <a:cs typeface="Arial" pitchFamily="34" charset="0"/>
            </a:endParaRPr>
          </a:p>
        </p:txBody>
      </p:sp>
    </p:spTree>
    <p:extLst>
      <p:ext uri="{BB962C8B-B14F-4D97-AF65-F5344CB8AC3E}">
        <p14:creationId xmlns:p14="http://schemas.microsoft.com/office/powerpoint/2010/main" val="2034092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8224" y="588098"/>
            <a:ext cx="10336953" cy="420070"/>
          </a:xfrm>
          <a:prstGeom prst="rect">
            <a:avLst/>
          </a:prstGeom>
        </p:spPr>
        <p:txBody>
          <a:bodyPr vert="horz" lIns="99569" tIns="49785" rIns="99569" bIns="49785" rtlCol="0" anchor="ctr" anchorCtr="0">
            <a:normAutofit/>
          </a:bodyPr>
          <a:lstStyle/>
          <a:p>
            <a:pPr lvl="0">
              <a:spcBef>
                <a:spcPct val="0"/>
              </a:spcBef>
              <a:defRPr/>
            </a:pPr>
            <a:r>
              <a:rPr lang="en-US" sz="1500" b="1" dirty="0" err="1">
                <a:latin typeface="Arial" pitchFamily="34" charset="0"/>
                <a:cs typeface="Arial" pitchFamily="34" charset="0"/>
              </a:rPr>
              <a:t>3. Beratung Sozialdienst</a:t>
            </a:r>
            <a:endParaRPr lang="en-US" sz="1500" b="1" noProof="1">
              <a:latin typeface="Arial" pitchFamily="34" charset="0"/>
              <a:cs typeface="Arial" pitchFamily="34" charset="0"/>
            </a:endParaRPr>
          </a:p>
        </p:txBody>
      </p:sp>
      <p:cxnSp>
        <p:nvCxnSpPr>
          <p:cNvPr id="6" name="Gerade Verbindung 8"/>
          <p:cNvCxnSpPr/>
          <p:nvPr/>
        </p:nvCxnSpPr>
        <p:spPr>
          <a:xfrm>
            <a:off x="0" y="1047040"/>
            <a:ext cx="10693400" cy="0"/>
          </a:xfrm>
          <a:prstGeom prst="line">
            <a:avLst/>
          </a:prstGeom>
          <a:ln w="38100">
            <a:solidFill>
              <a:srgbClr val="A5DAAD"/>
            </a:solidFill>
          </a:ln>
        </p:spPr>
        <p:style>
          <a:lnRef idx="1">
            <a:schemeClr val="accent1"/>
          </a:lnRef>
          <a:fillRef idx="0">
            <a:schemeClr val="accent1"/>
          </a:fillRef>
          <a:effectRef idx="0">
            <a:schemeClr val="accent1"/>
          </a:effectRef>
          <a:fontRef idx="minor">
            <a:schemeClr val="tx1"/>
          </a:fontRef>
        </p:style>
      </p:cxnSp>
      <p:graphicFrame>
        <p:nvGraphicFramePr>
          <p:cNvPr id="14" name="Table 13"/>
          <p:cNvGraphicFramePr>
            <a:graphicFrameLocks noGrp="1"/>
          </p:cNvGraphicFramePr>
          <p:nvPr/>
        </p:nvGraphicFramePr>
        <p:xfrm>
          <a:off x="5428959" y="1100686"/>
          <a:ext cx="5086221" cy="2603175"/>
        </p:xfrm>
        <a:graphic>
          <a:graphicData uri="http://schemas.openxmlformats.org/drawingml/2006/table">
            <a:tbl>
              <a:tblPr firstRow="1" bandRow="1">
                <a:noFill/>
                <a:tableStyleId>{5C22544A-7EE6-4342-B048-85BDC9FD1C3A}</a:tableStyleId>
              </a:tblPr>
              <a:tblGrid>
                <a:gridCol w="603541">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533400">
                  <a:extLst>
                    <a:ext uri="{9D8B030D-6E8A-4147-A177-3AD203B41FA5}">
                      <a16:colId xmlns:a16="http://schemas.microsoft.com/office/drawing/2014/main" val="20006"/>
                    </a:ext>
                  </a:extLst>
                </a:gridCol>
                <a:gridCol w="520280">
                  <a:extLst>
                    <a:ext uri="{9D8B030D-6E8A-4147-A177-3AD203B41FA5}">
                      <a16:colId xmlns:a16="http://schemas.microsoft.com/office/drawing/2014/main" val="20007"/>
                    </a:ext>
                  </a:extLst>
                </a:gridCol>
              </a:tblGrid>
              <a:tr h="226043">
                <a:tc rowSpan="2">
                  <a:txBody>
                    <a:bodyPr/>
                    <a:lstStyle/>
                    <a:p>
                      <a:pPr marL="0" indent="0"/>
                      <a:endParaRPr lang="en-US" sz="1000" dirty="0">
                        <a:latin typeface="Arial" pitchFamily="34" charset="0"/>
                        <a:cs typeface="Arial" pitchFamily="34" charset="0"/>
                      </a:endParaRPr>
                    </a:p>
                  </a:txBody>
                  <a:tcPr marL="106257" marR="106257" marT="39692" marB="39692">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itchFamily="34" charset="0"/>
                          <a:cs typeface="Arial" pitchFamily="34" charset="0"/>
                        </a:rPr>
                        <a:t>Kennzahlendefinition</a:t>
                      </a:r>
                    </a:p>
                  </a:txBody>
                  <a:tcPr marL="106257" marR="106257" marT="79383"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gridSpan="5">
                  <a:txBody>
                    <a:bodyPr/>
                    <a:lstStyle/>
                    <a:p>
                      <a:pPr algn="ctr"/>
                      <a:r>
                        <a:rPr lang="en-US" sz="900" dirty="0">
                          <a:solidFill>
                            <a:schemeClr val="bg1"/>
                          </a:solidFill>
                          <a:latin typeface="Arial" pitchFamily="34" charset="0"/>
                          <a:cs typeface="Arial" pitchFamily="34" charset="0"/>
                        </a:rPr>
                        <a:t>FAG-Z360 B</a:t>
                      </a:r>
                    </a:p>
                  </a:txBody>
                  <a:tcPr marL="106257" marR="106257" marT="39692"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A9121C"/>
                    </a:solidFill>
                  </a:tcPr>
                </a:tc>
                <a:tc hMerge="1">
                  <a:txBody>
                    <a:bodyPr/>
                    <a:lstStyle/>
                    <a:p>
                      <a:endParaRPr lang="de-DE"/>
                    </a:p>
                  </a:txBody>
                  <a:tcPr/>
                </a:tc>
                <a:tc hMerge="1">
                  <a:txBody>
                    <a:bodyPr/>
                    <a:lstStyle/>
                    <a:p>
                      <a:endParaRPr lang="de-DE"/>
                    </a:p>
                  </a:txBody>
                  <a:tcPr/>
                </a:tc>
                <a:tc hMerge="1">
                  <a:txBody>
                    <a:bodyPr/>
                    <a:lstStyle/>
                    <a:p>
                      <a:pPr algn="ctr"/>
                      <a:endParaRPr lang="en-US" sz="800" dirty="0">
                        <a:solidFill>
                          <a:schemeClr val="bg1"/>
                        </a:solidFill>
                        <a:latin typeface="Arial" pitchFamily="34" charset="0"/>
                        <a:cs typeface="Arial" pitchFamily="34" charset="0"/>
                      </a:endParaRPr>
                    </a:p>
                  </a:txBody>
                  <a:tcPr marL="98433" marR="98433" marT="36000"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A9121C"/>
                    </a:solidFill>
                  </a:tcPr>
                </a:tc>
                <a:tc hMerge="1">
                  <a:txBody>
                    <a:bodyPr/>
                    <a:lstStyle/>
                    <a:p>
                      <a:pPr algn="ctr"/>
                      <a:endParaRPr lang="en-US" sz="900" dirty="0">
                        <a:solidFill>
                          <a:schemeClr val="bg1"/>
                        </a:solidFill>
                        <a:latin typeface="Arial" pitchFamily="34" charset="0"/>
                        <a:cs typeface="Arial" pitchFamily="34" charset="0"/>
                      </a:endParaRPr>
                    </a:p>
                  </a:txBody>
                  <a:tcPr marL="106257" marR="106257" marT="39692"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A9121C"/>
                    </a:solidFill>
                  </a:tcPr>
                </a:tc>
                <a:extLst>
                  <a:ext uri="{0D108BD9-81ED-4DB2-BD59-A6C34878D82A}">
                    <a16:rowId xmlns:a16="http://schemas.microsoft.com/office/drawing/2014/main" val="10000"/>
                  </a:ext>
                </a:extLst>
              </a:tr>
              <a:tr h="216700">
                <a:tc vMerge="1">
                  <a:txBody>
                    <a:bodyPr/>
                    <a:lstStyle/>
                    <a:p>
                      <a:endParaRPr lang="en-US" dirty="0"/>
                    </a:p>
                  </a:txBody>
                  <a:tcPr/>
                </a:tc>
                <a:tc vMerge="1">
                  <a:txBody>
                    <a:bodyPr/>
                    <a:lstStyle/>
                    <a:p>
                      <a:endParaRPr lang="en-US" dirty="0"/>
                    </a:p>
                  </a:txBody>
                  <a:tcPr/>
                </a:tc>
                <a:tc>
                  <a:txBody>
                    <a:bodyPr/>
                    <a:lstStyle/>
                    <a:p>
                      <a:pPr algn="ctr"/>
                      <a:r>
                        <a:rPr lang="en-US" sz="900" b="1" dirty="0">
                          <a:solidFill>
                            <a:schemeClr val="bg1"/>
                          </a:solidFill>
                          <a:latin typeface="Arial" pitchFamily="34" charset="0"/>
                          <a:cs typeface="Arial" pitchFamily="34" charset="0"/>
                        </a:rPr>
                        <a:t>2017</a:t>
                      </a:r>
                    </a:p>
                  </a:txBody>
                  <a:tcPr marL="106257" marR="106257" marT="19846" marB="51599">
                    <a:lnL w="571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2018</a:t>
                      </a:r>
                    </a:p>
                  </a:txBody>
                  <a:tcPr marL="106257" marR="106257" marT="19846" marB="51599">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2019</a:t>
                      </a:r>
                    </a:p>
                  </a:txBody>
                  <a:tcPr marL="106257" marR="106257" marT="19846" marB="51599">
                    <a:lnL w="12700" cap="flat" cmpd="sng" algn="ctr">
                      <a:noFill/>
                      <a:prstDash val="solid"/>
                      <a:round/>
                      <a:headEnd type="none" w="med" len="med"/>
                      <a:tailEnd type="none" w="med" len="med"/>
                    </a:lnL>
                    <a:lnR w="5715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2020</a:t>
                      </a:r>
                    </a:p>
                  </a:txBody>
                  <a:tcPr marL="106257" marR="106257" marT="19846" marB="51599">
                    <a:lnL w="12700" cap="flat" cmpd="sng" algn="ctr">
                      <a:noFill/>
                      <a:prstDash val="solid"/>
                      <a:round/>
                      <a:headEnd type="none" w="med" len="med"/>
                      <a:tailEnd type="none" w="med" len="med"/>
                    </a:lnL>
                    <a:lnR w="5715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2021</a:t>
                      </a:r>
                    </a:p>
                  </a:txBody>
                  <a:tcPr marL="106257" marR="106257" marT="19846" marB="51599">
                    <a:lnL w="1270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extLst>
                  <a:ext uri="{0D108BD9-81ED-4DB2-BD59-A6C34878D82A}">
                    <a16:rowId xmlns:a16="http://schemas.microsoft.com/office/drawing/2014/main" val="10001"/>
                  </a:ext>
                </a:extLst>
              </a:tr>
              <a:tr h="751304">
                <a:tc>
                  <a:txBody>
                    <a:bodyPr/>
                    <a:lstStyle/>
                    <a:p>
                      <a:pPr algn="ctr"/>
                      <a:r>
                        <a:rPr lang="en-US" sz="900" dirty="0" err="1">
                          <a:latin typeface="Arial" pitchFamily="34" charset="0"/>
                          <a:cs typeface="Arial" pitchFamily="34" charset="0"/>
                        </a:rPr>
                        <a:t>Zähler</a:t>
                      </a: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r>
                        <a:rPr lang="en-US" sz="900" dirty="0" err="1">
                          <a:latin typeface="Arial" pitchFamily="34" charset="0"/>
                          <a:cs typeface="Arial" pitchFamily="34" charset="0"/>
                        </a:rPr>
                        <a:t>Pat. des Nenners, die ambulant oder stationär durch den Sozialdienst beraten wurden</a:t>
                      </a:r>
                      <a:endParaRPr lang="en-US" sz="900" dirty="0">
                        <a:latin typeface="Arial" pitchFamily="34" charset="0"/>
                        <a:cs typeface="Arial" pitchFamily="34" charset="0"/>
                      </a:endParaRPr>
                    </a:p>
                  </a:txBody>
                  <a:tcPr marL="106257" marR="106257"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135</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a:latin typeface="Arial" pitchFamily="34" charset="0"/>
                          <a:cs typeface="Arial" pitchFamily="34" charset="0"/>
                        </a:rPr>
                        <a:t>100</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a:latin typeface="Arial" pitchFamily="34" charset="0"/>
                          <a:cs typeface="Arial" pitchFamily="34" charset="0"/>
                        </a:rPr>
                        <a:t>86</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a:latin typeface="Arial" pitchFamily="34" charset="0"/>
                          <a:cs typeface="Arial" pitchFamily="34" charset="0"/>
                        </a:rPr>
                        <a:t>108</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err="1">
                          <a:latin typeface="Arial" pitchFamily="34" charset="0"/>
                          <a:cs typeface="Arial" pitchFamily="34" charset="0"/>
                        </a:rPr>
                        <a:t>120</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2"/>
                  </a:ext>
                </a:extLst>
              </a:tr>
              <a:tr h="751304">
                <a:tc>
                  <a:txBody>
                    <a:bodyPr/>
                    <a:lstStyle/>
                    <a:p>
                      <a:pPr algn="ctr"/>
                      <a:r>
                        <a:rPr lang="en-US" sz="900" dirty="0">
                          <a:latin typeface="Arial" pitchFamily="34" charset="0"/>
                          <a:cs typeface="Arial" pitchFamily="34" charset="0"/>
                        </a:rPr>
                        <a:t>Nenner</a:t>
                      </a: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r>
                        <a:rPr lang="en-US" sz="900" dirty="0" err="1">
                          <a:latin typeface="Arial" pitchFamily="34" charset="0"/>
                          <a:cs typeface="Arial" pitchFamily="34" charset="0"/>
                        </a:rPr>
                        <a:t>Gesamtfallzahl (= Kennzahl 5)</a:t>
                      </a:r>
                      <a:endParaRPr lang="en-US" sz="900" dirty="0">
                        <a:latin typeface="Arial" pitchFamily="34" charset="0"/>
                        <a:cs typeface="Arial" pitchFamily="34" charset="0"/>
                      </a:endParaRPr>
                    </a:p>
                  </a:txBody>
                  <a:tcPr marL="106257" marR="106257"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206</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a:latin typeface="Arial" pitchFamily="34" charset="0"/>
                          <a:cs typeface="Arial" pitchFamily="34" charset="0"/>
                        </a:rPr>
                        <a:t>194</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a:latin typeface="Arial" pitchFamily="34" charset="0"/>
                          <a:cs typeface="Arial" pitchFamily="34" charset="0"/>
                        </a:rPr>
                        <a:t>179</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a:latin typeface="Arial" pitchFamily="34" charset="0"/>
                          <a:cs typeface="Arial" pitchFamily="34" charset="0"/>
                        </a:rPr>
                        <a:t>212</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209</a:t>
                      </a:r>
                      <a:endParaRPr lang="en-US" sz="900" dirty="0">
                        <a:latin typeface="Arial" pitchFamily="34" charset="0"/>
                        <a:cs typeface="Arial" pitchFamily="34" charset="0"/>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3"/>
                  </a:ext>
                </a:extLst>
              </a:tr>
              <a:tr h="379982">
                <a:tc>
                  <a:txBody>
                    <a:bodyPr/>
                    <a:lstStyle/>
                    <a:p>
                      <a:pPr algn="ctr"/>
                      <a:r>
                        <a:rPr lang="en-US" sz="900" dirty="0" err="1">
                          <a:latin typeface="Arial" pitchFamily="34" charset="0"/>
                          <a:cs typeface="Arial" pitchFamily="34" charset="0"/>
                        </a:rPr>
                        <a:t>Quote</a:t>
                      </a: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r>
                        <a:rPr lang="en-US" sz="900" dirty="0" err="1">
                          <a:latin typeface="Arial" pitchFamily="34" charset="0"/>
                          <a:cs typeface="Arial" pitchFamily="34" charset="0"/>
                        </a:rPr>
                        <a:t>Begründungspflicht* &lt;50%</a:t>
                      </a:r>
                      <a:endParaRPr lang="en-US" sz="900" dirty="0">
                        <a:latin typeface="Arial" pitchFamily="34" charset="0"/>
                        <a:cs typeface="Arial" pitchFamily="34" charset="0"/>
                      </a:endParaRPr>
                    </a:p>
                  </a:txBody>
                  <a:tcPr marL="106257" marR="106257"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65,53%</a:t>
                      </a: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51,55%</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48,04%</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50,94%</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err="1">
                          <a:solidFill>
                            <a:schemeClr val="tx1"/>
                          </a:solidFill>
                          <a:latin typeface="Arial" pitchFamily="34" charset="0"/>
                          <a:cs typeface="Arial" pitchFamily="34" charset="0"/>
                        </a:rPr>
                        <a:t>57,42%</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4"/>
                  </a:ext>
                </a:extLst>
              </a:tr>
              <a:tr h="277842">
                <a:tc grid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noFill/>
                  </a:tcPr>
                </a:tc>
                <a:tc hMerge="1">
                  <a:txBody>
                    <a:bodyPr/>
                    <a:lstStyle/>
                    <a:p>
                      <a:endParaRPr lang="en-US" sz="800" dirty="0">
                        <a:latin typeface="Arial" pitchFamily="34" charset="0"/>
                        <a:cs typeface="Arial" pitchFamily="34" charset="0"/>
                      </a:endParaRPr>
                    </a:p>
                  </a:txBody>
                  <a:tcPr marL="98433" marR="98433" marT="45431" marB="45431">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14</a:t>
            </a:fld>
            <a:endParaRPr lang="en-US" dirty="0"/>
          </a:p>
        </p:txBody>
      </p:sp>
      <p:graphicFrame>
        <p:nvGraphicFramePr>
          <p:cNvPr id="13" name="Table 10"/>
          <p:cNvGraphicFramePr>
            <a:graphicFrameLocks noGrp="1"/>
          </p:cNvGraphicFramePr>
          <p:nvPr/>
        </p:nvGraphicFramePr>
        <p:xfrm>
          <a:off x="7368240" y="4249311"/>
          <a:ext cx="3146936" cy="998825"/>
        </p:xfrm>
        <a:graphic>
          <a:graphicData uri="http://schemas.openxmlformats.org/drawingml/2006/table">
            <a:tbl>
              <a:tblPr firstRow="1" bandRow="1">
                <a:tableStyleId>{5C22544A-7EE6-4342-B048-85BDC9FD1C3A}</a:tableStyleId>
              </a:tblPr>
              <a:tblGrid>
                <a:gridCol w="786734">
                  <a:extLst>
                    <a:ext uri="{9D8B030D-6E8A-4147-A177-3AD203B41FA5}">
                      <a16:colId xmlns:a16="http://schemas.microsoft.com/office/drawing/2014/main" val="20000"/>
                    </a:ext>
                  </a:extLst>
                </a:gridCol>
                <a:gridCol w="786734">
                  <a:extLst>
                    <a:ext uri="{9D8B030D-6E8A-4147-A177-3AD203B41FA5}">
                      <a16:colId xmlns:a16="http://schemas.microsoft.com/office/drawing/2014/main" val="20001"/>
                    </a:ext>
                  </a:extLst>
                </a:gridCol>
                <a:gridCol w="786734">
                  <a:extLst>
                    <a:ext uri="{9D8B030D-6E8A-4147-A177-3AD203B41FA5}">
                      <a16:colId xmlns:a16="http://schemas.microsoft.com/office/drawing/2014/main" val="20002"/>
                    </a:ext>
                  </a:extLst>
                </a:gridCol>
                <a:gridCol w="786734">
                  <a:extLst>
                    <a:ext uri="{9D8B030D-6E8A-4147-A177-3AD203B41FA5}">
                      <a16:colId xmlns:a16="http://schemas.microsoft.com/office/drawing/2014/main" val="20003"/>
                    </a:ext>
                  </a:extLst>
                </a:gridCol>
              </a:tblGrid>
              <a:tr h="254027">
                <a:tc gridSpan="2">
                  <a:txBody>
                    <a:bodyPr/>
                    <a:lstStyle/>
                    <a:p>
                      <a:r>
                        <a:rPr lang="en-US" sz="900" dirty="0" err="1">
                          <a:solidFill>
                            <a:schemeClr val="tx1"/>
                          </a:solidFill>
                          <a:latin typeface="Arial" pitchFamily="34" charset="0"/>
                          <a:cs typeface="Arial" pitchFamily="34" charset="0"/>
                        </a:rPr>
                        <a:t>Standorte mit auswertbaren Daten</a:t>
                      </a:r>
                      <a:endParaRPr lang="en-US" sz="900" dirty="0">
                        <a:solidFill>
                          <a:schemeClr val="tx1"/>
                        </a:solidFill>
                        <a:latin typeface="Arial" pitchFamily="34" charset="0"/>
                        <a:cs typeface="Arial" pitchFamily="34" charset="0"/>
                      </a:endParaRPr>
                    </a:p>
                  </a:txBody>
                  <a:tcPr marL="98708" marR="98708" marT="50408" marB="50408">
                    <a:lnL w="31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57150" cap="flat" cmpd="sng" algn="ctr">
                      <a:noFill/>
                      <a:prstDash val="solid"/>
                      <a:round/>
                      <a:headEnd type="none" w="med" len="med"/>
                      <a:tailEnd type="none" w="med" len="med"/>
                    </a:lnB>
                    <a:solidFill>
                      <a:srgbClr val="F8C57F"/>
                    </a:solidFill>
                  </a:tcPr>
                </a:tc>
                <a:tc hMerge="1">
                  <a:txBody>
                    <a:bodyPr/>
                    <a:lstStyle/>
                    <a:p>
                      <a:endParaRPr lang="en-US" dirty="0"/>
                    </a:p>
                  </a:txBody>
                  <a:tcPr/>
                </a:tc>
                <a:tc gridSpan="2">
                  <a:txBody>
                    <a:bodyPr/>
                    <a:lstStyle/>
                    <a:p>
                      <a:r>
                        <a:rPr lang="en-US" sz="900" dirty="0" err="1">
                          <a:solidFill>
                            <a:schemeClr val="tx1"/>
                          </a:solidFill>
                          <a:latin typeface="Arial" pitchFamily="34" charset="0"/>
                          <a:cs typeface="Arial" pitchFamily="34" charset="0"/>
                        </a:rPr>
                        <a:t>Standorte</a:t>
                      </a:r>
                      <a:r>
                        <a:rPr lang="en-US" sz="900" dirty="0">
                          <a:solidFill>
                            <a:schemeClr val="tx1"/>
                          </a:solidFill>
                          <a:latin typeface="Arial" pitchFamily="34" charset="0"/>
                          <a:cs typeface="Arial" pitchFamily="34" charset="0"/>
                        </a:rPr>
                        <a:t> </a:t>
                      </a:r>
                      <a:r>
                        <a:rPr lang="en-US" sz="900" dirty="0" err="1">
                          <a:solidFill>
                            <a:schemeClr val="tx1"/>
                          </a:solidFill>
                          <a:latin typeface="Arial" pitchFamily="34" charset="0"/>
                          <a:cs typeface="Arial" pitchFamily="34" charset="0"/>
                        </a:rPr>
                        <a:t>innerhalb</a:t>
                      </a:r>
                      <a:r>
                        <a:rPr lang="en-US" sz="900" dirty="0">
                          <a:solidFill>
                            <a:schemeClr val="tx1"/>
                          </a:solidFill>
                          <a:latin typeface="Arial" pitchFamily="34" charset="0"/>
                          <a:cs typeface="Arial" pitchFamily="34" charset="0"/>
                        </a:rPr>
                        <a:t> der </a:t>
                      </a:r>
                      <a:r>
                        <a:rPr lang="en-US" sz="900" dirty="0" err="1">
                          <a:solidFill>
                            <a:schemeClr val="tx1"/>
                          </a:solidFill>
                          <a:latin typeface="Arial" pitchFamily="34" charset="0"/>
                          <a:cs typeface="Arial" pitchFamily="34" charset="0"/>
                        </a:rPr>
                        <a:t>Plausibilitätsgrenzen</a:t>
                      </a:r>
                      <a:endParaRPr lang="en-US" sz="900" dirty="0">
                        <a:solidFill>
                          <a:schemeClr val="tx1"/>
                        </a:solidFill>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57150" cap="flat" cmpd="sng" algn="ctr">
                      <a:noFill/>
                      <a:prstDash val="solid"/>
                      <a:round/>
                      <a:headEnd type="none" w="med" len="med"/>
                      <a:tailEnd type="none" w="med" len="med"/>
                    </a:lnB>
                    <a:solidFill>
                      <a:srgbClr val="F8C57F"/>
                    </a:solidFill>
                  </a:tcPr>
                </a:tc>
                <a:tc hMerge="1">
                  <a:txBody>
                    <a:bodyPr/>
                    <a:lstStyle/>
                    <a:p>
                      <a:endParaRPr lang="en-US" dirty="0"/>
                    </a:p>
                  </a:txBody>
                  <a:tcPr/>
                </a:tc>
                <a:extLst>
                  <a:ext uri="{0D108BD9-81ED-4DB2-BD59-A6C34878D82A}">
                    <a16:rowId xmlns:a16="http://schemas.microsoft.com/office/drawing/2014/main" val="10000"/>
                  </a:ext>
                </a:extLst>
              </a:tr>
              <a:tr h="254027">
                <a:tc>
                  <a:txBody>
                    <a:bodyPr/>
                    <a:lstStyle/>
                    <a:p>
                      <a:pPr algn="ctr"/>
                      <a:r>
                        <a:rPr lang="en-US" sz="900" dirty="0">
                          <a:latin typeface="Arial" pitchFamily="34" charset="0"/>
                          <a:cs typeface="Arial" pitchFamily="34" charset="0"/>
                        </a:rPr>
                        <a:t>Anzahl</a:t>
                      </a:r>
                    </a:p>
                  </a:txBody>
                  <a:tcPr marL="106934" marR="106934" marT="50408" marB="50408">
                    <a:lnL w="31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a:txBody>
                    <a:bodyPr/>
                    <a:lstStyle/>
                    <a:p>
                      <a:pPr algn="ctr"/>
                      <a:r>
                        <a:rPr lang="en-US" sz="900" dirty="0">
                          <a:latin typeface="Arial" pitchFamily="34" charset="0"/>
                          <a:cs typeface="Arial" pitchFamily="34" charset="0"/>
                        </a:rPr>
                        <a:t>%</a:t>
                      </a:r>
                    </a:p>
                  </a:txBody>
                  <a:tcPr marL="106934" marR="106934" marT="50408" marB="50408">
                    <a:lnL w="3175"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a:txBody>
                    <a:bodyPr/>
                    <a:lstStyle/>
                    <a:p>
                      <a:pPr algn="ctr"/>
                      <a:r>
                        <a:rPr lang="en-US" sz="900" dirty="0">
                          <a:latin typeface="Arial" pitchFamily="34" charset="0"/>
                          <a:cs typeface="Arial" pitchFamily="34" charset="0"/>
                        </a:rPr>
                        <a:t>Anzahl</a:t>
                      </a:r>
                    </a:p>
                  </a:txBody>
                  <a:tcPr marL="106934" marR="106934" marT="50408" marB="50408">
                    <a:lnL w="5715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a:txBody>
                    <a:bodyPr/>
                    <a:lstStyle/>
                    <a:p>
                      <a:pPr algn="ctr"/>
                      <a:r>
                        <a:rPr lang="en-US" sz="900" dirty="0">
                          <a:latin typeface="Arial" pitchFamily="34" charset="0"/>
                          <a:cs typeface="Arial" pitchFamily="34" charset="0"/>
                        </a:rPr>
                        <a:t>%</a:t>
                      </a:r>
                    </a:p>
                  </a:txBody>
                  <a:tcPr marL="106934" marR="106934" marT="50408" marB="50408">
                    <a:lnL w="31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extLst>
                  <a:ext uri="{0D108BD9-81ED-4DB2-BD59-A6C34878D82A}">
                    <a16:rowId xmlns:a16="http://schemas.microsoft.com/office/drawing/2014/main" val="10001"/>
                  </a:ext>
                </a:extLst>
              </a:tr>
              <a:tr h="369662">
                <a:tc>
                  <a:txBody>
                    <a:bodyPr/>
                    <a:lstStyle/>
                    <a:p>
                      <a:pPr algn="ctr"/>
                      <a:r>
                        <a:rPr lang="en-US" sz="900" dirty="0" err="1">
                          <a:latin typeface="Arial" pitchFamily="34" charset="0"/>
                          <a:cs typeface="Arial" pitchFamily="34" charset="0"/>
                        </a:rPr>
                        <a:t>177</a:t>
                      </a:r>
                      <a:endParaRPr lang="en-US" sz="900" dirty="0">
                        <a:latin typeface="Arial" pitchFamily="34" charset="0"/>
                        <a:cs typeface="Arial" pitchFamily="34" charset="0"/>
                      </a:endParaRPr>
                    </a:p>
                  </a:txBody>
                  <a:tcPr marL="98708" marR="98708" marT="50408" marB="50408">
                    <a:lnL w="31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100,00%</a:t>
                      </a:r>
                      <a:endParaRPr lang="en-US" sz="900" dirty="0">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160</a:t>
                      </a:r>
                      <a:endParaRPr lang="en-US" sz="900" dirty="0">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90,40%</a:t>
                      </a:r>
                      <a:endParaRPr lang="en-US" sz="900" dirty="0">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2"/>
                  </a:ext>
                </a:extLst>
              </a:tr>
            </a:tbl>
          </a:graphicData>
        </a:graphic>
      </p:graphicFrame>
      <p:sp>
        <p:nvSpPr>
          <p:cNvPr id="17" name="Textfeld 9"/>
          <p:cNvSpPr txBox="1">
            <a:spLocks noChangeArrowheads="1"/>
          </p:cNvSpPr>
          <p:nvPr/>
        </p:nvSpPr>
        <p:spPr bwMode="auto">
          <a:xfrm>
            <a:off x="7377205" y="5330221"/>
            <a:ext cx="3137972" cy="1627358"/>
          </a:xfrm>
          <a:prstGeom prst="rect">
            <a:avLst/>
          </a:prstGeom>
          <a:solidFill>
            <a:srgbClr val="FEF3E5"/>
          </a:solidFill>
          <a:ln w="9525">
            <a:noFill/>
            <a:miter lim="800000"/>
            <a:headEnd/>
            <a:tailEnd/>
          </a:ln>
        </p:spPr>
        <p:txBody>
          <a:bodyPr wrap="square" lIns="89431" tIns="56789" rIns="113579" bIns="56789">
            <a:normAutofit/>
          </a:bodyPr>
          <a:lstStyle/>
          <a:p>
            <a:pPr algn="just"/>
            <a:r>
              <a:rPr lang="de-DE" sz="900" b="1" dirty="0">
                <a:latin typeface="Arial" pitchFamily="34" charset="0"/>
                <a:cs typeface="Arial" pitchFamily="34" charset="0"/>
              </a:rPr>
              <a:t>Anmerkungen</a:t>
            </a:r>
            <a:r>
              <a:rPr lang="de-DE" sz="900" dirty="0">
                <a:latin typeface="Arial" pitchFamily="34" charset="0"/>
                <a:cs typeface="Arial" pitchFamily="34" charset="0"/>
              </a:rPr>
              <a:t>:</a:t>
            </a:r>
          </a:p>
          <a:p>
            <a:pPr algn="just"/>
            <a:endParaRPr lang="en-US" sz="1000" dirty="0"/>
          </a:p>
          <a:p>
            <a:pPr algn="just"/>
            <a:endParaRPr lang="de-DE" sz="1700" b="1" dirty="0">
              <a:latin typeface="Arial" charset="0"/>
              <a:cs typeface="Arial" charset="0"/>
            </a:endParaRPr>
          </a:p>
          <a:p>
            <a:pPr algn="just"/>
            <a:endParaRPr lang="de-DE" sz="1700" b="1" dirty="0">
              <a:latin typeface="Arial" charset="0"/>
              <a:cs typeface="Arial" charset="0"/>
            </a:endParaRPr>
          </a:p>
          <a:p>
            <a:pPr algn="just"/>
            <a:endParaRPr lang="de-DE" sz="1700" b="1" dirty="0">
              <a:latin typeface="Arial" charset="0"/>
              <a:cs typeface="Arial" charset="0"/>
            </a:endParaRPr>
          </a:p>
          <a:p>
            <a:pPr algn="just"/>
            <a:endParaRPr lang="de-DE" sz="1700" dirty="0">
              <a:latin typeface="Arial" charset="0"/>
              <a:cs typeface="Arial" charset="0"/>
            </a:endParaRPr>
          </a:p>
        </p:txBody>
      </p:sp>
      <p:graphicFrame>
        <p:nvGraphicFramePr>
          <p:cNvPr id="26" name="Tabelle 30"/>
          <p:cNvGraphicFramePr>
            <a:graphicFrameLocks noGrp="1"/>
          </p:cNvGraphicFramePr>
          <p:nvPr/>
        </p:nvGraphicFramePr>
        <p:xfrm>
          <a:off x="2984500" y="4240579"/>
          <a:ext cx="4226397" cy="2719749"/>
        </p:xfrm>
        <a:graphic>
          <a:graphicData uri="http://schemas.openxmlformats.org/drawingml/2006/table">
            <a:tbl>
              <a:tblPr firstRow="1" bandRow="1">
                <a:tableStyleId>{5C22544A-7EE6-4342-B048-85BDC9FD1C3A}</a:tableStyleId>
              </a:tblPr>
              <a:tblGrid>
                <a:gridCol w="505755">
                  <a:extLst>
                    <a:ext uri="{9D8B030D-6E8A-4147-A177-3AD203B41FA5}">
                      <a16:colId xmlns:a16="http://schemas.microsoft.com/office/drawing/2014/main" val="20000"/>
                    </a:ext>
                  </a:extLst>
                </a:gridCol>
                <a:gridCol w="946572">
                  <a:extLst>
                    <a:ext uri="{9D8B030D-6E8A-4147-A177-3AD203B41FA5}">
                      <a16:colId xmlns:a16="http://schemas.microsoft.com/office/drawing/2014/main" val="20001"/>
                    </a:ext>
                  </a:extLst>
                </a:gridCol>
                <a:gridCol w="554814">
                  <a:extLst>
                    <a:ext uri="{9D8B030D-6E8A-4147-A177-3AD203B41FA5}">
                      <a16:colId xmlns:a16="http://schemas.microsoft.com/office/drawing/2014/main" val="20003"/>
                    </a:ext>
                  </a:extLst>
                </a:gridCol>
                <a:gridCol w="554814">
                  <a:extLst>
                    <a:ext uri="{9D8B030D-6E8A-4147-A177-3AD203B41FA5}">
                      <a16:colId xmlns:a16="http://schemas.microsoft.com/office/drawing/2014/main" val="20004"/>
                    </a:ext>
                  </a:extLst>
                </a:gridCol>
                <a:gridCol w="554814">
                  <a:extLst>
                    <a:ext uri="{9D8B030D-6E8A-4147-A177-3AD203B41FA5}">
                      <a16:colId xmlns:a16="http://schemas.microsoft.com/office/drawing/2014/main" val="20005"/>
                    </a:ext>
                  </a:extLst>
                </a:gridCol>
                <a:gridCol w="554814">
                  <a:extLst>
                    <a:ext uri="{9D8B030D-6E8A-4147-A177-3AD203B41FA5}">
                      <a16:colId xmlns:a16="http://schemas.microsoft.com/office/drawing/2014/main" val="20006"/>
                    </a:ext>
                  </a:extLst>
                </a:gridCol>
                <a:gridCol w="554814">
                  <a:extLst>
                    <a:ext uri="{9D8B030D-6E8A-4147-A177-3AD203B41FA5}">
                      <a16:colId xmlns:a16="http://schemas.microsoft.com/office/drawing/2014/main" val="20007"/>
                    </a:ext>
                  </a:extLst>
                </a:gridCol>
              </a:tblGrid>
              <a:tr h="331394">
                <a:tc gridSpan="2">
                  <a:txBody>
                    <a:bodyPr/>
                    <a:lstStyle/>
                    <a:p>
                      <a:endParaRPr lang="de-DE" sz="900" dirty="0">
                        <a:solidFill>
                          <a:schemeClr val="tx1"/>
                        </a:solidFill>
                        <a:latin typeface="Arial" pitchFamily="34" charset="0"/>
                        <a:cs typeface="Arial" pitchFamily="34" charset="0"/>
                      </a:endParaRPr>
                    </a:p>
                  </a:txBody>
                  <a:tcPr marL="106934" marR="106934" marT="50408" marB="50408">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hMerge="1">
                  <a:txBody>
                    <a:bodyPr/>
                    <a:lstStyle/>
                    <a:p>
                      <a:pPr algn="ctr"/>
                      <a:endParaRPr lang="de-DE" sz="800" dirty="0">
                        <a:solidFill>
                          <a:schemeClr val="tx1"/>
                        </a:solidFill>
                        <a:latin typeface="Arial" pitchFamily="34" charset="0"/>
                        <a:cs typeface="Arial" pitchFamily="34" charset="0"/>
                      </a:endParaRPr>
                    </a:p>
                  </a:txBody>
                  <a:tcPr marL="99060" marR="9906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A5DAAD"/>
                    </a:solidFill>
                  </a:tcPr>
                </a:tc>
                <a:tc>
                  <a:txBody>
                    <a:bodyPr/>
                    <a:lstStyle/>
                    <a:p>
                      <a:pPr algn="ctr"/>
                      <a:r>
                        <a:rPr lang="de-DE" sz="900" dirty="0">
                          <a:solidFill>
                            <a:schemeClr val="tx1"/>
                          </a:solidFill>
                          <a:latin typeface="Arial" pitchFamily="34" charset="0"/>
                          <a:cs typeface="Arial" pitchFamily="34" charset="0"/>
                        </a:rPr>
                        <a:t>2017</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2018</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2019</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2020</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2021</a:t>
                      </a:r>
                    </a:p>
                  </a:txBody>
                  <a:tcPr marL="106934" marR="106934" marT="50408" marB="50408" anchor="ctr">
                    <a:lnL w="57150" cap="flat" cmpd="sng" algn="ctr">
                      <a:solidFill>
                        <a:schemeClr val="bg1"/>
                      </a:solidFill>
                      <a:prstDash val="solid"/>
                      <a:round/>
                      <a:headEnd type="none" w="med" len="med"/>
                      <a:tailEnd type="none" w="med" len="med"/>
                    </a:lnL>
                    <a:lnB w="57150" cap="flat" cmpd="sng" algn="ctr">
                      <a:solidFill>
                        <a:schemeClr val="bg1"/>
                      </a:solidFill>
                      <a:prstDash val="solid"/>
                      <a:round/>
                      <a:headEnd type="none" w="med" len="med"/>
                      <a:tailEnd type="none" w="med" len="med"/>
                    </a:lnB>
                    <a:solidFill>
                      <a:srgbClr val="F8C57F"/>
                    </a:solidFill>
                  </a:tcPr>
                </a:tc>
                <a:extLst>
                  <a:ext uri="{0D108BD9-81ED-4DB2-BD59-A6C34878D82A}">
                    <a16:rowId xmlns:a16="http://schemas.microsoft.com/office/drawing/2014/main" val="10000"/>
                  </a:ext>
                </a:extLst>
              </a:tr>
              <a:tr h="410625">
                <a:tc rowSpan="7">
                  <a:txBody>
                    <a:bodyPr/>
                    <a:lstStyle/>
                    <a:p>
                      <a:pPr>
                        <a:lnSpc>
                          <a:spcPts val="1200"/>
                        </a:lnSpc>
                        <a:spcAft>
                          <a:spcPts val="0"/>
                        </a:spcAft>
                      </a:pPr>
                      <a:endParaRPr lang="de-DE" sz="900" dirty="0">
                        <a:effectLst/>
                        <a:latin typeface="Arial" pitchFamily="34" charset="0"/>
                        <a:ea typeface="Times New Roman"/>
                        <a:cs typeface="Arial" pitchFamily="34" charset="0"/>
                      </a:endParaRPr>
                    </a:p>
                  </a:txBody>
                  <a:tcPr marL="80201" marR="80201"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dirty="0">
                          <a:effectLst/>
                          <a:latin typeface="Arial" pitchFamily="34" charset="0"/>
                          <a:ea typeface="Times New Roman"/>
                          <a:cs typeface="Arial" pitchFamily="34" charset="0"/>
                        </a:rPr>
                        <a:t>Max</a:t>
                      </a: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96,77%</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96,04%</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93,83%</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90,96%</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err="1">
                          <a:solidFill>
                            <a:srgbClr val="000000"/>
                          </a:solidFill>
                          <a:effectLst/>
                          <a:latin typeface="Arial"/>
                        </a:rPr>
                        <a:t>100%</a:t>
                      </a:r>
                      <a:endParaRPr lang="de-DE" sz="900" b="0" i="0" u="none" strike="noStrike" dirty="0">
                        <a:solidFill>
                          <a:srgbClr val="000000"/>
                        </a:solidFill>
                        <a:effectLst/>
                        <a:latin typeface="Arial"/>
                      </a:endParaRP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1"/>
                  </a:ext>
                </a:extLst>
              </a:tr>
              <a:tr h="320760">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de-DE" sz="900" dirty="0">
                          <a:effectLst/>
                          <a:latin typeface="Arial" pitchFamily="34" charset="0"/>
                          <a:ea typeface="Times New Roman"/>
                          <a:cs typeface="Arial" pitchFamily="34" charset="0"/>
                        </a:rPr>
                        <a:t>95. Perzentil</a:t>
                      </a: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89,23%</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88,51%</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87,22%</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87,46%</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90,02%</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2"/>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75. </a:t>
                      </a:r>
                      <a:r>
                        <a:rPr lang="en-US" sz="900" dirty="0" err="1">
                          <a:effectLst/>
                          <a:latin typeface="Arial" pitchFamily="34" charset="0"/>
                          <a:ea typeface="Times New Roman"/>
                          <a:cs typeface="Arial" pitchFamily="34" charset="0"/>
                        </a:rPr>
                        <a:t>Perzentil</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76,92%</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75,53%</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76,22%</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74,70%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75,58%</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3"/>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Median</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66,83%</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65,43%</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65,91%</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63,16%</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err="1">
                          <a:solidFill>
                            <a:srgbClr val="000000"/>
                          </a:solidFill>
                          <a:effectLst/>
                          <a:latin typeface="Arial"/>
                        </a:rPr>
                        <a:t>67,50%</a:t>
                      </a:r>
                      <a:endParaRPr lang="de-DE" sz="900" b="0" i="0" u="none" strike="noStrike" dirty="0">
                        <a:solidFill>
                          <a:srgbClr val="000000"/>
                        </a:solidFill>
                        <a:effectLst/>
                        <a:latin typeface="Arial"/>
                      </a:endParaRP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4"/>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25. </a:t>
                      </a:r>
                      <a:r>
                        <a:rPr lang="en-US" sz="900" dirty="0" err="1">
                          <a:effectLst/>
                          <a:latin typeface="Arial" pitchFamily="34" charset="0"/>
                          <a:ea typeface="Times New Roman"/>
                          <a:cs typeface="Arial" pitchFamily="34" charset="0"/>
                        </a:rPr>
                        <a:t>Perzentil</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54,06%</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51,61%</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52,21%</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52,09%</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56,38%</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5"/>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5. </a:t>
                      </a:r>
                      <a:r>
                        <a:rPr lang="en-US" sz="900" dirty="0" err="1">
                          <a:effectLst/>
                          <a:latin typeface="Arial" pitchFamily="34" charset="0"/>
                          <a:ea typeface="Times New Roman"/>
                          <a:cs typeface="Arial" pitchFamily="34" charset="0"/>
                        </a:rPr>
                        <a:t>Perzentil</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32,00%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31,69%</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33,13%</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36,20%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35,43%</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6"/>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Min</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14,05%</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12,62%</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11,96%</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8,50%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err="1">
                          <a:solidFill>
                            <a:srgbClr val="000000"/>
                          </a:solidFill>
                          <a:effectLst/>
                          <a:latin typeface="Arial"/>
                        </a:rPr>
                        <a:t>4,21%</a:t>
                      </a:r>
                      <a:endParaRPr lang="de-DE" sz="900" b="0" i="0" u="none" strike="noStrike" dirty="0">
                        <a:solidFill>
                          <a:srgbClr val="000000"/>
                        </a:solidFill>
                        <a:effectLst/>
                        <a:latin typeface="Arial"/>
                      </a:endParaRP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solidFill>
                      <a:srgbClr val="FEF3E5"/>
                    </a:solidFill>
                  </a:tcPr>
                </a:tc>
                <a:extLst>
                  <a:ext uri="{0D108BD9-81ED-4DB2-BD59-A6C34878D82A}">
                    <a16:rowId xmlns:a16="http://schemas.microsoft.com/office/drawing/2014/main" val="10007"/>
                  </a:ext>
                </a:extLst>
              </a:tr>
            </a:tbl>
          </a:graphicData>
        </a:graphic>
      </p:graphicFrame>
      <p:cxnSp>
        <p:nvCxnSpPr>
          <p:cNvPr id="30" name="Gerade Verbindung 8"/>
          <p:cNvCxnSpPr/>
          <p:nvPr/>
        </p:nvCxnSpPr>
        <p:spPr>
          <a:xfrm>
            <a:off x="0" y="1048495"/>
            <a:ext cx="10693400" cy="0"/>
          </a:xfrm>
          <a:prstGeom prst="line">
            <a:avLst/>
          </a:prstGeom>
          <a:ln w="38100">
            <a:solidFill>
              <a:srgbClr val="F4A329"/>
            </a:solidFill>
          </a:ln>
        </p:spPr>
        <p:style>
          <a:lnRef idx="1">
            <a:schemeClr val="accent1"/>
          </a:lnRef>
          <a:fillRef idx="0">
            <a:schemeClr val="accent1"/>
          </a:fillRef>
          <a:effectRef idx="0">
            <a:schemeClr val="accent1"/>
          </a:effectRef>
          <a:fontRef idx="minor">
            <a:schemeClr val="tx1"/>
          </a:fontRef>
        </p:style>
      </p:cxnSp>
      <p:pic>
        <p:nvPicPr>
          <p:cNvPr id="16" name="Grafik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745" y="1145951"/>
            <a:ext cx="5210956" cy="2352393"/>
          </a:xfrm>
          <a:prstGeom prst="rect">
            <a:avLst/>
          </a:prstGeom>
        </p:spPr>
      </p:pic>
      <p:pic>
        <p:nvPicPr>
          <p:cNvPr id="19" name="Picture 3" descr="D:\benchmarking_endproducte\5\15\Allgemein\Grafiken\Boxplot\Allgemein_kennzahl_1.pn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047" y="4161631"/>
            <a:ext cx="2617522" cy="287764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C:\Users\cristina\Desktop\plot_prostat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9620" y="4684247"/>
            <a:ext cx="385579" cy="2201868"/>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p:cNvSpPr txBox="1">
            <a:spLocks/>
          </p:cNvSpPr>
          <p:nvPr/>
        </p:nvSpPr>
        <p:spPr bwMode="auto">
          <a:xfrm>
            <a:off x="178224" y="252042"/>
            <a:ext cx="9000278" cy="336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1300" dirty="0" err="1">
                <a:latin typeface="Arial" pitchFamily="34" charset="0"/>
              </a:rPr>
              <a:t>Jahresbericht</a:t>
            </a:r>
            <a:r>
              <a:rPr lang="en-US" sz="1300" dirty="0">
                <a:latin typeface="Arial" pitchFamily="34" charset="0"/>
              </a:rPr>
              <a:t> </a:t>
            </a:r>
            <a:r>
              <a:rPr lang="de-DE" sz="1300" dirty="0">
                <a:latin typeface="Arial" pitchFamily="34" charset="0"/>
              </a:rPr>
              <a:t>Gynäkologische Krebszentren</a:t>
            </a:r>
            <a:r>
              <a:rPr lang="en-US" sz="1300" dirty="0">
                <a:latin typeface="Arial" pitchFamily="34" charset="0"/>
              </a:rPr>
              <a:t> 2023 (</a:t>
            </a:r>
            <a:r>
              <a:rPr lang="en-US" sz="1300" dirty="0" err="1">
                <a:latin typeface="Arial" pitchFamily="34" charset="0"/>
              </a:rPr>
              <a:t>Auditjahr</a:t>
            </a:r>
            <a:r>
              <a:rPr lang="en-US" sz="1300" dirty="0">
                <a:latin typeface="Arial" pitchFamily="34" charset="0"/>
              </a:rPr>
              <a:t> 2022 / </a:t>
            </a:r>
            <a:r>
              <a:rPr lang="en-US" sz="1300" dirty="0" err="1">
                <a:latin typeface="Arial" pitchFamily="34" charset="0"/>
              </a:rPr>
              <a:t>Kennzahlenjahr</a:t>
            </a:r>
            <a:r>
              <a:rPr lang="en-US" sz="1300" dirty="0">
                <a:latin typeface="Arial" pitchFamily="34" charset="0"/>
              </a:rPr>
              <a:t> 2021)</a:t>
            </a:r>
            <a:endParaRPr lang="de-DE" sz="1300" kern="0" dirty="0">
              <a:solidFill>
                <a:srgbClr val="7F7F7F"/>
              </a:solidFill>
              <a:latin typeface="Arial" charset="0"/>
              <a:cs typeface="Arial" charset="0"/>
            </a:endParaRPr>
          </a:p>
        </p:txBody>
      </p:sp>
      <p:sp>
        <p:nvSpPr>
          <p:cNvPr id="5" name="Textfeld 4"/>
          <p:cNvSpPr txBox="1"/>
          <p:nvPr/>
        </p:nvSpPr>
        <p:spPr bwMode="auto">
          <a:xfrm>
            <a:off x="250265" y="7179596"/>
            <a:ext cx="53091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nchor="ctr">
            <a:spAutoFit/>
          </a:bodyPr>
          <a:lstStyle/>
          <a:p>
            <a:pPr defTabSz="914400">
              <a:defRPr/>
            </a:pPr>
            <a:r>
              <a:rPr lang="de-DE" sz="600" dirty="0" err="1">
                <a:latin typeface="Arial" pitchFamily="34" charset="0"/>
                <a:cs typeface="Arial" pitchFamily="34" charset="0"/>
              </a:rPr>
              <a:t>* Bei Werten außerhalb der Plausibilitätsgrenze(n) besteht eine Begründungspflicht der Zentren.</a:t>
            </a:r>
            <a:endParaRPr lang="en-US" sz="800" dirty="0">
              <a:latin typeface="Arial" pitchFamily="34" charset="0"/>
              <a:cs typeface="Arial" pitchFamily="34" charset="0"/>
            </a:endParaRPr>
          </a:p>
        </p:txBody>
      </p:sp>
    </p:spTree>
    <p:extLst>
      <p:ext uri="{BB962C8B-B14F-4D97-AF65-F5344CB8AC3E}">
        <p14:creationId xmlns:p14="http://schemas.microsoft.com/office/powerpoint/2010/main" val="87863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8224" y="588098"/>
            <a:ext cx="10336953" cy="420070"/>
          </a:xfrm>
          <a:prstGeom prst="rect">
            <a:avLst/>
          </a:prstGeom>
        </p:spPr>
        <p:txBody>
          <a:bodyPr vert="horz" lIns="99569" tIns="49785" rIns="99569" bIns="49785" rtlCol="0" anchor="ctr" anchorCtr="0">
            <a:normAutofit/>
          </a:bodyPr>
          <a:lstStyle/>
          <a:p>
            <a:pPr lvl="0">
              <a:spcBef>
                <a:spcPct val="0"/>
              </a:spcBef>
              <a:defRPr/>
            </a:pPr>
            <a:r>
              <a:rPr lang="en-US" sz="1500" b="1" dirty="0" err="1">
                <a:latin typeface="Arial" pitchFamily="34" charset="0"/>
                <a:cs typeface="Arial" pitchFamily="34" charset="0"/>
              </a:rPr>
              <a:t>4. Anteil Studienpat.</a:t>
            </a:r>
            <a:endParaRPr lang="en-US" sz="1500" b="1" noProof="1">
              <a:latin typeface="Arial" pitchFamily="34" charset="0"/>
              <a:cs typeface="Arial" pitchFamily="34" charset="0"/>
            </a:endParaRPr>
          </a:p>
        </p:txBody>
      </p:sp>
      <p:cxnSp>
        <p:nvCxnSpPr>
          <p:cNvPr id="6" name="Gerade Verbindung 8"/>
          <p:cNvCxnSpPr/>
          <p:nvPr/>
        </p:nvCxnSpPr>
        <p:spPr>
          <a:xfrm>
            <a:off x="0" y="1047040"/>
            <a:ext cx="10693400" cy="0"/>
          </a:xfrm>
          <a:prstGeom prst="line">
            <a:avLst/>
          </a:prstGeom>
          <a:ln w="38100">
            <a:solidFill>
              <a:srgbClr val="A5DAAD"/>
            </a:solidFill>
          </a:ln>
        </p:spPr>
        <p:style>
          <a:lnRef idx="1">
            <a:schemeClr val="accent1"/>
          </a:lnRef>
          <a:fillRef idx="0">
            <a:schemeClr val="accent1"/>
          </a:fillRef>
          <a:effectRef idx="0">
            <a:schemeClr val="accent1"/>
          </a:effectRef>
          <a:fontRef idx="minor">
            <a:schemeClr val="tx1"/>
          </a:fontRef>
        </p:style>
      </p:cxnSp>
      <p:graphicFrame>
        <p:nvGraphicFramePr>
          <p:cNvPr id="14" name="Table 13"/>
          <p:cNvGraphicFramePr>
            <a:graphicFrameLocks noGrp="1"/>
          </p:cNvGraphicFramePr>
          <p:nvPr/>
        </p:nvGraphicFramePr>
        <p:xfrm>
          <a:off x="5428959" y="1100686"/>
          <a:ext cx="5086221" cy="2603175"/>
        </p:xfrm>
        <a:graphic>
          <a:graphicData uri="http://schemas.openxmlformats.org/drawingml/2006/table">
            <a:tbl>
              <a:tblPr firstRow="1" bandRow="1">
                <a:noFill/>
                <a:tableStyleId>{5C22544A-7EE6-4342-B048-85BDC9FD1C3A}</a:tableStyleId>
              </a:tblPr>
              <a:tblGrid>
                <a:gridCol w="603541">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533400">
                  <a:extLst>
                    <a:ext uri="{9D8B030D-6E8A-4147-A177-3AD203B41FA5}">
                      <a16:colId xmlns:a16="http://schemas.microsoft.com/office/drawing/2014/main" val="20006"/>
                    </a:ext>
                  </a:extLst>
                </a:gridCol>
                <a:gridCol w="520280">
                  <a:extLst>
                    <a:ext uri="{9D8B030D-6E8A-4147-A177-3AD203B41FA5}">
                      <a16:colId xmlns:a16="http://schemas.microsoft.com/office/drawing/2014/main" val="20007"/>
                    </a:ext>
                  </a:extLst>
                </a:gridCol>
              </a:tblGrid>
              <a:tr h="226043">
                <a:tc rowSpan="2">
                  <a:txBody>
                    <a:bodyPr/>
                    <a:lstStyle/>
                    <a:p>
                      <a:pPr marL="0" indent="0"/>
                      <a:endParaRPr lang="en-US" sz="1000" dirty="0">
                        <a:latin typeface="Arial" pitchFamily="34" charset="0"/>
                        <a:cs typeface="Arial" pitchFamily="34" charset="0"/>
                      </a:endParaRPr>
                    </a:p>
                  </a:txBody>
                  <a:tcPr marL="106257" marR="106257" marT="39692" marB="39692">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itchFamily="34" charset="0"/>
                          <a:cs typeface="Arial" pitchFamily="34" charset="0"/>
                        </a:rPr>
                        <a:t>Kennzahlendefinition</a:t>
                      </a:r>
                    </a:p>
                  </a:txBody>
                  <a:tcPr marL="106257" marR="106257" marT="79383"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gridSpan="5">
                  <a:txBody>
                    <a:bodyPr/>
                    <a:lstStyle/>
                    <a:p>
                      <a:pPr algn="ctr"/>
                      <a:r>
                        <a:rPr lang="en-US" sz="900" dirty="0">
                          <a:solidFill>
                            <a:schemeClr val="bg1"/>
                          </a:solidFill>
                          <a:latin typeface="Arial" pitchFamily="34" charset="0"/>
                          <a:cs typeface="Arial" pitchFamily="34" charset="0"/>
                        </a:rPr>
                        <a:t>FAG-Z360 B</a:t>
                      </a:r>
                    </a:p>
                  </a:txBody>
                  <a:tcPr marL="106257" marR="106257" marT="39692"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A9121C"/>
                    </a:solidFill>
                  </a:tcPr>
                </a:tc>
                <a:tc hMerge="1">
                  <a:txBody>
                    <a:bodyPr/>
                    <a:lstStyle/>
                    <a:p>
                      <a:endParaRPr lang="de-DE"/>
                    </a:p>
                  </a:txBody>
                  <a:tcPr/>
                </a:tc>
                <a:tc hMerge="1">
                  <a:txBody>
                    <a:bodyPr/>
                    <a:lstStyle/>
                    <a:p>
                      <a:endParaRPr lang="de-DE"/>
                    </a:p>
                  </a:txBody>
                  <a:tcPr/>
                </a:tc>
                <a:tc hMerge="1">
                  <a:txBody>
                    <a:bodyPr/>
                    <a:lstStyle/>
                    <a:p>
                      <a:pPr algn="ctr"/>
                      <a:endParaRPr lang="en-US" sz="800" dirty="0">
                        <a:solidFill>
                          <a:schemeClr val="bg1"/>
                        </a:solidFill>
                        <a:latin typeface="Arial" pitchFamily="34" charset="0"/>
                        <a:cs typeface="Arial" pitchFamily="34" charset="0"/>
                      </a:endParaRPr>
                    </a:p>
                  </a:txBody>
                  <a:tcPr marL="98433" marR="98433" marT="36000"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A9121C"/>
                    </a:solidFill>
                  </a:tcPr>
                </a:tc>
                <a:tc hMerge="1">
                  <a:txBody>
                    <a:bodyPr/>
                    <a:lstStyle/>
                    <a:p>
                      <a:pPr algn="ctr"/>
                      <a:endParaRPr lang="en-US" sz="900" dirty="0">
                        <a:solidFill>
                          <a:schemeClr val="bg1"/>
                        </a:solidFill>
                        <a:latin typeface="Arial" pitchFamily="34" charset="0"/>
                        <a:cs typeface="Arial" pitchFamily="34" charset="0"/>
                      </a:endParaRPr>
                    </a:p>
                  </a:txBody>
                  <a:tcPr marL="106257" marR="106257" marT="39692"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A9121C"/>
                    </a:solidFill>
                  </a:tcPr>
                </a:tc>
                <a:extLst>
                  <a:ext uri="{0D108BD9-81ED-4DB2-BD59-A6C34878D82A}">
                    <a16:rowId xmlns:a16="http://schemas.microsoft.com/office/drawing/2014/main" val="10000"/>
                  </a:ext>
                </a:extLst>
              </a:tr>
              <a:tr h="216700">
                <a:tc vMerge="1">
                  <a:txBody>
                    <a:bodyPr/>
                    <a:lstStyle/>
                    <a:p>
                      <a:endParaRPr lang="en-US" dirty="0"/>
                    </a:p>
                  </a:txBody>
                  <a:tcPr/>
                </a:tc>
                <a:tc vMerge="1">
                  <a:txBody>
                    <a:bodyPr/>
                    <a:lstStyle/>
                    <a:p>
                      <a:endParaRPr lang="en-US" dirty="0"/>
                    </a:p>
                  </a:txBody>
                  <a:tcPr/>
                </a:tc>
                <a:tc>
                  <a:txBody>
                    <a:bodyPr/>
                    <a:lstStyle/>
                    <a:p>
                      <a:pPr algn="ctr"/>
                      <a:r>
                        <a:rPr lang="en-US" sz="900" b="1" dirty="0">
                          <a:solidFill>
                            <a:schemeClr val="bg1"/>
                          </a:solidFill>
                          <a:latin typeface="Arial" pitchFamily="34" charset="0"/>
                          <a:cs typeface="Arial" pitchFamily="34" charset="0"/>
                        </a:rPr>
                        <a:t>2017</a:t>
                      </a:r>
                    </a:p>
                  </a:txBody>
                  <a:tcPr marL="106257" marR="106257" marT="19846" marB="51599">
                    <a:lnL w="571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2018</a:t>
                      </a:r>
                    </a:p>
                  </a:txBody>
                  <a:tcPr marL="106257" marR="106257" marT="19846" marB="51599">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2019</a:t>
                      </a:r>
                    </a:p>
                  </a:txBody>
                  <a:tcPr marL="106257" marR="106257" marT="19846" marB="51599">
                    <a:lnL w="12700" cap="flat" cmpd="sng" algn="ctr">
                      <a:noFill/>
                      <a:prstDash val="solid"/>
                      <a:round/>
                      <a:headEnd type="none" w="med" len="med"/>
                      <a:tailEnd type="none" w="med" len="med"/>
                    </a:lnL>
                    <a:lnR w="5715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2020</a:t>
                      </a:r>
                    </a:p>
                  </a:txBody>
                  <a:tcPr marL="106257" marR="106257" marT="19846" marB="51599">
                    <a:lnL w="12700" cap="flat" cmpd="sng" algn="ctr">
                      <a:noFill/>
                      <a:prstDash val="solid"/>
                      <a:round/>
                      <a:headEnd type="none" w="med" len="med"/>
                      <a:tailEnd type="none" w="med" len="med"/>
                    </a:lnL>
                    <a:lnR w="5715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2021</a:t>
                      </a:r>
                    </a:p>
                  </a:txBody>
                  <a:tcPr marL="106257" marR="106257" marT="19846" marB="51599">
                    <a:lnL w="1270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extLst>
                  <a:ext uri="{0D108BD9-81ED-4DB2-BD59-A6C34878D82A}">
                    <a16:rowId xmlns:a16="http://schemas.microsoft.com/office/drawing/2014/main" val="10001"/>
                  </a:ext>
                </a:extLst>
              </a:tr>
              <a:tr h="751304">
                <a:tc>
                  <a:txBody>
                    <a:bodyPr/>
                    <a:lstStyle/>
                    <a:p>
                      <a:pPr algn="ctr"/>
                      <a:r>
                        <a:rPr lang="en-US" sz="900" dirty="0" err="1">
                          <a:latin typeface="Arial" pitchFamily="34" charset="0"/>
                          <a:cs typeface="Arial" pitchFamily="34" charset="0"/>
                        </a:rPr>
                        <a:t>Zähler</a:t>
                      </a: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r>
                        <a:rPr lang="en-US" sz="900" dirty="0" err="1">
                          <a:latin typeface="Arial" pitchFamily="34" charset="0"/>
                          <a:cs typeface="Arial" pitchFamily="34" charset="0"/>
                        </a:rPr>
                        <a:t>Pat., die in eine Studie mit Ethikvotum eingebracht wurden</a:t>
                      </a:r>
                      <a:endParaRPr lang="en-US" sz="900" dirty="0">
                        <a:latin typeface="Arial" pitchFamily="34" charset="0"/>
                        <a:cs typeface="Arial" pitchFamily="34" charset="0"/>
                      </a:endParaRPr>
                    </a:p>
                  </a:txBody>
                  <a:tcPr marL="106257" marR="106257"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3</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a:latin typeface="Arial" pitchFamily="34" charset="0"/>
                          <a:cs typeface="Arial" pitchFamily="34" charset="0"/>
                        </a:rPr>
                        <a:t>9</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a:latin typeface="Arial" pitchFamily="34" charset="0"/>
                          <a:cs typeface="Arial" pitchFamily="34" charset="0"/>
                        </a:rPr>
                        <a:t>15</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a:latin typeface="Arial" pitchFamily="34" charset="0"/>
                          <a:cs typeface="Arial" pitchFamily="34" charset="0"/>
                        </a:rPr>
                        <a:t>12</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err="1">
                          <a:latin typeface="Arial" pitchFamily="34" charset="0"/>
                          <a:cs typeface="Arial" pitchFamily="34" charset="0"/>
                        </a:rPr>
                        <a:t>43</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2"/>
                  </a:ext>
                </a:extLst>
              </a:tr>
              <a:tr h="751304">
                <a:tc>
                  <a:txBody>
                    <a:bodyPr/>
                    <a:lstStyle/>
                    <a:p>
                      <a:pPr algn="ctr"/>
                      <a:r>
                        <a:rPr lang="en-US" sz="900" dirty="0">
                          <a:latin typeface="Arial" pitchFamily="34" charset="0"/>
                          <a:cs typeface="Arial" pitchFamily="34" charset="0"/>
                        </a:rPr>
                        <a:t>Nenner</a:t>
                      </a: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r>
                        <a:rPr lang="en-US" sz="900" dirty="0" err="1">
                          <a:latin typeface="Arial" pitchFamily="34" charset="0"/>
                          <a:cs typeface="Arial" pitchFamily="34" charset="0"/>
                        </a:rPr>
                        <a:t>Primärfälle (= Kennzahl 6a)</a:t>
                      </a:r>
                      <a:endParaRPr lang="en-US" sz="900" dirty="0">
                        <a:latin typeface="Arial" pitchFamily="34" charset="0"/>
                        <a:cs typeface="Arial" pitchFamily="34" charset="0"/>
                      </a:endParaRPr>
                    </a:p>
                  </a:txBody>
                  <a:tcPr marL="106257" marR="106257"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113</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a:latin typeface="Arial" pitchFamily="34" charset="0"/>
                          <a:cs typeface="Arial" pitchFamily="34" charset="0"/>
                        </a:rPr>
                        <a:t>135</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a:latin typeface="Arial" pitchFamily="34" charset="0"/>
                          <a:cs typeface="Arial" pitchFamily="34" charset="0"/>
                        </a:rPr>
                        <a:t>159</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a:latin typeface="Arial" pitchFamily="34" charset="0"/>
                          <a:cs typeface="Arial" pitchFamily="34" charset="0"/>
                        </a:rPr>
                        <a:t>126</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132</a:t>
                      </a:r>
                      <a:endParaRPr lang="en-US" sz="900" dirty="0">
                        <a:latin typeface="Arial" pitchFamily="34" charset="0"/>
                        <a:cs typeface="Arial" pitchFamily="34" charset="0"/>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3"/>
                  </a:ext>
                </a:extLst>
              </a:tr>
              <a:tr h="379982">
                <a:tc>
                  <a:txBody>
                    <a:bodyPr/>
                    <a:lstStyle/>
                    <a:p>
                      <a:pPr algn="ctr"/>
                      <a:r>
                        <a:rPr lang="en-US" sz="900" dirty="0" err="1">
                          <a:latin typeface="Arial" pitchFamily="34" charset="0"/>
                          <a:cs typeface="Arial" pitchFamily="34" charset="0"/>
                        </a:rPr>
                        <a:t>Quote</a:t>
                      </a: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r>
                        <a:rPr lang="en-US" sz="900" dirty="0" err="1">
                          <a:latin typeface="Arial" pitchFamily="34" charset="0"/>
                          <a:cs typeface="Arial" pitchFamily="34" charset="0"/>
                        </a:rPr>
                        <a:t>Sollvorgabe ≥ 5%</a:t>
                      </a:r>
                      <a:endParaRPr lang="en-US" sz="900" dirty="0">
                        <a:latin typeface="Arial" pitchFamily="34" charset="0"/>
                        <a:cs typeface="Arial" pitchFamily="34" charset="0"/>
                      </a:endParaRPr>
                    </a:p>
                  </a:txBody>
                  <a:tcPr marL="106257" marR="106257"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2,65%</a:t>
                      </a: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6,67%</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9,43%</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9,52%</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err="1">
                          <a:solidFill>
                            <a:schemeClr val="tx1"/>
                          </a:solidFill>
                          <a:latin typeface="Arial" pitchFamily="34" charset="0"/>
                          <a:cs typeface="Arial" pitchFamily="34" charset="0"/>
                        </a:rPr>
                        <a:t>32,58%</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4"/>
                  </a:ext>
                </a:extLst>
              </a:tr>
              <a:tr h="277842">
                <a:tc grid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noFill/>
                  </a:tcPr>
                </a:tc>
                <a:tc hMerge="1">
                  <a:txBody>
                    <a:bodyPr/>
                    <a:lstStyle/>
                    <a:p>
                      <a:endParaRPr lang="en-US" sz="800" dirty="0">
                        <a:latin typeface="Arial" pitchFamily="34" charset="0"/>
                        <a:cs typeface="Arial" pitchFamily="34" charset="0"/>
                      </a:endParaRPr>
                    </a:p>
                  </a:txBody>
                  <a:tcPr marL="98433" marR="98433" marT="45431" marB="45431">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15</a:t>
            </a:fld>
            <a:endParaRPr lang="en-US" dirty="0"/>
          </a:p>
        </p:txBody>
      </p:sp>
      <p:graphicFrame>
        <p:nvGraphicFramePr>
          <p:cNvPr id="13" name="Table 10"/>
          <p:cNvGraphicFramePr>
            <a:graphicFrameLocks noGrp="1"/>
          </p:cNvGraphicFramePr>
          <p:nvPr/>
        </p:nvGraphicFramePr>
        <p:xfrm>
          <a:off x="7368240" y="4249311"/>
          <a:ext cx="3146936" cy="998825"/>
        </p:xfrm>
        <a:graphic>
          <a:graphicData uri="http://schemas.openxmlformats.org/drawingml/2006/table">
            <a:tbl>
              <a:tblPr firstRow="1" bandRow="1">
                <a:tableStyleId>{5C22544A-7EE6-4342-B048-85BDC9FD1C3A}</a:tableStyleId>
              </a:tblPr>
              <a:tblGrid>
                <a:gridCol w="786734">
                  <a:extLst>
                    <a:ext uri="{9D8B030D-6E8A-4147-A177-3AD203B41FA5}">
                      <a16:colId xmlns:a16="http://schemas.microsoft.com/office/drawing/2014/main" val="20000"/>
                    </a:ext>
                  </a:extLst>
                </a:gridCol>
                <a:gridCol w="786734">
                  <a:extLst>
                    <a:ext uri="{9D8B030D-6E8A-4147-A177-3AD203B41FA5}">
                      <a16:colId xmlns:a16="http://schemas.microsoft.com/office/drawing/2014/main" val="20001"/>
                    </a:ext>
                  </a:extLst>
                </a:gridCol>
                <a:gridCol w="786734">
                  <a:extLst>
                    <a:ext uri="{9D8B030D-6E8A-4147-A177-3AD203B41FA5}">
                      <a16:colId xmlns:a16="http://schemas.microsoft.com/office/drawing/2014/main" val="20002"/>
                    </a:ext>
                  </a:extLst>
                </a:gridCol>
                <a:gridCol w="786734">
                  <a:extLst>
                    <a:ext uri="{9D8B030D-6E8A-4147-A177-3AD203B41FA5}">
                      <a16:colId xmlns:a16="http://schemas.microsoft.com/office/drawing/2014/main" val="20003"/>
                    </a:ext>
                  </a:extLst>
                </a:gridCol>
              </a:tblGrid>
              <a:tr h="254027">
                <a:tc gridSpan="2">
                  <a:txBody>
                    <a:bodyPr/>
                    <a:lstStyle/>
                    <a:p>
                      <a:r>
                        <a:rPr lang="en-US" sz="900" dirty="0" err="1">
                          <a:solidFill>
                            <a:schemeClr val="tx1"/>
                          </a:solidFill>
                          <a:latin typeface="Arial" pitchFamily="34" charset="0"/>
                          <a:cs typeface="Arial" pitchFamily="34" charset="0"/>
                        </a:rPr>
                        <a:t>Standorte mit auswertbaren Daten</a:t>
                      </a:r>
                      <a:endParaRPr lang="en-US" sz="900" dirty="0">
                        <a:solidFill>
                          <a:schemeClr val="tx1"/>
                        </a:solidFill>
                        <a:latin typeface="Arial" pitchFamily="34" charset="0"/>
                        <a:cs typeface="Arial" pitchFamily="34" charset="0"/>
                      </a:endParaRPr>
                    </a:p>
                  </a:txBody>
                  <a:tcPr marL="98708" marR="98708" marT="50408" marB="50408">
                    <a:lnL w="31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57150" cap="flat" cmpd="sng" algn="ctr">
                      <a:noFill/>
                      <a:prstDash val="solid"/>
                      <a:round/>
                      <a:headEnd type="none" w="med" len="med"/>
                      <a:tailEnd type="none" w="med" len="med"/>
                    </a:lnB>
                    <a:solidFill>
                      <a:srgbClr val="F8C57F"/>
                    </a:solidFill>
                  </a:tcPr>
                </a:tc>
                <a:tc hMerge="1">
                  <a:txBody>
                    <a:bodyPr/>
                    <a:lstStyle/>
                    <a:p>
                      <a:endParaRPr lang="en-US" dirty="0"/>
                    </a:p>
                  </a:txBody>
                  <a:tcPr/>
                </a:tc>
                <a:tc gridSpan="2">
                  <a:txBody>
                    <a:bodyPr/>
                    <a:lstStyle/>
                    <a:p>
                      <a:r>
                        <a:rPr lang="en-US" sz="900" dirty="0" err="1">
                          <a:solidFill>
                            <a:schemeClr val="tx1"/>
                          </a:solidFill>
                          <a:latin typeface="Arial" pitchFamily="34" charset="0"/>
                          <a:cs typeface="Arial" pitchFamily="34" charset="0"/>
                        </a:rPr>
                        <a:t>Standorte</a:t>
                      </a:r>
                      <a:r>
                        <a:rPr lang="en-US" sz="900" dirty="0">
                          <a:solidFill>
                            <a:schemeClr val="tx1"/>
                          </a:solidFill>
                          <a:latin typeface="Arial" pitchFamily="34" charset="0"/>
                          <a:cs typeface="Arial" pitchFamily="34" charset="0"/>
                        </a:rPr>
                        <a:t> </a:t>
                      </a:r>
                      <a:r>
                        <a:rPr lang="en-US" sz="900" dirty="0" err="1">
                          <a:solidFill>
                            <a:schemeClr val="tx1"/>
                          </a:solidFill>
                          <a:latin typeface="Arial" pitchFamily="34" charset="0"/>
                          <a:cs typeface="Arial" pitchFamily="34" charset="0"/>
                        </a:rPr>
                        <a:t>innerhalb</a:t>
                      </a:r>
                      <a:r>
                        <a:rPr lang="en-US" sz="900" dirty="0">
                          <a:solidFill>
                            <a:schemeClr val="tx1"/>
                          </a:solidFill>
                          <a:latin typeface="Arial" pitchFamily="34" charset="0"/>
                          <a:cs typeface="Arial" pitchFamily="34" charset="0"/>
                        </a:rPr>
                        <a:t> der </a:t>
                      </a:r>
                      <a:r>
                        <a:rPr lang="en-US" sz="900" dirty="0" err="1">
                          <a:solidFill>
                            <a:schemeClr val="tx1"/>
                          </a:solidFill>
                          <a:latin typeface="Arial" pitchFamily="34" charset="0"/>
                          <a:cs typeface="Arial" pitchFamily="34" charset="0"/>
                        </a:rPr>
                        <a:t>Plausibilitätsgrenzen</a:t>
                      </a:r>
                      <a:endParaRPr lang="en-US" sz="900" dirty="0">
                        <a:solidFill>
                          <a:schemeClr val="tx1"/>
                        </a:solidFill>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57150" cap="flat" cmpd="sng" algn="ctr">
                      <a:noFill/>
                      <a:prstDash val="solid"/>
                      <a:round/>
                      <a:headEnd type="none" w="med" len="med"/>
                      <a:tailEnd type="none" w="med" len="med"/>
                    </a:lnB>
                    <a:solidFill>
                      <a:srgbClr val="F8C57F"/>
                    </a:solidFill>
                  </a:tcPr>
                </a:tc>
                <a:tc hMerge="1">
                  <a:txBody>
                    <a:bodyPr/>
                    <a:lstStyle/>
                    <a:p>
                      <a:endParaRPr lang="en-US" dirty="0"/>
                    </a:p>
                  </a:txBody>
                  <a:tcPr/>
                </a:tc>
                <a:extLst>
                  <a:ext uri="{0D108BD9-81ED-4DB2-BD59-A6C34878D82A}">
                    <a16:rowId xmlns:a16="http://schemas.microsoft.com/office/drawing/2014/main" val="10000"/>
                  </a:ext>
                </a:extLst>
              </a:tr>
              <a:tr h="254027">
                <a:tc>
                  <a:txBody>
                    <a:bodyPr/>
                    <a:lstStyle/>
                    <a:p>
                      <a:pPr algn="ctr"/>
                      <a:r>
                        <a:rPr lang="en-US" sz="900" dirty="0">
                          <a:latin typeface="Arial" pitchFamily="34" charset="0"/>
                          <a:cs typeface="Arial" pitchFamily="34" charset="0"/>
                        </a:rPr>
                        <a:t>Anzahl</a:t>
                      </a:r>
                    </a:p>
                  </a:txBody>
                  <a:tcPr marL="106934" marR="106934" marT="50408" marB="50408">
                    <a:lnL w="31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a:txBody>
                    <a:bodyPr/>
                    <a:lstStyle/>
                    <a:p>
                      <a:pPr algn="ctr"/>
                      <a:r>
                        <a:rPr lang="en-US" sz="900" dirty="0">
                          <a:latin typeface="Arial" pitchFamily="34" charset="0"/>
                          <a:cs typeface="Arial" pitchFamily="34" charset="0"/>
                        </a:rPr>
                        <a:t>%</a:t>
                      </a:r>
                    </a:p>
                  </a:txBody>
                  <a:tcPr marL="106934" marR="106934" marT="50408" marB="50408">
                    <a:lnL w="3175"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a:txBody>
                    <a:bodyPr/>
                    <a:lstStyle/>
                    <a:p>
                      <a:pPr algn="ctr"/>
                      <a:r>
                        <a:rPr lang="en-US" sz="900" dirty="0">
                          <a:latin typeface="Arial" pitchFamily="34" charset="0"/>
                          <a:cs typeface="Arial" pitchFamily="34" charset="0"/>
                        </a:rPr>
                        <a:t>Anzahl</a:t>
                      </a:r>
                    </a:p>
                  </a:txBody>
                  <a:tcPr marL="106934" marR="106934" marT="50408" marB="50408">
                    <a:lnL w="5715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a:txBody>
                    <a:bodyPr/>
                    <a:lstStyle/>
                    <a:p>
                      <a:pPr algn="ctr"/>
                      <a:r>
                        <a:rPr lang="en-US" sz="900" dirty="0">
                          <a:latin typeface="Arial" pitchFamily="34" charset="0"/>
                          <a:cs typeface="Arial" pitchFamily="34" charset="0"/>
                        </a:rPr>
                        <a:t>%</a:t>
                      </a:r>
                    </a:p>
                  </a:txBody>
                  <a:tcPr marL="106934" marR="106934" marT="50408" marB="50408">
                    <a:lnL w="31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extLst>
                  <a:ext uri="{0D108BD9-81ED-4DB2-BD59-A6C34878D82A}">
                    <a16:rowId xmlns:a16="http://schemas.microsoft.com/office/drawing/2014/main" val="10001"/>
                  </a:ext>
                </a:extLst>
              </a:tr>
              <a:tr h="369662">
                <a:tc>
                  <a:txBody>
                    <a:bodyPr/>
                    <a:lstStyle/>
                    <a:p>
                      <a:pPr algn="ctr"/>
                      <a:r>
                        <a:rPr lang="en-US" sz="900" dirty="0" err="1">
                          <a:latin typeface="Arial" pitchFamily="34" charset="0"/>
                          <a:cs typeface="Arial" pitchFamily="34" charset="0"/>
                        </a:rPr>
                        <a:t>177</a:t>
                      </a:r>
                      <a:endParaRPr lang="en-US" sz="900" dirty="0">
                        <a:latin typeface="Arial" pitchFamily="34" charset="0"/>
                        <a:cs typeface="Arial" pitchFamily="34" charset="0"/>
                      </a:endParaRPr>
                    </a:p>
                  </a:txBody>
                  <a:tcPr marL="98708" marR="98708" marT="50408" marB="50408">
                    <a:lnL w="31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100,00%</a:t>
                      </a:r>
                      <a:endParaRPr lang="en-US" sz="900" dirty="0">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147</a:t>
                      </a:r>
                      <a:endParaRPr lang="en-US" sz="900" dirty="0">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83,05%</a:t>
                      </a:r>
                      <a:endParaRPr lang="en-US" sz="900" dirty="0">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2"/>
                  </a:ext>
                </a:extLst>
              </a:tr>
            </a:tbl>
          </a:graphicData>
        </a:graphic>
      </p:graphicFrame>
      <p:sp>
        <p:nvSpPr>
          <p:cNvPr id="17" name="Textfeld 9"/>
          <p:cNvSpPr txBox="1">
            <a:spLocks noChangeArrowheads="1"/>
          </p:cNvSpPr>
          <p:nvPr/>
        </p:nvSpPr>
        <p:spPr bwMode="auto">
          <a:xfrm>
            <a:off x="7377205" y="5330221"/>
            <a:ext cx="3137972" cy="1627358"/>
          </a:xfrm>
          <a:prstGeom prst="rect">
            <a:avLst/>
          </a:prstGeom>
          <a:solidFill>
            <a:srgbClr val="FEF3E5"/>
          </a:solidFill>
          <a:ln w="9525">
            <a:noFill/>
            <a:miter lim="800000"/>
            <a:headEnd/>
            <a:tailEnd/>
          </a:ln>
        </p:spPr>
        <p:txBody>
          <a:bodyPr wrap="square" lIns="89431" tIns="56789" rIns="113579" bIns="56789">
            <a:normAutofit/>
          </a:bodyPr>
          <a:lstStyle/>
          <a:p>
            <a:pPr algn="just"/>
            <a:r>
              <a:rPr lang="de-DE" sz="900" b="1" dirty="0">
                <a:latin typeface="Arial" pitchFamily="34" charset="0"/>
                <a:cs typeface="Arial" pitchFamily="34" charset="0"/>
              </a:rPr>
              <a:t>Anmerkungen</a:t>
            </a:r>
            <a:r>
              <a:rPr lang="de-DE" sz="900" dirty="0">
                <a:latin typeface="Arial" pitchFamily="34" charset="0"/>
                <a:cs typeface="Arial" pitchFamily="34" charset="0"/>
              </a:rPr>
              <a:t>:</a:t>
            </a:r>
          </a:p>
          <a:p>
            <a:pPr algn="just"/>
            <a:endParaRPr lang="en-US" sz="1000" dirty="0"/>
          </a:p>
          <a:p>
            <a:pPr algn="just"/>
            <a:endParaRPr lang="de-DE" sz="1700" b="1" dirty="0">
              <a:latin typeface="Arial" charset="0"/>
              <a:cs typeface="Arial" charset="0"/>
            </a:endParaRPr>
          </a:p>
          <a:p>
            <a:pPr algn="just"/>
            <a:endParaRPr lang="de-DE" sz="1700" b="1" dirty="0">
              <a:latin typeface="Arial" charset="0"/>
              <a:cs typeface="Arial" charset="0"/>
            </a:endParaRPr>
          </a:p>
          <a:p>
            <a:pPr algn="just"/>
            <a:endParaRPr lang="de-DE" sz="1700" b="1" dirty="0">
              <a:latin typeface="Arial" charset="0"/>
              <a:cs typeface="Arial" charset="0"/>
            </a:endParaRPr>
          </a:p>
          <a:p>
            <a:pPr algn="just"/>
            <a:endParaRPr lang="de-DE" sz="1700" dirty="0">
              <a:latin typeface="Arial" charset="0"/>
              <a:cs typeface="Arial" charset="0"/>
            </a:endParaRPr>
          </a:p>
        </p:txBody>
      </p:sp>
      <p:graphicFrame>
        <p:nvGraphicFramePr>
          <p:cNvPr id="26" name="Tabelle 30"/>
          <p:cNvGraphicFramePr>
            <a:graphicFrameLocks noGrp="1"/>
          </p:cNvGraphicFramePr>
          <p:nvPr/>
        </p:nvGraphicFramePr>
        <p:xfrm>
          <a:off x="2984500" y="4240579"/>
          <a:ext cx="4226397" cy="2719749"/>
        </p:xfrm>
        <a:graphic>
          <a:graphicData uri="http://schemas.openxmlformats.org/drawingml/2006/table">
            <a:tbl>
              <a:tblPr firstRow="1" bandRow="1">
                <a:tableStyleId>{5C22544A-7EE6-4342-B048-85BDC9FD1C3A}</a:tableStyleId>
              </a:tblPr>
              <a:tblGrid>
                <a:gridCol w="505755">
                  <a:extLst>
                    <a:ext uri="{9D8B030D-6E8A-4147-A177-3AD203B41FA5}">
                      <a16:colId xmlns:a16="http://schemas.microsoft.com/office/drawing/2014/main" val="20000"/>
                    </a:ext>
                  </a:extLst>
                </a:gridCol>
                <a:gridCol w="946572">
                  <a:extLst>
                    <a:ext uri="{9D8B030D-6E8A-4147-A177-3AD203B41FA5}">
                      <a16:colId xmlns:a16="http://schemas.microsoft.com/office/drawing/2014/main" val="20001"/>
                    </a:ext>
                  </a:extLst>
                </a:gridCol>
                <a:gridCol w="554814">
                  <a:extLst>
                    <a:ext uri="{9D8B030D-6E8A-4147-A177-3AD203B41FA5}">
                      <a16:colId xmlns:a16="http://schemas.microsoft.com/office/drawing/2014/main" val="20003"/>
                    </a:ext>
                  </a:extLst>
                </a:gridCol>
                <a:gridCol w="554814">
                  <a:extLst>
                    <a:ext uri="{9D8B030D-6E8A-4147-A177-3AD203B41FA5}">
                      <a16:colId xmlns:a16="http://schemas.microsoft.com/office/drawing/2014/main" val="20004"/>
                    </a:ext>
                  </a:extLst>
                </a:gridCol>
                <a:gridCol w="554814">
                  <a:extLst>
                    <a:ext uri="{9D8B030D-6E8A-4147-A177-3AD203B41FA5}">
                      <a16:colId xmlns:a16="http://schemas.microsoft.com/office/drawing/2014/main" val="20005"/>
                    </a:ext>
                  </a:extLst>
                </a:gridCol>
                <a:gridCol w="554814">
                  <a:extLst>
                    <a:ext uri="{9D8B030D-6E8A-4147-A177-3AD203B41FA5}">
                      <a16:colId xmlns:a16="http://schemas.microsoft.com/office/drawing/2014/main" val="20006"/>
                    </a:ext>
                  </a:extLst>
                </a:gridCol>
                <a:gridCol w="554814">
                  <a:extLst>
                    <a:ext uri="{9D8B030D-6E8A-4147-A177-3AD203B41FA5}">
                      <a16:colId xmlns:a16="http://schemas.microsoft.com/office/drawing/2014/main" val="20007"/>
                    </a:ext>
                  </a:extLst>
                </a:gridCol>
              </a:tblGrid>
              <a:tr h="331394">
                <a:tc gridSpan="2">
                  <a:txBody>
                    <a:bodyPr/>
                    <a:lstStyle/>
                    <a:p>
                      <a:endParaRPr lang="de-DE" sz="900" dirty="0">
                        <a:solidFill>
                          <a:schemeClr val="tx1"/>
                        </a:solidFill>
                        <a:latin typeface="Arial" pitchFamily="34" charset="0"/>
                        <a:cs typeface="Arial" pitchFamily="34" charset="0"/>
                      </a:endParaRPr>
                    </a:p>
                  </a:txBody>
                  <a:tcPr marL="106934" marR="106934" marT="50408" marB="50408">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hMerge="1">
                  <a:txBody>
                    <a:bodyPr/>
                    <a:lstStyle/>
                    <a:p>
                      <a:pPr algn="ctr"/>
                      <a:endParaRPr lang="de-DE" sz="800" dirty="0">
                        <a:solidFill>
                          <a:schemeClr val="tx1"/>
                        </a:solidFill>
                        <a:latin typeface="Arial" pitchFamily="34" charset="0"/>
                        <a:cs typeface="Arial" pitchFamily="34" charset="0"/>
                      </a:endParaRPr>
                    </a:p>
                  </a:txBody>
                  <a:tcPr marL="99060" marR="9906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A5DAAD"/>
                    </a:solidFill>
                  </a:tcPr>
                </a:tc>
                <a:tc>
                  <a:txBody>
                    <a:bodyPr/>
                    <a:lstStyle/>
                    <a:p>
                      <a:pPr algn="ctr"/>
                      <a:r>
                        <a:rPr lang="de-DE" sz="900" dirty="0">
                          <a:solidFill>
                            <a:schemeClr val="tx1"/>
                          </a:solidFill>
                          <a:latin typeface="Arial" pitchFamily="34" charset="0"/>
                          <a:cs typeface="Arial" pitchFamily="34" charset="0"/>
                        </a:rPr>
                        <a:t>2017</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2018</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2019</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2020</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2021</a:t>
                      </a:r>
                    </a:p>
                  </a:txBody>
                  <a:tcPr marL="106934" marR="106934" marT="50408" marB="50408" anchor="ctr">
                    <a:lnL w="57150" cap="flat" cmpd="sng" algn="ctr">
                      <a:solidFill>
                        <a:schemeClr val="bg1"/>
                      </a:solidFill>
                      <a:prstDash val="solid"/>
                      <a:round/>
                      <a:headEnd type="none" w="med" len="med"/>
                      <a:tailEnd type="none" w="med" len="med"/>
                    </a:lnL>
                    <a:lnB w="57150" cap="flat" cmpd="sng" algn="ctr">
                      <a:solidFill>
                        <a:schemeClr val="bg1"/>
                      </a:solidFill>
                      <a:prstDash val="solid"/>
                      <a:round/>
                      <a:headEnd type="none" w="med" len="med"/>
                      <a:tailEnd type="none" w="med" len="med"/>
                    </a:lnB>
                    <a:solidFill>
                      <a:srgbClr val="F8C57F"/>
                    </a:solidFill>
                  </a:tcPr>
                </a:tc>
                <a:extLst>
                  <a:ext uri="{0D108BD9-81ED-4DB2-BD59-A6C34878D82A}">
                    <a16:rowId xmlns:a16="http://schemas.microsoft.com/office/drawing/2014/main" val="10000"/>
                  </a:ext>
                </a:extLst>
              </a:tr>
              <a:tr h="410625">
                <a:tc rowSpan="7">
                  <a:txBody>
                    <a:bodyPr/>
                    <a:lstStyle/>
                    <a:p>
                      <a:pPr>
                        <a:lnSpc>
                          <a:spcPts val="1200"/>
                        </a:lnSpc>
                        <a:spcAft>
                          <a:spcPts val="0"/>
                        </a:spcAft>
                      </a:pPr>
                      <a:endParaRPr lang="de-DE" sz="900" dirty="0">
                        <a:effectLst/>
                        <a:latin typeface="Arial" pitchFamily="34" charset="0"/>
                        <a:ea typeface="Times New Roman"/>
                        <a:cs typeface="Arial" pitchFamily="34" charset="0"/>
                      </a:endParaRPr>
                    </a:p>
                  </a:txBody>
                  <a:tcPr marL="80201" marR="80201"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dirty="0">
                          <a:effectLst/>
                          <a:latin typeface="Arial" pitchFamily="34" charset="0"/>
                          <a:ea typeface="Times New Roman"/>
                          <a:cs typeface="Arial" pitchFamily="34" charset="0"/>
                        </a:rPr>
                        <a:t>Max</a:t>
                      </a: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77,03%</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131,05%</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300,00%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190,22%</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err="1">
                          <a:solidFill>
                            <a:srgbClr val="000000"/>
                          </a:solidFill>
                          <a:effectLst/>
                          <a:latin typeface="Arial"/>
                        </a:rPr>
                        <a:t>298,61%</a:t>
                      </a:r>
                      <a:endParaRPr lang="de-DE" sz="900" b="0" i="0" u="none" strike="noStrike" dirty="0">
                        <a:solidFill>
                          <a:srgbClr val="000000"/>
                        </a:solidFill>
                        <a:effectLst/>
                        <a:latin typeface="Arial"/>
                      </a:endParaRP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1"/>
                  </a:ext>
                </a:extLst>
              </a:tr>
              <a:tr h="320760">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de-DE" sz="900" dirty="0">
                          <a:effectLst/>
                          <a:latin typeface="Arial" pitchFamily="34" charset="0"/>
                          <a:ea typeface="Times New Roman"/>
                          <a:cs typeface="Arial" pitchFamily="34" charset="0"/>
                        </a:rPr>
                        <a:t>95. Perzentil</a:t>
                      </a: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45,66%</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59,97%</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54,16%</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51,00%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68,09%</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2"/>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75. </a:t>
                      </a:r>
                      <a:r>
                        <a:rPr lang="en-US" sz="900" dirty="0" err="1">
                          <a:effectLst/>
                          <a:latin typeface="Arial" pitchFamily="34" charset="0"/>
                          <a:ea typeface="Times New Roman"/>
                          <a:cs typeface="Arial" pitchFamily="34" charset="0"/>
                        </a:rPr>
                        <a:t>Perzentil</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18,32%</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16,44%</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17,54%</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18,39%</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21,57%</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3"/>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Median</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9,21%</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7,69%</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8,60%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10,26%</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err="1">
                          <a:solidFill>
                            <a:srgbClr val="000000"/>
                          </a:solidFill>
                          <a:effectLst/>
                          <a:latin typeface="Arial"/>
                        </a:rPr>
                        <a:t>10,20%</a:t>
                      </a:r>
                      <a:endParaRPr lang="de-DE" sz="900" b="0" i="0" u="none" strike="noStrike" dirty="0">
                        <a:solidFill>
                          <a:srgbClr val="000000"/>
                        </a:solidFill>
                        <a:effectLst/>
                        <a:latin typeface="Arial"/>
                      </a:endParaRP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4"/>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25. </a:t>
                      </a:r>
                      <a:r>
                        <a:rPr lang="en-US" sz="900" dirty="0" err="1">
                          <a:effectLst/>
                          <a:latin typeface="Arial" pitchFamily="34" charset="0"/>
                          <a:ea typeface="Times New Roman"/>
                          <a:cs typeface="Arial" pitchFamily="34" charset="0"/>
                        </a:rPr>
                        <a:t>Perzentil</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5,04%</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5,00%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5,29%</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6,25%</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5,88%</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5"/>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5. </a:t>
                      </a:r>
                      <a:r>
                        <a:rPr lang="en-US" sz="900" dirty="0" err="1">
                          <a:effectLst/>
                          <a:latin typeface="Arial" pitchFamily="34" charset="0"/>
                          <a:ea typeface="Times New Roman"/>
                          <a:cs typeface="Arial" pitchFamily="34" charset="0"/>
                        </a:rPr>
                        <a:t>Perzentil</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1,39%</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0,49%</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1,45%</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6"/>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Min</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err="1">
                          <a:solidFill>
                            <a:srgbClr val="000000"/>
                          </a:solidFill>
                          <a:effectLst/>
                          <a:latin typeface="Arial"/>
                        </a:rPr>
                        <a:t>0,00%</a:t>
                      </a:r>
                      <a:endParaRPr lang="de-DE" sz="900" b="0" i="0" u="none" strike="noStrike" dirty="0">
                        <a:solidFill>
                          <a:srgbClr val="000000"/>
                        </a:solidFill>
                        <a:effectLst/>
                        <a:latin typeface="Arial"/>
                      </a:endParaRP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solidFill>
                      <a:srgbClr val="FEF3E5"/>
                    </a:solidFill>
                  </a:tcPr>
                </a:tc>
                <a:extLst>
                  <a:ext uri="{0D108BD9-81ED-4DB2-BD59-A6C34878D82A}">
                    <a16:rowId xmlns:a16="http://schemas.microsoft.com/office/drawing/2014/main" val="10007"/>
                  </a:ext>
                </a:extLst>
              </a:tr>
            </a:tbl>
          </a:graphicData>
        </a:graphic>
      </p:graphicFrame>
      <p:cxnSp>
        <p:nvCxnSpPr>
          <p:cNvPr id="30" name="Gerade Verbindung 8"/>
          <p:cNvCxnSpPr/>
          <p:nvPr/>
        </p:nvCxnSpPr>
        <p:spPr>
          <a:xfrm>
            <a:off x="0" y="1048495"/>
            <a:ext cx="10693400" cy="0"/>
          </a:xfrm>
          <a:prstGeom prst="line">
            <a:avLst/>
          </a:prstGeom>
          <a:ln w="38100">
            <a:solidFill>
              <a:srgbClr val="F4A329"/>
            </a:solidFill>
          </a:ln>
        </p:spPr>
        <p:style>
          <a:lnRef idx="1">
            <a:schemeClr val="accent1"/>
          </a:lnRef>
          <a:fillRef idx="0">
            <a:schemeClr val="accent1"/>
          </a:fillRef>
          <a:effectRef idx="0">
            <a:schemeClr val="accent1"/>
          </a:effectRef>
          <a:fontRef idx="minor">
            <a:schemeClr val="tx1"/>
          </a:fontRef>
        </p:style>
      </p:cxnSp>
      <p:pic>
        <p:nvPicPr>
          <p:cNvPr id="16" name="Grafik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745" y="1145951"/>
            <a:ext cx="5210956" cy="2352393"/>
          </a:xfrm>
          <a:prstGeom prst="rect">
            <a:avLst/>
          </a:prstGeom>
        </p:spPr>
      </p:pic>
      <p:pic>
        <p:nvPicPr>
          <p:cNvPr id="19" name="Picture 3" descr="D:\benchmarking_endproducte\5\15\Allgemein\Grafiken\Boxplot\Allgemein_kennzahl_1.pn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047" y="4161631"/>
            <a:ext cx="2617522" cy="287764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C:\Users\cristina\Desktop\plot_prostat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9620" y="4684247"/>
            <a:ext cx="385579" cy="2201868"/>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p:cNvSpPr txBox="1">
            <a:spLocks/>
          </p:cNvSpPr>
          <p:nvPr/>
        </p:nvSpPr>
        <p:spPr bwMode="auto">
          <a:xfrm>
            <a:off x="178224" y="252042"/>
            <a:ext cx="9000278" cy="336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1300" dirty="0" err="1">
                <a:latin typeface="Arial" pitchFamily="34" charset="0"/>
              </a:rPr>
              <a:t>Jahresbericht</a:t>
            </a:r>
            <a:r>
              <a:rPr lang="en-US" sz="1300" dirty="0">
                <a:latin typeface="Arial" pitchFamily="34" charset="0"/>
              </a:rPr>
              <a:t> </a:t>
            </a:r>
            <a:r>
              <a:rPr lang="de-DE" sz="1300" dirty="0">
                <a:latin typeface="Arial" pitchFamily="34" charset="0"/>
              </a:rPr>
              <a:t>Gynäkologische Krebszentren</a:t>
            </a:r>
            <a:r>
              <a:rPr lang="en-US" sz="1300" dirty="0">
                <a:latin typeface="Arial" pitchFamily="34" charset="0"/>
              </a:rPr>
              <a:t> 2023 (</a:t>
            </a:r>
            <a:r>
              <a:rPr lang="en-US" sz="1300" dirty="0" err="1">
                <a:latin typeface="Arial" pitchFamily="34" charset="0"/>
              </a:rPr>
              <a:t>Auditjahr</a:t>
            </a:r>
            <a:r>
              <a:rPr lang="en-US" sz="1300" dirty="0">
                <a:latin typeface="Arial" pitchFamily="34" charset="0"/>
              </a:rPr>
              <a:t> 2022 / </a:t>
            </a:r>
            <a:r>
              <a:rPr lang="en-US" sz="1300" dirty="0" err="1">
                <a:latin typeface="Arial" pitchFamily="34" charset="0"/>
              </a:rPr>
              <a:t>Kennzahlenjahr</a:t>
            </a:r>
            <a:r>
              <a:rPr lang="en-US" sz="1300" dirty="0">
                <a:latin typeface="Arial" pitchFamily="34" charset="0"/>
              </a:rPr>
              <a:t> 2021)</a:t>
            </a:r>
            <a:endParaRPr lang="de-DE" sz="1300" kern="0" dirty="0">
              <a:solidFill>
                <a:srgbClr val="7F7F7F"/>
              </a:solidFill>
              <a:latin typeface="Arial" charset="0"/>
              <a:cs typeface="Arial" charset="0"/>
            </a:endParaRPr>
          </a:p>
        </p:txBody>
      </p:sp>
      <p:sp>
        <p:nvSpPr>
          <p:cNvPr id="5" name="Textfeld 4"/>
          <p:cNvSpPr txBox="1"/>
          <p:nvPr/>
        </p:nvSpPr>
        <p:spPr bwMode="auto">
          <a:xfrm>
            <a:off x="250265" y="7179596"/>
            <a:ext cx="53091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nchor="ctr">
            <a:spAutoFit/>
          </a:bodyPr>
          <a:lstStyle/>
          <a:p>
            <a:pPr defTabSz="914400">
              <a:defRPr/>
            </a:pPr>
            <a:endParaRPr lang="en-US" sz="800" dirty="0">
              <a:latin typeface="Arial" pitchFamily="34" charset="0"/>
              <a:cs typeface="Arial" pitchFamily="34" charset="0"/>
            </a:endParaRPr>
          </a:p>
        </p:txBody>
      </p:sp>
    </p:spTree>
    <p:extLst>
      <p:ext uri="{BB962C8B-B14F-4D97-AF65-F5344CB8AC3E}">
        <p14:creationId xmlns:p14="http://schemas.microsoft.com/office/powerpoint/2010/main" val="3274931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8224" y="588098"/>
            <a:ext cx="10336953" cy="420070"/>
          </a:xfrm>
          <a:prstGeom prst="rect">
            <a:avLst/>
          </a:prstGeom>
        </p:spPr>
        <p:txBody>
          <a:bodyPr vert="horz" lIns="99569" tIns="49785" rIns="99569" bIns="49785" rtlCol="0" anchor="ctr" anchorCtr="0">
            <a:normAutofit/>
          </a:bodyPr>
          <a:lstStyle/>
          <a:p>
            <a:pPr lvl="0">
              <a:spcBef>
                <a:spcPct val="0"/>
              </a:spcBef>
              <a:defRPr/>
            </a:pPr>
            <a:r>
              <a:rPr lang="en-US" sz="1500" b="1" dirty="0" err="1">
                <a:latin typeface="Arial" pitchFamily="34" charset="0"/>
                <a:cs typeface="Arial" pitchFamily="34" charset="0"/>
              </a:rPr>
              <a:t>5. Gesamtfallzahl</a:t>
            </a:r>
            <a:endParaRPr lang="en-US" sz="1500" b="1" noProof="1">
              <a:latin typeface="Arial" pitchFamily="34" charset="0"/>
              <a:cs typeface="Arial" pitchFamily="34" charset="0"/>
            </a:endParaRPr>
          </a:p>
        </p:txBody>
      </p:sp>
      <p:cxnSp>
        <p:nvCxnSpPr>
          <p:cNvPr id="6" name="Gerade Verbindung 8"/>
          <p:cNvCxnSpPr/>
          <p:nvPr/>
        </p:nvCxnSpPr>
        <p:spPr>
          <a:xfrm>
            <a:off x="0" y="1047040"/>
            <a:ext cx="10693400" cy="0"/>
          </a:xfrm>
          <a:prstGeom prst="line">
            <a:avLst/>
          </a:prstGeom>
          <a:ln w="38100">
            <a:solidFill>
              <a:srgbClr val="A5DAAD"/>
            </a:solidFill>
          </a:ln>
        </p:spPr>
        <p:style>
          <a:lnRef idx="1">
            <a:schemeClr val="accent1"/>
          </a:lnRef>
          <a:fillRef idx="0">
            <a:schemeClr val="accent1"/>
          </a:fillRef>
          <a:effectRef idx="0">
            <a:schemeClr val="accent1"/>
          </a:effectRef>
          <a:fontRef idx="minor">
            <a:schemeClr val="tx1"/>
          </a:fontRef>
        </p:style>
      </p:cxnSp>
      <p:graphicFrame>
        <p:nvGraphicFramePr>
          <p:cNvPr id="14" name="Table 13"/>
          <p:cNvGraphicFramePr>
            <a:graphicFrameLocks noGrp="1"/>
          </p:cNvGraphicFramePr>
          <p:nvPr/>
        </p:nvGraphicFramePr>
        <p:xfrm>
          <a:off x="5428959" y="1100686"/>
          <a:ext cx="5086221" cy="1887825"/>
        </p:xfrm>
        <a:graphic>
          <a:graphicData uri="http://schemas.openxmlformats.org/drawingml/2006/table">
            <a:tbl>
              <a:tblPr firstRow="1" bandRow="1">
                <a:noFill/>
                <a:tableStyleId>{5C22544A-7EE6-4342-B048-85BDC9FD1C3A}</a:tableStyleId>
              </a:tblPr>
              <a:tblGrid>
                <a:gridCol w="603541">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533400">
                  <a:extLst>
                    <a:ext uri="{9D8B030D-6E8A-4147-A177-3AD203B41FA5}">
                      <a16:colId xmlns:a16="http://schemas.microsoft.com/office/drawing/2014/main" val="20006"/>
                    </a:ext>
                  </a:extLst>
                </a:gridCol>
                <a:gridCol w="520280">
                  <a:extLst>
                    <a:ext uri="{9D8B030D-6E8A-4147-A177-3AD203B41FA5}">
                      <a16:colId xmlns:a16="http://schemas.microsoft.com/office/drawing/2014/main" val="20007"/>
                    </a:ext>
                  </a:extLst>
                </a:gridCol>
              </a:tblGrid>
              <a:tr h="226043">
                <a:tc rowSpan="2">
                  <a:txBody>
                    <a:bodyPr/>
                    <a:lstStyle/>
                    <a:p>
                      <a:pPr marL="0" indent="0"/>
                      <a:endParaRPr lang="en-US" sz="1000" dirty="0">
                        <a:latin typeface="Arial" pitchFamily="34" charset="0"/>
                        <a:cs typeface="Arial" pitchFamily="34" charset="0"/>
                      </a:endParaRPr>
                    </a:p>
                  </a:txBody>
                  <a:tcPr marL="106257" marR="106257" marT="39692" marB="39692">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itchFamily="34" charset="0"/>
                          <a:cs typeface="Arial" pitchFamily="34" charset="0"/>
                        </a:rPr>
                        <a:t>Kennzahlendefinition</a:t>
                      </a:r>
                    </a:p>
                  </a:txBody>
                  <a:tcPr marL="106257" marR="106257" marT="79383"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gridSpan="5">
                  <a:txBody>
                    <a:bodyPr/>
                    <a:lstStyle/>
                    <a:p>
                      <a:pPr algn="ctr"/>
                      <a:r>
                        <a:rPr lang="en-US" sz="900" dirty="0">
                          <a:solidFill>
                            <a:schemeClr val="bg1"/>
                          </a:solidFill>
                          <a:latin typeface="Arial" pitchFamily="34" charset="0"/>
                          <a:cs typeface="Arial" pitchFamily="34" charset="0"/>
                        </a:rPr>
                        <a:t>FAG-Z360 B</a:t>
                      </a:r>
                    </a:p>
                  </a:txBody>
                  <a:tcPr marL="106257" marR="106257" marT="39692"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A9121C"/>
                    </a:solidFill>
                  </a:tcPr>
                </a:tc>
                <a:tc hMerge="1">
                  <a:txBody>
                    <a:bodyPr/>
                    <a:lstStyle/>
                    <a:p>
                      <a:endParaRPr lang="de-DE"/>
                    </a:p>
                  </a:txBody>
                  <a:tcPr/>
                </a:tc>
                <a:tc hMerge="1">
                  <a:txBody>
                    <a:bodyPr/>
                    <a:lstStyle/>
                    <a:p>
                      <a:endParaRPr lang="de-DE"/>
                    </a:p>
                  </a:txBody>
                  <a:tcPr/>
                </a:tc>
                <a:tc hMerge="1">
                  <a:txBody>
                    <a:bodyPr/>
                    <a:lstStyle/>
                    <a:p>
                      <a:pPr algn="ctr"/>
                      <a:endParaRPr lang="en-US" sz="800" dirty="0">
                        <a:solidFill>
                          <a:schemeClr val="bg1"/>
                        </a:solidFill>
                        <a:latin typeface="Arial" pitchFamily="34" charset="0"/>
                        <a:cs typeface="Arial" pitchFamily="34" charset="0"/>
                      </a:endParaRPr>
                    </a:p>
                  </a:txBody>
                  <a:tcPr marL="98433" marR="98433" marT="36000"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A9121C"/>
                    </a:solidFill>
                  </a:tcPr>
                </a:tc>
                <a:tc hMerge="1">
                  <a:txBody>
                    <a:bodyPr/>
                    <a:lstStyle/>
                    <a:p>
                      <a:pPr algn="ctr"/>
                      <a:endParaRPr lang="en-US" sz="900" dirty="0">
                        <a:solidFill>
                          <a:schemeClr val="bg1"/>
                        </a:solidFill>
                        <a:latin typeface="Arial" pitchFamily="34" charset="0"/>
                        <a:cs typeface="Arial" pitchFamily="34" charset="0"/>
                      </a:endParaRPr>
                    </a:p>
                  </a:txBody>
                  <a:tcPr marL="106257" marR="106257" marT="39692"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A9121C"/>
                    </a:solidFill>
                  </a:tcPr>
                </a:tc>
                <a:extLst>
                  <a:ext uri="{0D108BD9-81ED-4DB2-BD59-A6C34878D82A}">
                    <a16:rowId xmlns:a16="http://schemas.microsoft.com/office/drawing/2014/main" val="10000"/>
                  </a:ext>
                </a:extLst>
              </a:tr>
              <a:tr h="216700">
                <a:tc vMerge="1">
                  <a:txBody>
                    <a:bodyPr/>
                    <a:lstStyle/>
                    <a:p>
                      <a:endParaRPr lang="en-US" dirty="0"/>
                    </a:p>
                  </a:txBody>
                  <a:tcPr/>
                </a:tc>
                <a:tc vMerge="1">
                  <a:txBody>
                    <a:bodyPr/>
                    <a:lstStyle/>
                    <a:p>
                      <a:endParaRPr lang="en-US" dirty="0"/>
                    </a:p>
                  </a:txBody>
                  <a:tcPr/>
                </a:tc>
                <a:tc>
                  <a:txBody>
                    <a:bodyPr/>
                    <a:lstStyle/>
                    <a:p>
                      <a:pPr algn="ctr"/>
                      <a:r>
                        <a:rPr lang="en-US" sz="900" b="1" dirty="0">
                          <a:solidFill>
                            <a:schemeClr val="bg1"/>
                          </a:solidFill>
                          <a:latin typeface="Arial" pitchFamily="34" charset="0"/>
                          <a:cs typeface="Arial" pitchFamily="34" charset="0"/>
                        </a:rPr>
                        <a:t>2017</a:t>
                      </a:r>
                    </a:p>
                  </a:txBody>
                  <a:tcPr marL="106257" marR="106257" marT="19846" marB="51599">
                    <a:lnL w="571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2018</a:t>
                      </a:r>
                    </a:p>
                  </a:txBody>
                  <a:tcPr marL="106257" marR="106257" marT="19846" marB="51599">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2019</a:t>
                      </a:r>
                    </a:p>
                  </a:txBody>
                  <a:tcPr marL="106257" marR="106257" marT="19846" marB="51599">
                    <a:lnL w="12700" cap="flat" cmpd="sng" algn="ctr">
                      <a:noFill/>
                      <a:prstDash val="solid"/>
                      <a:round/>
                      <a:headEnd type="none" w="med" len="med"/>
                      <a:tailEnd type="none" w="med" len="med"/>
                    </a:lnL>
                    <a:lnR w="5715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2020</a:t>
                      </a:r>
                    </a:p>
                  </a:txBody>
                  <a:tcPr marL="106257" marR="106257" marT="19846" marB="51599">
                    <a:lnL w="12700" cap="flat" cmpd="sng" algn="ctr">
                      <a:noFill/>
                      <a:prstDash val="solid"/>
                      <a:round/>
                      <a:headEnd type="none" w="med" len="med"/>
                      <a:tailEnd type="none" w="med" len="med"/>
                    </a:lnL>
                    <a:lnR w="5715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2021</a:t>
                      </a:r>
                    </a:p>
                  </a:txBody>
                  <a:tcPr marL="106257" marR="106257" marT="19846" marB="51599">
                    <a:lnL w="1270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extLst>
                  <a:ext uri="{0D108BD9-81ED-4DB2-BD59-A6C34878D82A}">
                    <a16:rowId xmlns:a16="http://schemas.microsoft.com/office/drawing/2014/main" val="10001"/>
                  </a:ext>
                </a:extLst>
              </a:tr>
              <a:tr h="751304">
                <a:tc>
                  <a:txBody>
                    <a:bodyPr/>
                    <a:lstStyle/>
                    <a:p>
                      <a:pPr algn="ctr"/>
                      <a:r>
                        <a:rPr lang="en-US" sz="900" dirty="0" err="1">
                          <a:latin typeface="Arial" pitchFamily="34" charset="0"/>
                          <a:cs typeface="Arial" pitchFamily="34" charset="0"/>
                        </a:rPr>
                        <a:t>Anzahl</a:t>
                      </a: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r>
                        <a:rPr lang="en-US" sz="900" dirty="0" err="1">
                          <a:latin typeface="Arial" pitchFamily="34" charset="0"/>
                          <a:cs typeface="Arial" pitchFamily="34" charset="0"/>
                        </a:rPr>
                        <a:t>Gesamtfallzahl</a:t>
                      </a:r>
                      <a:endParaRPr lang="en-US" sz="900" dirty="0">
                        <a:latin typeface="Arial" pitchFamily="34" charset="0"/>
                        <a:cs typeface="Arial" pitchFamily="34" charset="0"/>
                      </a:endParaRPr>
                    </a:p>
                  </a:txBody>
                  <a:tcPr marL="106257" marR="106257"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241</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a:latin typeface="Arial" pitchFamily="34" charset="0"/>
                          <a:cs typeface="Arial" pitchFamily="34" charset="0"/>
                        </a:rPr>
                        <a:t>242</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a:latin typeface="Arial" pitchFamily="34" charset="0"/>
                          <a:cs typeface="Arial" pitchFamily="34" charset="0"/>
                        </a:rPr>
                        <a:t>260</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a:latin typeface="Arial" pitchFamily="34" charset="0"/>
                          <a:cs typeface="Arial" pitchFamily="34" charset="0"/>
                        </a:rPr>
                        <a:t>199</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err="1">
                          <a:latin typeface="Arial" pitchFamily="34" charset="0"/>
                          <a:cs typeface="Arial" pitchFamily="34" charset="0"/>
                        </a:rPr>
                        <a:t>193</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2"/>
                  </a:ext>
                </a:extLst>
              </a:tr>
              <a:tr h="379982">
                <a:tc>
                  <a:txBody>
                    <a:bodyPr/>
                    <a:lstStyle/>
                    <a:p>
                      <a:pPr algn="ct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r>
                        <a:rPr lang="en-US" sz="900" dirty="0" err="1">
                          <a:latin typeface="Arial" pitchFamily="34" charset="0"/>
                          <a:cs typeface="Arial" pitchFamily="34" charset="0"/>
                        </a:rPr>
                        <a:t>Sollvorgabe ≥ 75</a:t>
                      </a:r>
                      <a:endParaRPr lang="en-US" sz="900" dirty="0">
                        <a:latin typeface="Arial" pitchFamily="34" charset="0"/>
                        <a:cs typeface="Arial" pitchFamily="34" charset="0"/>
                      </a:endParaRPr>
                    </a:p>
                  </a:txBody>
                  <a:tcPr marL="106257" marR="106257"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4"/>
                  </a:ext>
                </a:extLst>
              </a:tr>
              <a:tr h="277842">
                <a:tc grid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noFill/>
                  </a:tcPr>
                </a:tc>
                <a:tc hMerge="1">
                  <a:txBody>
                    <a:bodyPr/>
                    <a:lstStyle/>
                    <a:p>
                      <a:endParaRPr lang="en-US" sz="800" dirty="0">
                        <a:latin typeface="Arial" pitchFamily="34" charset="0"/>
                        <a:cs typeface="Arial" pitchFamily="34" charset="0"/>
                      </a:endParaRPr>
                    </a:p>
                  </a:txBody>
                  <a:tcPr marL="98433" marR="98433" marT="45431" marB="45431">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16</a:t>
            </a:fld>
            <a:endParaRPr lang="en-US" dirty="0"/>
          </a:p>
        </p:txBody>
      </p:sp>
      <p:graphicFrame>
        <p:nvGraphicFramePr>
          <p:cNvPr id="13" name="Table 10"/>
          <p:cNvGraphicFramePr>
            <a:graphicFrameLocks noGrp="1"/>
          </p:cNvGraphicFramePr>
          <p:nvPr/>
        </p:nvGraphicFramePr>
        <p:xfrm>
          <a:off x="7368240" y="4249311"/>
          <a:ext cx="3146936" cy="998825"/>
        </p:xfrm>
        <a:graphic>
          <a:graphicData uri="http://schemas.openxmlformats.org/drawingml/2006/table">
            <a:tbl>
              <a:tblPr firstRow="1" bandRow="1">
                <a:tableStyleId>{5C22544A-7EE6-4342-B048-85BDC9FD1C3A}</a:tableStyleId>
              </a:tblPr>
              <a:tblGrid>
                <a:gridCol w="786734">
                  <a:extLst>
                    <a:ext uri="{9D8B030D-6E8A-4147-A177-3AD203B41FA5}">
                      <a16:colId xmlns:a16="http://schemas.microsoft.com/office/drawing/2014/main" val="20000"/>
                    </a:ext>
                  </a:extLst>
                </a:gridCol>
                <a:gridCol w="786734">
                  <a:extLst>
                    <a:ext uri="{9D8B030D-6E8A-4147-A177-3AD203B41FA5}">
                      <a16:colId xmlns:a16="http://schemas.microsoft.com/office/drawing/2014/main" val="20001"/>
                    </a:ext>
                  </a:extLst>
                </a:gridCol>
                <a:gridCol w="786734">
                  <a:extLst>
                    <a:ext uri="{9D8B030D-6E8A-4147-A177-3AD203B41FA5}">
                      <a16:colId xmlns:a16="http://schemas.microsoft.com/office/drawing/2014/main" val="20002"/>
                    </a:ext>
                  </a:extLst>
                </a:gridCol>
                <a:gridCol w="786734">
                  <a:extLst>
                    <a:ext uri="{9D8B030D-6E8A-4147-A177-3AD203B41FA5}">
                      <a16:colId xmlns:a16="http://schemas.microsoft.com/office/drawing/2014/main" val="20003"/>
                    </a:ext>
                  </a:extLst>
                </a:gridCol>
              </a:tblGrid>
              <a:tr h="254027">
                <a:tc gridSpan="2">
                  <a:txBody>
                    <a:bodyPr/>
                    <a:lstStyle/>
                    <a:p>
                      <a:r>
                        <a:rPr lang="en-US" sz="900" dirty="0" err="1">
                          <a:solidFill>
                            <a:schemeClr val="tx1"/>
                          </a:solidFill>
                          <a:latin typeface="Arial" pitchFamily="34" charset="0"/>
                          <a:cs typeface="Arial" pitchFamily="34" charset="0"/>
                        </a:rPr>
                        <a:t>Standorte mit auswertbaren Daten</a:t>
                      </a:r>
                      <a:endParaRPr lang="en-US" sz="900" dirty="0">
                        <a:solidFill>
                          <a:schemeClr val="tx1"/>
                        </a:solidFill>
                        <a:latin typeface="Arial" pitchFamily="34" charset="0"/>
                        <a:cs typeface="Arial" pitchFamily="34" charset="0"/>
                      </a:endParaRPr>
                    </a:p>
                  </a:txBody>
                  <a:tcPr marL="98708" marR="98708" marT="50408" marB="50408">
                    <a:lnL w="31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57150" cap="flat" cmpd="sng" algn="ctr">
                      <a:noFill/>
                      <a:prstDash val="solid"/>
                      <a:round/>
                      <a:headEnd type="none" w="med" len="med"/>
                      <a:tailEnd type="none" w="med" len="med"/>
                    </a:lnB>
                    <a:solidFill>
                      <a:srgbClr val="F8C57F"/>
                    </a:solidFill>
                  </a:tcPr>
                </a:tc>
                <a:tc hMerge="1">
                  <a:txBody>
                    <a:bodyPr/>
                    <a:lstStyle/>
                    <a:p>
                      <a:endParaRPr lang="en-US" dirty="0"/>
                    </a:p>
                  </a:txBody>
                  <a:tcPr/>
                </a:tc>
                <a:tc gridSpan="2">
                  <a:txBody>
                    <a:bodyPr/>
                    <a:lstStyle/>
                    <a:p>
                      <a:r>
                        <a:rPr lang="en-US" sz="900" dirty="0" err="1">
                          <a:solidFill>
                            <a:schemeClr val="tx1"/>
                          </a:solidFill>
                          <a:latin typeface="Arial" pitchFamily="34" charset="0"/>
                          <a:cs typeface="Arial" pitchFamily="34" charset="0"/>
                        </a:rPr>
                        <a:t>Standorte</a:t>
                      </a:r>
                      <a:r>
                        <a:rPr lang="en-US" sz="900" dirty="0">
                          <a:solidFill>
                            <a:schemeClr val="tx1"/>
                          </a:solidFill>
                          <a:latin typeface="Arial" pitchFamily="34" charset="0"/>
                          <a:cs typeface="Arial" pitchFamily="34" charset="0"/>
                        </a:rPr>
                        <a:t> </a:t>
                      </a:r>
                      <a:r>
                        <a:rPr lang="en-US" sz="900" dirty="0" err="1">
                          <a:solidFill>
                            <a:schemeClr val="tx1"/>
                          </a:solidFill>
                          <a:latin typeface="Arial" pitchFamily="34" charset="0"/>
                          <a:cs typeface="Arial" pitchFamily="34" charset="0"/>
                        </a:rPr>
                        <a:t>innerhalb</a:t>
                      </a:r>
                      <a:r>
                        <a:rPr lang="en-US" sz="900" dirty="0">
                          <a:solidFill>
                            <a:schemeClr val="tx1"/>
                          </a:solidFill>
                          <a:latin typeface="Arial" pitchFamily="34" charset="0"/>
                          <a:cs typeface="Arial" pitchFamily="34" charset="0"/>
                        </a:rPr>
                        <a:t> der </a:t>
                      </a:r>
                      <a:r>
                        <a:rPr lang="en-US" sz="900" dirty="0" err="1">
                          <a:solidFill>
                            <a:schemeClr val="tx1"/>
                          </a:solidFill>
                          <a:latin typeface="Arial" pitchFamily="34" charset="0"/>
                          <a:cs typeface="Arial" pitchFamily="34" charset="0"/>
                        </a:rPr>
                        <a:t>Plausibilitätsgrenzen</a:t>
                      </a:r>
                      <a:endParaRPr lang="en-US" sz="900" dirty="0">
                        <a:solidFill>
                          <a:schemeClr val="tx1"/>
                        </a:solidFill>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57150" cap="flat" cmpd="sng" algn="ctr">
                      <a:noFill/>
                      <a:prstDash val="solid"/>
                      <a:round/>
                      <a:headEnd type="none" w="med" len="med"/>
                      <a:tailEnd type="none" w="med" len="med"/>
                    </a:lnB>
                    <a:solidFill>
                      <a:srgbClr val="F8C57F"/>
                    </a:solidFill>
                  </a:tcPr>
                </a:tc>
                <a:tc hMerge="1">
                  <a:txBody>
                    <a:bodyPr/>
                    <a:lstStyle/>
                    <a:p>
                      <a:endParaRPr lang="en-US" dirty="0"/>
                    </a:p>
                  </a:txBody>
                  <a:tcPr/>
                </a:tc>
                <a:extLst>
                  <a:ext uri="{0D108BD9-81ED-4DB2-BD59-A6C34878D82A}">
                    <a16:rowId xmlns:a16="http://schemas.microsoft.com/office/drawing/2014/main" val="10000"/>
                  </a:ext>
                </a:extLst>
              </a:tr>
              <a:tr h="254027">
                <a:tc>
                  <a:txBody>
                    <a:bodyPr/>
                    <a:lstStyle/>
                    <a:p>
                      <a:pPr algn="ctr"/>
                      <a:r>
                        <a:rPr lang="en-US" sz="900" dirty="0">
                          <a:latin typeface="Arial" pitchFamily="34" charset="0"/>
                          <a:cs typeface="Arial" pitchFamily="34" charset="0"/>
                        </a:rPr>
                        <a:t>Anzahl</a:t>
                      </a:r>
                    </a:p>
                  </a:txBody>
                  <a:tcPr marL="106934" marR="106934" marT="50408" marB="50408">
                    <a:lnL w="31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a:txBody>
                    <a:bodyPr/>
                    <a:lstStyle/>
                    <a:p>
                      <a:pPr algn="ctr"/>
                      <a:r>
                        <a:rPr lang="en-US" sz="900" dirty="0">
                          <a:latin typeface="Arial" pitchFamily="34" charset="0"/>
                          <a:cs typeface="Arial" pitchFamily="34" charset="0"/>
                        </a:rPr>
                        <a:t>%</a:t>
                      </a:r>
                    </a:p>
                  </a:txBody>
                  <a:tcPr marL="106934" marR="106934" marT="50408" marB="50408">
                    <a:lnL w="3175"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a:txBody>
                    <a:bodyPr/>
                    <a:lstStyle/>
                    <a:p>
                      <a:pPr algn="ctr"/>
                      <a:r>
                        <a:rPr lang="en-US" sz="900" dirty="0">
                          <a:latin typeface="Arial" pitchFamily="34" charset="0"/>
                          <a:cs typeface="Arial" pitchFamily="34" charset="0"/>
                        </a:rPr>
                        <a:t>Anzahl</a:t>
                      </a:r>
                    </a:p>
                  </a:txBody>
                  <a:tcPr marL="106934" marR="106934" marT="50408" marB="50408">
                    <a:lnL w="5715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a:txBody>
                    <a:bodyPr/>
                    <a:lstStyle/>
                    <a:p>
                      <a:pPr algn="ctr"/>
                      <a:r>
                        <a:rPr lang="en-US" sz="900" dirty="0">
                          <a:latin typeface="Arial" pitchFamily="34" charset="0"/>
                          <a:cs typeface="Arial" pitchFamily="34" charset="0"/>
                        </a:rPr>
                        <a:t>%</a:t>
                      </a:r>
                    </a:p>
                  </a:txBody>
                  <a:tcPr marL="106934" marR="106934" marT="50408" marB="50408">
                    <a:lnL w="31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extLst>
                  <a:ext uri="{0D108BD9-81ED-4DB2-BD59-A6C34878D82A}">
                    <a16:rowId xmlns:a16="http://schemas.microsoft.com/office/drawing/2014/main" val="10001"/>
                  </a:ext>
                </a:extLst>
              </a:tr>
              <a:tr h="369662">
                <a:tc>
                  <a:txBody>
                    <a:bodyPr/>
                    <a:lstStyle/>
                    <a:p>
                      <a:pPr algn="ctr"/>
                      <a:r>
                        <a:rPr lang="en-US" sz="900" dirty="0" err="1">
                          <a:latin typeface="Arial" pitchFamily="34" charset="0"/>
                          <a:cs typeface="Arial" pitchFamily="34" charset="0"/>
                        </a:rPr>
                        <a:t>177</a:t>
                      </a:r>
                      <a:endParaRPr lang="en-US" sz="900" dirty="0">
                        <a:latin typeface="Arial" pitchFamily="34" charset="0"/>
                        <a:cs typeface="Arial" pitchFamily="34" charset="0"/>
                      </a:endParaRPr>
                    </a:p>
                  </a:txBody>
                  <a:tcPr marL="98708" marR="98708" marT="50408" marB="50408">
                    <a:lnL w="31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100,00%</a:t>
                      </a:r>
                      <a:endParaRPr lang="en-US" sz="900" dirty="0">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169</a:t>
                      </a:r>
                      <a:endParaRPr lang="en-US" sz="900" dirty="0">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95,48%</a:t>
                      </a:r>
                      <a:endParaRPr lang="en-US" sz="900" dirty="0">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2"/>
                  </a:ext>
                </a:extLst>
              </a:tr>
            </a:tbl>
          </a:graphicData>
        </a:graphic>
      </p:graphicFrame>
      <p:sp>
        <p:nvSpPr>
          <p:cNvPr id="17" name="Textfeld 9"/>
          <p:cNvSpPr txBox="1">
            <a:spLocks noChangeArrowheads="1"/>
          </p:cNvSpPr>
          <p:nvPr/>
        </p:nvSpPr>
        <p:spPr bwMode="auto">
          <a:xfrm>
            <a:off x="7377205" y="5330221"/>
            <a:ext cx="3137972" cy="1627358"/>
          </a:xfrm>
          <a:prstGeom prst="rect">
            <a:avLst/>
          </a:prstGeom>
          <a:solidFill>
            <a:srgbClr val="FEF3E5"/>
          </a:solidFill>
          <a:ln w="9525">
            <a:noFill/>
            <a:miter lim="800000"/>
            <a:headEnd/>
            <a:tailEnd/>
          </a:ln>
        </p:spPr>
        <p:txBody>
          <a:bodyPr wrap="square" lIns="89431" tIns="56789" rIns="113579" bIns="56789">
            <a:normAutofit/>
          </a:bodyPr>
          <a:lstStyle/>
          <a:p>
            <a:pPr algn="just"/>
            <a:r>
              <a:rPr lang="de-DE" sz="900" b="1" dirty="0">
                <a:latin typeface="Arial" pitchFamily="34" charset="0"/>
                <a:cs typeface="Arial" pitchFamily="34" charset="0"/>
              </a:rPr>
              <a:t>Anmerkungen</a:t>
            </a:r>
            <a:r>
              <a:rPr lang="de-DE" sz="900" dirty="0">
                <a:latin typeface="Arial" pitchFamily="34" charset="0"/>
                <a:cs typeface="Arial" pitchFamily="34" charset="0"/>
              </a:rPr>
              <a:t>:</a:t>
            </a:r>
          </a:p>
          <a:p>
            <a:pPr algn="just"/>
            <a:endParaRPr lang="en-US" sz="1000" dirty="0"/>
          </a:p>
          <a:p>
            <a:pPr algn="just"/>
            <a:endParaRPr lang="de-DE" sz="1700" b="1" dirty="0">
              <a:latin typeface="Arial" charset="0"/>
              <a:cs typeface="Arial" charset="0"/>
            </a:endParaRPr>
          </a:p>
          <a:p>
            <a:pPr algn="just"/>
            <a:endParaRPr lang="de-DE" sz="1700" b="1" dirty="0">
              <a:latin typeface="Arial" charset="0"/>
              <a:cs typeface="Arial" charset="0"/>
            </a:endParaRPr>
          </a:p>
          <a:p>
            <a:pPr algn="just"/>
            <a:endParaRPr lang="de-DE" sz="1700" b="1" dirty="0">
              <a:latin typeface="Arial" charset="0"/>
              <a:cs typeface="Arial" charset="0"/>
            </a:endParaRPr>
          </a:p>
          <a:p>
            <a:pPr algn="just"/>
            <a:endParaRPr lang="de-DE" sz="1700" dirty="0">
              <a:latin typeface="Arial" charset="0"/>
              <a:cs typeface="Arial" charset="0"/>
            </a:endParaRPr>
          </a:p>
        </p:txBody>
      </p:sp>
      <p:graphicFrame>
        <p:nvGraphicFramePr>
          <p:cNvPr id="26" name="Tabelle 30"/>
          <p:cNvGraphicFramePr>
            <a:graphicFrameLocks noGrp="1"/>
          </p:cNvGraphicFramePr>
          <p:nvPr/>
        </p:nvGraphicFramePr>
        <p:xfrm>
          <a:off x="2984500" y="4240579"/>
          <a:ext cx="4226397" cy="2719749"/>
        </p:xfrm>
        <a:graphic>
          <a:graphicData uri="http://schemas.openxmlformats.org/drawingml/2006/table">
            <a:tbl>
              <a:tblPr firstRow="1" bandRow="1">
                <a:tableStyleId>{5C22544A-7EE6-4342-B048-85BDC9FD1C3A}</a:tableStyleId>
              </a:tblPr>
              <a:tblGrid>
                <a:gridCol w="505755">
                  <a:extLst>
                    <a:ext uri="{9D8B030D-6E8A-4147-A177-3AD203B41FA5}">
                      <a16:colId xmlns:a16="http://schemas.microsoft.com/office/drawing/2014/main" val="20000"/>
                    </a:ext>
                  </a:extLst>
                </a:gridCol>
                <a:gridCol w="946572">
                  <a:extLst>
                    <a:ext uri="{9D8B030D-6E8A-4147-A177-3AD203B41FA5}">
                      <a16:colId xmlns:a16="http://schemas.microsoft.com/office/drawing/2014/main" val="20001"/>
                    </a:ext>
                  </a:extLst>
                </a:gridCol>
                <a:gridCol w="554814">
                  <a:extLst>
                    <a:ext uri="{9D8B030D-6E8A-4147-A177-3AD203B41FA5}">
                      <a16:colId xmlns:a16="http://schemas.microsoft.com/office/drawing/2014/main" val="20003"/>
                    </a:ext>
                  </a:extLst>
                </a:gridCol>
                <a:gridCol w="554814">
                  <a:extLst>
                    <a:ext uri="{9D8B030D-6E8A-4147-A177-3AD203B41FA5}">
                      <a16:colId xmlns:a16="http://schemas.microsoft.com/office/drawing/2014/main" val="20004"/>
                    </a:ext>
                  </a:extLst>
                </a:gridCol>
                <a:gridCol w="554814">
                  <a:extLst>
                    <a:ext uri="{9D8B030D-6E8A-4147-A177-3AD203B41FA5}">
                      <a16:colId xmlns:a16="http://schemas.microsoft.com/office/drawing/2014/main" val="20005"/>
                    </a:ext>
                  </a:extLst>
                </a:gridCol>
                <a:gridCol w="554814">
                  <a:extLst>
                    <a:ext uri="{9D8B030D-6E8A-4147-A177-3AD203B41FA5}">
                      <a16:colId xmlns:a16="http://schemas.microsoft.com/office/drawing/2014/main" val="20006"/>
                    </a:ext>
                  </a:extLst>
                </a:gridCol>
                <a:gridCol w="554814">
                  <a:extLst>
                    <a:ext uri="{9D8B030D-6E8A-4147-A177-3AD203B41FA5}">
                      <a16:colId xmlns:a16="http://schemas.microsoft.com/office/drawing/2014/main" val="20007"/>
                    </a:ext>
                  </a:extLst>
                </a:gridCol>
              </a:tblGrid>
              <a:tr h="331394">
                <a:tc gridSpan="2">
                  <a:txBody>
                    <a:bodyPr/>
                    <a:lstStyle/>
                    <a:p>
                      <a:endParaRPr lang="de-DE" sz="900" dirty="0">
                        <a:solidFill>
                          <a:schemeClr val="tx1"/>
                        </a:solidFill>
                        <a:latin typeface="Arial" pitchFamily="34" charset="0"/>
                        <a:cs typeface="Arial" pitchFamily="34" charset="0"/>
                      </a:endParaRPr>
                    </a:p>
                  </a:txBody>
                  <a:tcPr marL="106934" marR="106934" marT="50408" marB="50408">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hMerge="1">
                  <a:txBody>
                    <a:bodyPr/>
                    <a:lstStyle/>
                    <a:p>
                      <a:pPr algn="ctr"/>
                      <a:endParaRPr lang="de-DE" sz="800" dirty="0">
                        <a:solidFill>
                          <a:schemeClr val="tx1"/>
                        </a:solidFill>
                        <a:latin typeface="Arial" pitchFamily="34" charset="0"/>
                        <a:cs typeface="Arial" pitchFamily="34" charset="0"/>
                      </a:endParaRPr>
                    </a:p>
                  </a:txBody>
                  <a:tcPr marL="99060" marR="9906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A5DAAD"/>
                    </a:solidFill>
                  </a:tcPr>
                </a:tc>
                <a:tc>
                  <a:txBody>
                    <a:bodyPr/>
                    <a:lstStyle/>
                    <a:p>
                      <a:pPr algn="ctr"/>
                      <a:r>
                        <a:rPr lang="de-DE" sz="900" dirty="0">
                          <a:solidFill>
                            <a:schemeClr val="tx1"/>
                          </a:solidFill>
                          <a:latin typeface="Arial" pitchFamily="34" charset="0"/>
                          <a:cs typeface="Arial" pitchFamily="34" charset="0"/>
                        </a:rPr>
                        <a:t>2017</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2018</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2019</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2020</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2021</a:t>
                      </a:r>
                    </a:p>
                  </a:txBody>
                  <a:tcPr marL="106934" marR="106934" marT="50408" marB="50408" anchor="ctr">
                    <a:lnL w="57150" cap="flat" cmpd="sng" algn="ctr">
                      <a:solidFill>
                        <a:schemeClr val="bg1"/>
                      </a:solidFill>
                      <a:prstDash val="solid"/>
                      <a:round/>
                      <a:headEnd type="none" w="med" len="med"/>
                      <a:tailEnd type="none" w="med" len="med"/>
                    </a:lnL>
                    <a:lnB w="57150" cap="flat" cmpd="sng" algn="ctr">
                      <a:solidFill>
                        <a:schemeClr val="bg1"/>
                      </a:solidFill>
                      <a:prstDash val="solid"/>
                      <a:round/>
                      <a:headEnd type="none" w="med" len="med"/>
                      <a:tailEnd type="none" w="med" len="med"/>
                    </a:lnB>
                    <a:solidFill>
                      <a:srgbClr val="F8C57F"/>
                    </a:solidFill>
                  </a:tcPr>
                </a:tc>
                <a:extLst>
                  <a:ext uri="{0D108BD9-81ED-4DB2-BD59-A6C34878D82A}">
                    <a16:rowId xmlns:a16="http://schemas.microsoft.com/office/drawing/2014/main" val="10000"/>
                  </a:ext>
                </a:extLst>
              </a:tr>
              <a:tr h="410625">
                <a:tc rowSpan="7">
                  <a:txBody>
                    <a:bodyPr/>
                    <a:lstStyle/>
                    <a:p>
                      <a:pPr>
                        <a:lnSpc>
                          <a:spcPts val="1200"/>
                        </a:lnSpc>
                        <a:spcAft>
                          <a:spcPts val="0"/>
                        </a:spcAft>
                      </a:pPr>
                      <a:endParaRPr lang="de-DE" sz="900" dirty="0">
                        <a:effectLst/>
                        <a:latin typeface="Arial" pitchFamily="34" charset="0"/>
                        <a:ea typeface="Times New Roman"/>
                        <a:cs typeface="Arial" pitchFamily="34" charset="0"/>
                      </a:endParaRPr>
                    </a:p>
                  </a:txBody>
                  <a:tcPr marL="80201" marR="80201"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dirty="0">
                          <a:effectLst/>
                          <a:latin typeface="Arial" pitchFamily="34" charset="0"/>
                          <a:ea typeface="Times New Roman"/>
                          <a:cs typeface="Arial" pitchFamily="34" charset="0"/>
                        </a:rPr>
                        <a:t>Max</a:t>
                      </a: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654,00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649,00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722,00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744,00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err="1">
                          <a:solidFill>
                            <a:srgbClr val="000000"/>
                          </a:solidFill>
                          <a:effectLst/>
                          <a:latin typeface="Arial"/>
                        </a:rPr>
                        <a:t>700,00</a:t>
                      </a:r>
                      <a:endParaRPr lang="de-DE" sz="900" b="0" i="0" u="none" strike="noStrike" dirty="0">
                        <a:solidFill>
                          <a:srgbClr val="000000"/>
                        </a:solidFill>
                        <a:effectLst/>
                        <a:latin typeface="Arial"/>
                      </a:endParaRP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1"/>
                  </a:ext>
                </a:extLst>
              </a:tr>
              <a:tr h="320760">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de-DE" sz="900" dirty="0">
                          <a:effectLst/>
                          <a:latin typeface="Arial" pitchFamily="34" charset="0"/>
                          <a:ea typeface="Times New Roman"/>
                          <a:cs typeface="Arial" pitchFamily="34" charset="0"/>
                        </a:rPr>
                        <a:t>95. Perzentil</a:t>
                      </a: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262,00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255,80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250,70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250,00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235,00</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2"/>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75. </a:t>
                      </a:r>
                      <a:r>
                        <a:rPr lang="en-US" sz="900" dirty="0" err="1">
                          <a:effectLst/>
                          <a:latin typeface="Arial" pitchFamily="34" charset="0"/>
                          <a:ea typeface="Times New Roman"/>
                          <a:cs typeface="Arial" pitchFamily="34" charset="0"/>
                        </a:rPr>
                        <a:t>Perzentil</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145,50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133,00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141,75</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135,00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138,00</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3"/>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Median</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97,00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99,00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err="1">
                          <a:solidFill>
                            <a:srgbClr val="000000"/>
                          </a:solidFill>
                          <a:effectLst/>
                          <a:latin typeface="Arial"/>
                        </a:rPr>
                        <a:t>99,00</a:t>
                      </a:r>
                      <a:endParaRPr lang="de-DE" sz="900" b="0" i="0" u="none" strike="noStrike" dirty="0">
                        <a:solidFill>
                          <a:srgbClr val="000000"/>
                        </a:solidFill>
                        <a:effectLst/>
                        <a:latin typeface="Arial"/>
                      </a:endParaRP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4"/>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25. </a:t>
                      </a:r>
                      <a:r>
                        <a:rPr lang="en-US" sz="900" dirty="0" err="1">
                          <a:effectLst/>
                          <a:latin typeface="Arial" pitchFamily="34" charset="0"/>
                          <a:ea typeface="Times New Roman"/>
                          <a:cs typeface="Arial" pitchFamily="34" charset="0"/>
                        </a:rPr>
                        <a:t>Perzentil</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86,00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86,00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85,00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84,00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85,00</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5"/>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5. </a:t>
                      </a:r>
                      <a:r>
                        <a:rPr lang="en-US" sz="900" dirty="0" err="1">
                          <a:effectLst/>
                          <a:latin typeface="Arial" pitchFamily="34" charset="0"/>
                          <a:ea typeface="Times New Roman"/>
                          <a:cs typeface="Arial" pitchFamily="34" charset="0"/>
                        </a:rPr>
                        <a:t>Perzentil</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75,90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76,40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77,05</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75,00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75,00</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6"/>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Min</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63,00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65,00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68,00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58,00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err="1">
                          <a:solidFill>
                            <a:srgbClr val="000000"/>
                          </a:solidFill>
                          <a:effectLst/>
                          <a:latin typeface="Arial"/>
                        </a:rPr>
                        <a:t>64,00</a:t>
                      </a:r>
                      <a:endParaRPr lang="de-DE" sz="900" b="0" i="0" u="none" strike="noStrike" dirty="0">
                        <a:solidFill>
                          <a:srgbClr val="000000"/>
                        </a:solidFill>
                        <a:effectLst/>
                        <a:latin typeface="Arial"/>
                      </a:endParaRP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solidFill>
                      <a:srgbClr val="FEF3E5"/>
                    </a:solidFill>
                  </a:tcPr>
                </a:tc>
                <a:extLst>
                  <a:ext uri="{0D108BD9-81ED-4DB2-BD59-A6C34878D82A}">
                    <a16:rowId xmlns:a16="http://schemas.microsoft.com/office/drawing/2014/main" val="10007"/>
                  </a:ext>
                </a:extLst>
              </a:tr>
            </a:tbl>
          </a:graphicData>
        </a:graphic>
      </p:graphicFrame>
      <p:cxnSp>
        <p:nvCxnSpPr>
          <p:cNvPr id="30" name="Gerade Verbindung 8"/>
          <p:cNvCxnSpPr/>
          <p:nvPr/>
        </p:nvCxnSpPr>
        <p:spPr>
          <a:xfrm>
            <a:off x="0" y="1048495"/>
            <a:ext cx="10693400" cy="0"/>
          </a:xfrm>
          <a:prstGeom prst="line">
            <a:avLst/>
          </a:prstGeom>
          <a:ln w="38100">
            <a:solidFill>
              <a:srgbClr val="F4A329"/>
            </a:solidFill>
          </a:ln>
        </p:spPr>
        <p:style>
          <a:lnRef idx="1">
            <a:schemeClr val="accent1"/>
          </a:lnRef>
          <a:fillRef idx="0">
            <a:schemeClr val="accent1"/>
          </a:fillRef>
          <a:effectRef idx="0">
            <a:schemeClr val="accent1"/>
          </a:effectRef>
          <a:fontRef idx="minor">
            <a:schemeClr val="tx1"/>
          </a:fontRef>
        </p:style>
      </p:cxnSp>
      <p:pic>
        <p:nvPicPr>
          <p:cNvPr id="16" name="Grafik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745" y="1145951"/>
            <a:ext cx="5210956" cy="2352393"/>
          </a:xfrm>
          <a:prstGeom prst="rect">
            <a:avLst/>
          </a:prstGeom>
        </p:spPr>
      </p:pic>
      <p:pic>
        <p:nvPicPr>
          <p:cNvPr id="19" name="Picture 3" descr="D:\benchmarking_endproducte\5\15\Allgemein\Grafiken\Boxplot\Allgemein_kennzahl_1.pn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047" y="4161631"/>
            <a:ext cx="2617522" cy="287764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C:\Users\cristina\Desktop\plot_prostat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9620" y="4684247"/>
            <a:ext cx="385579" cy="2201868"/>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p:cNvSpPr txBox="1">
            <a:spLocks/>
          </p:cNvSpPr>
          <p:nvPr/>
        </p:nvSpPr>
        <p:spPr bwMode="auto">
          <a:xfrm>
            <a:off x="178224" y="252042"/>
            <a:ext cx="9000278" cy="336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1300" dirty="0" err="1">
                <a:latin typeface="Arial" pitchFamily="34" charset="0"/>
              </a:rPr>
              <a:t>Jahresbericht</a:t>
            </a:r>
            <a:r>
              <a:rPr lang="en-US" sz="1300" dirty="0">
                <a:latin typeface="Arial" pitchFamily="34" charset="0"/>
              </a:rPr>
              <a:t> </a:t>
            </a:r>
            <a:r>
              <a:rPr lang="de-DE" sz="1300" dirty="0">
                <a:latin typeface="Arial" pitchFamily="34" charset="0"/>
              </a:rPr>
              <a:t>Gynäkologische Krebszentren</a:t>
            </a:r>
            <a:r>
              <a:rPr lang="en-US" sz="1300" dirty="0">
                <a:latin typeface="Arial" pitchFamily="34" charset="0"/>
              </a:rPr>
              <a:t> 2023 (</a:t>
            </a:r>
            <a:r>
              <a:rPr lang="en-US" sz="1300" dirty="0" err="1">
                <a:latin typeface="Arial" pitchFamily="34" charset="0"/>
              </a:rPr>
              <a:t>Auditjahr</a:t>
            </a:r>
            <a:r>
              <a:rPr lang="en-US" sz="1300" dirty="0">
                <a:latin typeface="Arial" pitchFamily="34" charset="0"/>
              </a:rPr>
              <a:t> 2022 / </a:t>
            </a:r>
            <a:r>
              <a:rPr lang="en-US" sz="1300" dirty="0" err="1">
                <a:latin typeface="Arial" pitchFamily="34" charset="0"/>
              </a:rPr>
              <a:t>Kennzahlenjahr</a:t>
            </a:r>
            <a:r>
              <a:rPr lang="en-US" sz="1300" dirty="0">
                <a:latin typeface="Arial" pitchFamily="34" charset="0"/>
              </a:rPr>
              <a:t> 2021)</a:t>
            </a:r>
            <a:endParaRPr lang="de-DE" sz="1300" kern="0" dirty="0">
              <a:solidFill>
                <a:srgbClr val="7F7F7F"/>
              </a:solidFill>
              <a:latin typeface="Arial" charset="0"/>
              <a:cs typeface="Arial" charset="0"/>
            </a:endParaRPr>
          </a:p>
        </p:txBody>
      </p:sp>
      <p:sp>
        <p:nvSpPr>
          <p:cNvPr id="5" name="Textfeld 4"/>
          <p:cNvSpPr txBox="1"/>
          <p:nvPr/>
        </p:nvSpPr>
        <p:spPr bwMode="auto">
          <a:xfrm>
            <a:off x="250265" y="7179596"/>
            <a:ext cx="53091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nchor="ctr">
            <a:spAutoFit/>
          </a:bodyPr>
          <a:lstStyle/>
          <a:p>
            <a:pPr defTabSz="914400">
              <a:defRPr/>
            </a:pPr>
            <a:endParaRPr lang="en-US" sz="800" dirty="0">
              <a:latin typeface="Arial" pitchFamily="34" charset="0"/>
              <a:cs typeface="Arial" pitchFamily="34" charset="0"/>
            </a:endParaRPr>
          </a:p>
        </p:txBody>
      </p:sp>
    </p:spTree>
    <p:extLst>
      <p:ext uri="{BB962C8B-B14F-4D97-AF65-F5344CB8AC3E}">
        <p14:creationId xmlns:p14="http://schemas.microsoft.com/office/powerpoint/2010/main" val="3977570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8224" y="588098"/>
            <a:ext cx="10336953" cy="420070"/>
          </a:xfrm>
          <a:prstGeom prst="rect">
            <a:avLst/>
          </a:prstGeom>
        </p:spPr>
        <p:txBody>
          <a:bodyPr vert="horz" lIns="99569" tIns="49785" rIns="99569" bIns="49785" rtlCol="0" anchor="ctr" anchorCtr="0">
            <a:normAutofit/>
          </a:bodyPr>
          <a:lstStyle/>
          <a:p>
            <a:pPr lvl="0">
              <a:spcBef>
                <a:spcPct val="0"/>
              </a:spcBef>
              <a:defRPr/>
            </a:pPr>
            <a:r>
              <a:rPr lang="en-US" sz="1500" b="1" dirty="0" err="1">
                <a:latin typeface="Arial" pitchFamily="34" charset="0"/>
                <a:cs typeface="Arial" pitchFamily="34" charset="0"/>
              </a:rPr>
              <a:t>6a. Primärfälle</a:t>
            </a:r>
            <a:endParaRPr lang="en-US" sz="1500" b="1" noProof="1">
              <a:latin typeface="Arial" pitchFamily="34" charset="0"/>
              <a:cs typeface="Arial" pitchFamily="34" charset="0"/>
            </a:endParaRPr>
          </a:p>
        </p:txBody>
      </p:sp>
      <p:cxnSp>
        <p:nvCxnSpPr>
          <p:cNvPr id="6" name="Gerade Verbindung 8"/>
          <p:cNvCxnSpPr/>
          <p:nvPr/>
        </p:nvCxnSpPr>
        <p:spPr>
          <a:xfrm>
            <a:off x="0" y="1047040"/>
            <a:ext cx="10693400" cy="0"/>
          </a:xfrm>
          <a:prstGeom prst="line">
            <a:avLst/>
          </a:prstGeom>
          <a:ln w="38100">
            <a:solidFill>
              <a:srgbClr val="A5DAAD"/>
            </a:solidFill>
          </a:ln>
        </p:spPr>
        <p:style>
          <a:lnRef idx="1">
            <a:schemeClr val="accent1"/>
          </a:lnRef>
          <a:fillRef idx="0">
            <a:schemeClr val="accent1"/>
          </a:fillRef>
          <a:effectRef idx="0">
            <a:schemeClr val="accent1"/>
          </a:effectRef>
          <a:fontRef idx="minor">
            <a:schemeClr val="tx1"/>
          </a:fontRef>
        </p:style>
      </p:cxnSp>
      <p:graphicFrame>
        <p:nvGraphicFramePr>
          <p:cNvPr id="14" name="Table 13"/>
          <p:cNvGraphicFramePr>
            <a:graphicFrameLocks noGrp="1"/>
          </p:cNvGraphicFramePr>
          <p:nvPr/>
        </p:nvGraphicFramePr>
        <p:xfrm>
          <a:off x="5428959" y="1100686"/>
          <a:ext cx="5086221" cy="1887825"/>
        </p:xfrm>
        <a:graphic>
          <a:graphicData uri="http://schemas.openxmlformats.org/drawingml/2006/table">
            <a:tbl>
              <a:tblPr firstRow="1" bandRow="1">
                <a:noFill/>
                <a:tableStyleId>{5C22544A-7EE6-4342-B048-85BDC9FD1C3A}</a:tableStyleId>
              </a:tblPr>
              <a:tblGrid>
                <a:gridCol w="603541">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533400">
                  <a:extLst>
                    <a:ext uri="{9D8B030D-6E8A-4147-A177-3AD203B41FA5}">
                      <a16:colId xmlns:a16="http://schemas.microsoft.com/office/drawing/2014/main" val="20006"/>
                    </a:ext>
                  </a:extLst>
                </a:gridCol>
                <a:gridCol w="520280">
                  <a:extLst>
                    <a:ext uri="{9D8B030D-6E8A-4147-A177-3AD203B41FA5}">
                      <a16:colId xmlns:a16="http://schemas.microsoft.com/office/drawing/2014/main" val="20007"/>
                    </a:ext>
                  </a:extLst>
                </a:gridCol>
              </a:tblGrid>
              <a:tr h="226043">
                <a:tc rowSpan="2">
                  <a:txBody>
                    <a:bodyPr/>
                    <a:lstStyle/>
                    <a:p>
                      <a:pPr marL="0" indent="0"/>
                      <a:endParaRPr lang="en-US" sz="1000" dirty="0">
                        <a:latin typeface="Arial" pitchFamily="34" charset="0"/>
                        <a:cs typeface="Arial" pitchFamily="34" charset="0"/>
                      </a:endParaRPr>
                    </a:p>
                  </a:txBody>
                  <a:tcPr marL="106257" marR="106257" marT="39692" marB="39692">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itchFamily="34" charset="0"/>
                          <a:cs typeface="Arial" pitchFamily="34" charset="0"/>
                        </a:rPr>
                        <a:t>Kennzahlendefinition</a:t>
                      </a:r>
                    </a:p>
                  </a:txBody>
                  <a:tcPr marL="106257" marR="106257" marT="79383"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gridSpan="5">
                  <a:txBody>
                    <a:bodyPr/>
                    <a:lstStyle/>
                    <a:p>
                      <a:pPr algn="ctr"/>
                      <a:r>
                        <a:rPr lang="en-US" sz="900" dirty="0">
                          <a:solidFill>
                            <a:schemeClr val="bg1"/>
                          </a:solidFill>
                          <a:latin typeface="Arial" pitchFamily="34" charset="0"/>
                          <a:cs typeface="Arial" pitchFamily="34" charset="0"/>
                        </a:rPr>
                        <a:t>FAG-Z360 B</a:t>
                      </a:r>
                    </a:p>
                  </a:txBody>
                  <a:tcPr marL="106257" marR="106257" marT="39692"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A9121C"/>
                    </a:solidFill>
                  </a:tcPr>
                </a:tc>
                <a:tc hMerge="1">
                  <a:txBody>
                    <a:bodyPr/>
                    <a:lstStyle/>
                    <a:p>
                      <a:endParaRPr lang="de-DE"/>
                    </a:p>
                  </a:txBody>
                  <a:tcPr/>
                </a:tc>
                <a:tc hMerge="1">
                  <a:txBody>
                    <a:bodyPr/>
                    <a:lstStyle/>
                    <a:p>
                      <a:endParaRPr lang="de-DE"/>
                    </a:p>
                  </a:txBody>
                  <a:tcPr/>
                </a:tc>
                <a:tc hMerge="1">
                  <a:txBody>
                    <a:bodyPr/>
                    <a:lstStyle/>
                    <a:p>
                      <a:pPr algn="ctr"/>
                      <a:endParaRPr lang="en-US" sz="800" dirty="0">
                        <a:solidFill>
                          <a:schemeClr val="bg1"/>
                        </a:solidFill>
                        <a:latin typeface="Arial" pitchFamily="34" charset="0"/>
                        <a:cs typeface="Arial" pitchFamily="34" charset="0"/>
                      </a:endParaRPr>
                    </a:p>
                  </a:txBody>
                  <a:tcPr marL="98433" marR="98433" marT="36000"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A9121C"/>
                    </a:solidFill>
                  </a:tcPr>
                </a:tc>
                <a:tc hMerge="1">
                  <a:txBody>
                    <a:bodyPr/>
                    <a:lstStyle/>
                    <a:p>
                      <a:pPr algn="ctr"/>
                      <a:endParaRPr lang="en-US" sz="900" dirty="0">
                        <a:solidFill>
                          <a:schemeClr val="bg1"/>
                        </a:solidFill>
                        <a:latin typeface="Arial" pitchFamily="34" charset="0"/>
                        <a:cs typeface="Arial" pitchFamily="34" charset="0"/>
                      </a:endParaRPr>
                    </a:p>
                  </a:txBody>
                  <a:tcPr marL="106257" marR="106257" marT="39692"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A9121C"/>
                    </a:solidFill>
                  </a:tcPr>
                </a:tc>
                <a:extLst>
                  <a:ext uri="{0D108BD9-81ED-4DB2-BD59-A6C34878D82A}">
                    <a16:rowId xmlns:a16="http://schemas.microsoft.com/office/drawing/2014/main" val="10000"/>
                  </a:ext>
                </a:extLst>
              </a:tr>
              <a:tr h="216700">
                <a:tc vMerge="1">
                  <a:txBody>
                    <a:bodyPr/>
                    <a:lstStyle/>
                    <a:p>
                      <a:endParaRPr lang="en-US" dirty="0"/>
                    </a:p>
                  </a:txBody>
                  <a:tcPr/>
                </a:tc>
                <a:tc vMerge="1">
                  <a:txBody>
                    <a:bodyPr/>
                    <a:lstStyle/>
                    <a:p>
                      <a:endParaRPr lang="en-US" dirty="0"/>
                    </a:p>
                  </a:txBody>
                  <a:tcPr/>
                </a:tc>
                <a:tc>
                  <a:txBody>
                    <a:bodyPr/>
                    <a:lstStyle/>
                    <a:p>
                      <a:pPr algn="ctr"/>
                      <a:r>
                        <a:rPr lang="en-US" sz="900" b="1" dirty="0">
                          <a:solidFill>
                            <a:schemeClr val="bg1"/>
                          </a:solidFill>
                          <a:latin typeface="Arial" pitchFamily="34" charset="0"/>
                          <a:cs typeface="Arial" pitchFamily="34" charset="0"/>
                        </a:rPr>
                        <a:t>2017</a:t>
                      </a:r>
                    </a:p>
                  </a:txBody>
                  <a:tcPr marL="106257" marR="106257" marT="19846" marB="51599">
                    <a:lnL w="571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2018</a:t>
                      </a:r>
                    </a:p>
                  </a:txBody>
                  <a:tcPr marL="106257" marR="106257" marT="19846" marB="51599">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2019</a:t>
                      </a:r>
                    </a:p>
                  </a:txBody>
                  <a:tcPr marL="106257" marR="106257" marT="19846" marB="51599">
                    <a:lnL w="12700" cap="flat" cmpd="sng" algn="ctr">
                      <a:noFill/>
                      <a:prstDash val="solid"/>
                      <a:round/>
                      <a:headEnd type="none" w="med" len="med"/>
                      <a:tailEnd type="none" w="med" len="med"/>
                    </a:lnL>
                    <a:lnR w="5715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2020</a:t>
                      </a:r>
                    </a:p>
                  </a:txBody>
                  <a:tcPr marL="106257" marR="106257" marT="19846" marB="51599">
                    <a:lnL w="12700" cap="flat" cmpd="sng" algn="ctr">
                      <a:noFill/>
                      <a:prstDash val="solid"/>
                      <a:round/>
                      <a:headEnd type="none" w="med" len="med"/>
                      <a:tailEnd type="none" w="med" len="med"/>
                    </a:lnL>
                    <a:lnR w="5715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2021</a:t>
                      </a:r>
                    </a:p>
                  </a:txBody>
                  <a:tcPr marL="106257" marR="106257" marT="19846" marB="51599">
                    <a:lnL w="1270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extLst>
                  <a:ext uri="{0D108BD9-81ED-4DB2-BD59-A6C34878D82A}">
                    <a16:rowId xmlns:a16="http://schemas.microsoft.com/office/drawing/2014/main" val="10001"/>
                  </a:ext>
                </a:extLst>
              </a:tr>
              <a:tr h="751304">
                <a:tc>
                  <a:txBody>
                    <a:bodyPr/>
                    <a:lstStyle/>
                    <a:p>
                      <a:pPr algn="ctr"/>
                      <a:r>
                        <a:rPr lang="en-US" sz="900" dirty="0" err="1">
                          <a:latin typeface="Arial" pitchFamily="34" charset="0"/>
                          <a:cs typeface="Arial" pitchFamily="34" charset="0"/>
                        </a:rPr>
                        <a:t>Anzahl</a:t>
                      </a: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r>
                        <a:rPr lang="en-US" sz="900" dirty="0" err="1">
                          <a:latin typeface="Arial" pitchFamily="34" charset="0"/>
                          <a:cs typeface="Arial" pitchFamily="34" charset="0"/>
                        </a:rPr>
                        <a:t>Primärfälle</a:t>
                      </a:r>
                      <a:endParaRPr lang="en-US" sz="900" dirty="0">
                        <a:latin typeface="Arial" pitchFamily="34" charset="0"/>
                        <a:cs typeface="Arial" pitchFamily="34" charset="0"/>
                      </a:endParaRPr>
                    </a:p>
                  </a:txBody>
                  <a:tcPr marL="106257" marR="106257"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113</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a:latin typeface="Arial" pitchFamily="34" charset="0"/>
                          <a:cs typeface="Arial" pitchFamily="34" charset="0"/>
                        </a:rPr>
                        <a:t>135</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a:latin typeface="Arial" pitchFamily="34" charset="0"/>
                          <a:cs typeface="Arial" pitchFamily="34" charset="0"/>
                        </a:rPr>
                        <a:t>159</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a:latin typeface="Arial" pitchFamily="34" charset="0"/>
                          <a:cs typeface="Arial" pitchFamily="34" charset="0"/>
                        </a:rPr>
                        <a:t>126</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err="1">
                          <a:latin typeface="Arial" pitchFamily="34" charset="0"/>
                          <a:cs typeface="Arial" pitchFamily="34" charset="0"/>
                        </a:rPr>
                        <a:t>132</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2"/>
                  </a:ext>
                </a:extLst>
              </a:tr>
              <a:tr h="379982">
                <a:tc>
                  <a:txBody>
                    <a:bodyPr/>
                    <a:lstStyle/>
                    <a:p>
                      <a:pPr algn="ct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r>
                        <a:rPr lang="en-US" sz="900" dirty="0" err="1">
                          <a:latin typeface="Arial" pitchFamily="34" charset="0"/>
                          <a:cs typeface="Arial" pitchFamily="34" charset="0"/>
                        </a:rPr>
                        <a:t>Sollvorgabe ≥ 50</a:t>
                      </a:r>
                      <a:endParaRPr lang="en-US" sz="900" dirty="0">
                        <a:latin typeface="Arial" pitchFamily="34" charset="0"/>
                        <a:cs typeface="Arial" pitchFamily="34" charset="0"/>
                      </a:endParaRPr>
                    </a:p>
                  </a:txBody>
                  <a:tcPr marL="106257" marR="106257"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4"/>
                  </a:ext>
                </a:extLst>
              </a:tr>
              <a:tr h="277842">
                <a:tc grid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noFill/>
                  </a:tcPr>
                </a:tc>
                <a:tc hMerge="1">
                  <a:txBody>
                    <a:bodyPr/>
                    <a:lstStyle/>
                    <a:p>
                      <a:endParaRPr lang="en-US" sz="800" dirty="0">
                        <a:latin typeface="Arial" pitchFamily="34" charset="0"/>
                        <a:cs typeface="Arial" pitchFamily="34" charset="0"/>
                      </a:endParaRPr>
                    </a:p>
                  </a:txBody>
                  <a:tcPr marL="98433" marR="98433" marT="45431" marB="45431">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17</a:t>
            </a:fld>
            <a:endParaRPr lang="en-US" dirty="0"/>
          </a:p>
        </p:txBody>
      </p:sp>
      <p:graphicFrame>
        <p:nvGraphicFramePr>
          <p:cNvPr id="13" name="Table 10"/>
          <p:cNvGraphicFramePr>
            <a:graphicFrameLocks noGrp="1"/>
          </p:cNvGraphicFramePr>
          <p:nvPr/>
        </p:nvGraphicFramePr>
        <p:xfrm>
          <a:off x="7368240" y="4249311"/>
          <a:ext cx="3146936" cy="998825"/>
        </p:xfrm>
        <a:graphic>
          <a:graphicData uri="http://schemas.openxmlformats.org/drawingml/2006/table">
            <a:tbl>
              <a:tblPr firstRow="1" bandRow="1">
                <a:tableStyleId>{5C22544A-7EE6-4342-B048-85BDC9FD1C3A}</a:tableStyleId>
              </a:tblPr>
              <a:tblGrid>
                <a:gridCol w="786734">
                  <a:extLst>
                    <a:ext uri="{9D8B030D-6E8A-4147-A177-3AD203B41FA5}">
                      <a16:colId xmlns:a16="http://schemas.microsoft.com/office/drawing/2014/main" val="20000"/>
                    </a:ext>
                  </a:extLst>
                </a:gridCol>
                <a:gridCol w="786734">
                  <a:extLst>
                    <a:ext uri="{9D8B030D-6E8A-4147-A177-3AD203B41FA5}">
                      <a16:colId xmlns:a16="http://schemas.microsoft.com/office/drawing/2014/main" val="20001"/>
                    </a:ext>
                  </a:extLst>
                </a:gridCol>
                <a:gridCol w="786734">
                  <a:extLst>
                    <a:ext uri="{9D8B030D-6E8A-4147-A177-3AD203B41FA5}">
                      <a16:colId xmlns:a16="http://schemas.microsoft.com/office/drawing/2014/main" val="20002"/>
                    </a:ext>
                  </a:extLst>
                </a:gridCol>
                <a:gridCol w="786734">
                  <a:extLst>
                    <a:ext uri="{9D8B030D-6E8A-4147-A177-3AD203B41FA5}">
                      <a16:colId xmlns:a16="http://schemas.microsoft.com/office/drawing/2014/main" val="20003"/>
                    </a:ext>
                  </a:extLst>
                </a:gridCol>
              </a:tblGrid>
              <a:tr h="254027">
                <a:tc gridSpan="2">
                  <a:txBody>
                    <a:bodyPr/>
                    <a:lstStyle/>
                    <a:p>
                      <a:r>
                        <a:rPr lang="en-US" sz="900" dirty="0" err="1">
                          <a:solidFill>
                            <a:schemeClr val="tx1"/>
                          </a:solidFill>
                          <a:latin typeface="Arial" pitchFamily="34" charset="0"/>
                          <a:cs typeface="Arial" pitchFamily="34" charset="0"/>
                        </a:rPr>
                        <a:t>Standorte mit auswertbaren Daten</a:t>
                      </a:r>
                      <a:endParaRPr lang="en-US" sz="900" dirty="0">
                        <a:solidFill>
                          <a:schemeClr val="tx1"/>
                        </a:solidFill>
                        <a:latin typeface="Arial" pitchFamily="34" charset="0"/>
                        <a:cs typeface="Arial" pitchFamily="34" charset="0"/>
                      </a:endParaRPr>
                    </a:p>
                  </a:txBody>
                  <a:tcPr marL="98708" marR="98708" marT="50408" marB="50408">
                    <a:lnL w="31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57150" cap="flat" cmpd="sng" algn="ctr">
                      <a:noFill/>
                      <a:prstDash val="solid"/>
                      <a:round/>
                      <a:headEnd type="none" w="med" len="med"/>
                      <a:tailEnd type="none" w="med" len="med"/>
                    </a:lnB>
                    <a:solidFill>
                      <a:srgbClr val="F8C57F"/>
                    </a:solidFill>
                  </a:tcPr>
                </a:tc>
                <a:tc hMerge="1">
                  <a:txBody>
                    <a:bodyPr/>
                    <a:lstStyle/>
                    <a:p>
                      <a:endParaRPr lang="en-US" dirty="0"/>
                    </a:p>
                  </a:txBody>
                  <a:tcPr/>
                </a:tc>
                <a:tc gridSpan="2">
                  <a:txBody>
                    <a:bodyPr/>
                    <a:lstStyle/>
                    <a:p>
                      <a:r>
                        <a:rPr lang="en-US" sz="900" dirty="0" err="1">
                          <a:solidFill>
                            <a:schemeClr val="tx1"/>
                          </a:solidFill>
                          <a:latin typeface="Arial" pitchFamily="34" charset="0"/>
                          <a:cs typeface="Arial" pitchFamily="34" charset="0"/>
                        </a:rPr>
                        <a:t>Standorte</a:t>
                      </a:r>
                      <a:r>
                        <a:rPr lang="en-US" sz="900" dirty="0">
                          <a:solidFill>
                            <a:schemeClr val="tx1"/>
                          </a:solidFill>
                          <a:latin typeface="Arial" pitchFamily="34" charset="0"/>
                          <a:cs typeface="Arial" pitchFamily="34" charset="0"/>
                        </a:rPr>
                        <a:t> </a:t>
                      </a:r>
                      <a:r>
                        <a:rPr lang="en-US" sz="900" dirty="0" err="1">
                          <a:solidFill>
                            <a:schemeClr val="tx1"/>
                          </a:solidFill>
                          <a:latin typeface="Arial" pitchFamily="34" charset="0"/>
                          <a:cs typeface="Arial" pitchFamily="34" charset="0"/>
                        </a:rPr>
                        <a:t>innerhalb</a:t>
                      </a:r>
                      <a:r>
                        <a:rPr lang="en-US" sz="900" dirty="0">
                          <a:solidFill>
                            <a:schemeClr val="tx1"/>
                          </a:solidFill>
                          <a:latin typeface="Arial" pitchFamily="34" charset="0"/>
                          <a:cs typeface="Arial" pitchFamily="34" charset="0"/>
                        </a:rPr>
                        <a:t> der </a:t>
                      </a:r>
                      <a:r>
                        <a:rPr lang="en-US" sz="900" dirty="0" err="1">
                          <a:solidFill>
                            <a:schemeClr val="tx1"/>
                          </a:solidFill>
                          <a:latin typeface="Arial" pitchFamily="34" charset="0"/>
                          <a:cs typeface="Arial" pitchFamily="34" charset="0"/>
                        </a:rPr>
                        <a:t>Plausibilitätsgrenzen</a:t>
                      </a:r>
                      <a:endParaRPr lang="en-US" sz="900" dirty="0">
                        <a:solidFill>
                          <a:schemeClr val="tx1"/>
                        </a:solidFill>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57150" cap="flat" cmpd="sng" algn="ctr">
                      <a:noFill/>
                      <a:prstDash val="solid"/>
                      <a:round/>
                      <a:headEnd type="none" w="med" len="med"/>
                      <a:tailEnd type="none" w="med" len="med"/>
                    </a:lnB>
                    <a:solidFill>
                      <a:srgbClr val="F8C57F"/>
                    </a:solidFill>
                  </a:tcPr>
                </a:tc>
                <a:tc hMerge="1">
                  <a:txBody>
                    <a:bodyPr/>
                    <a:lstStyle/>
                    <a:p>
                      <a:endParaRPr lang="en-US" dirty="0"/>
                    </a:p>
                  </a:txBody>
                  <a:tcPr/>
                </a:tc>
                <a:extLst>
                  <a:ext uri="{0D108BD9-81ED-4DB2-BD59-A6C34878D82A}">
                    <a16:rowId xmlns:a16="http://schemas.microsoft.com/office/drawing/2014/main" val="10000"/>
                  </a:ext>
                </a:extLst>
              </a:tr>
              <a:tr h="254027">
                <a:tc>
                  <a:txBody>
                    <a:bodyPr/>
                    <a:lstStyle/>
                    <a:p>
                      <a:pPr algn="ctr"/>
                      <a:r>
                        <a:rPr lang="en-US" sz="900" dirty="0">
                          <a:latin typeface="Arial" pitchFamily="34" charset="0"/>
                          <a:cs typeface="Arial" pitchFamily="34" charset="0"/>
                        </a:rPr>
                        <a:t>Anzahl</a:t>
                      </a:r>
                    </a:p>
                  </a:txBody>
                  <a:tcPr marL="106934" marR="106934" marT="50408" marB="50408">
                    <a:lnL w="31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a:txBody>
                    <a:bodyPr/>
                    <a:lstStyle/>
                    <a:p>
                      <a:pPr algn="ctr"/>
                      <a:r>
                        <a:rPr lang="en-US" sz="900" dirty="0">
                          <a:latin typeface="Arial" pitchFamily="34" charset="0"/>
                          <a:cs typeface="Arial" pitchFamily="34" charset="0"/>
                        </a:rPr>
                        <a:t>%</a:t>
                      </a:r>
                    </a:p>
                  </a:txBody>
                  <a:tcPr marL="106934" marR="106934" marT="50408" marB="50408">
                    <a:lnL w="3175"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a:txBody>
                    <a:bodyPr/>
                    <a:lstStyle/>
                    <a:p>
                      <a:pPr algn="ctr"/>
                      <a:r>
                        <a:rPr lang="en-US" sz="900" dirty="0">
                          <a:latin typeface="Arial" pitchFamily="34" charset="0"/>
                          <a:cs typeface="Arial" pitchFamily="34" charset="0"/>
                        </a:rPr>
                        <a:t>Anzahl</a:t>
                      </a:r>
                    </a:p>
                  </a:txBody>
                  <a:tcPr marL="106934" marR="106934" marT="50408" marB="50408">
                    <a:lnL w="5715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a:txBody>
                    <a:bodyPr/>
                    <a:lstStyle/>
                    <a:p>
                      <a:pPr algn="ctr"/>
                      <a:r>
                        <a:rPr lang="en-US" sz="900" dirty="0">
                          <a:latin typeface="Arial" pitchFamily="34" charset="0"/>
                          <a:cs typeface="Arial" pitchFamily="34" charset="0"/>
                        </a:rPr>
                        <a:t>%</a:t>
                      </a:r>
                    </a:p>
                  </a:txBody>
                  <a:tcPr marL="106934" marR="106934" marT="50408" marB="50408">
                    <a:lnL w="31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extLst>
                  <a:ext uri="{0D108BD9-81ED-4DB2-BD59-A6C34878D82A}">
                    <a16:rowId xmlns:a16="http://schemas.microsoft.com/office/drawing/2014/main" val="10001"/>
                  </a:ext>
                </a:extLst>
              </a:tr>
              <a:tr h="369662">
                <a:tc>
                  <a:txBody>
                    <a:bodyPr/>
                    <a:lstStyle/>
                    <a:p>
                      <a:pPr algn="ctr"/>
                      <a:r>
                        <a:rPr lang="en-US" sz="900" dirty="0" err="1">
                          <a:latin typeface="Arial" pitchFamily="34" charset="0"/>
                          <a:cs typeface="Arial" pitchFamily="34" charset="0"/>
                        </a:rPr>
                        <a:t>177</a:t>
                      </a:r>
                      <a:endParaRPr lang="en-US" sz="900" dirty="0">
                        <a:latin typeface="Arial" pitchFamily="34" charset="0"/>
                        <a:cs typeface="Arial" pitchFamily="34" charset="0"/>
                      </a:endParaRPr>
                    </a:p>
                  </a:txBody>
                  <a:tcPr marL="98708" marR="98708" marT="50408" marB="50408">
                    <a:lnL w="31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100,00%</a:t>
                      </a:r>
                      <a:endParaRPr lang="en-US" sz="900" dirty="0">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175</a:t>
                      </a:r>
                      <a:endParaRPr lang="en-US" sz="900" dirty="0">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98,87%</a:t>
                      </a:r>
                      <a:endParaRPr lang="en-US" sz="900" dirty="0">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2"/>
                  </a:ext>
                </a:extLst>
              </a:tr>
            </a:tbl>
          </a:graphicData>
        </a:graphic>
      </p:graphicFrame>
      <p:sp>
        <p:nvSpPr>
          <p:cNvPr id="17" name="Textfeld 9"/>
          <p:cNvSpPr txBox="1">
            <a:spLocks noChangeArrowheads="1"/>
          </p:cNvSpPr>
          <p:nvPr/>
        </p:nvSpPr>
        <p:spPr bwMode="auto">
          <a:xfrm>
            <a:off x="7377205" y="5330221"/>
            <a:ext cx="3137972" cy="1627358"/>
          </a:xfrm>
          <a:prstGeom prst="rect">
            <a:avLst/>
          </a:prstGeom>
          <a:solidFill>
            <a:srgbClr val="FEF3E5"/>
          </a:solidFill>
          <a:ln w="9525">
            <a:noFill/>
            <a:miter lim="800000"/>
            <a:headEnd/>
            <a:tailEnd/>
          </a:ln>
        </p:spPr>
        <p:txBody>
          <a:bodyPr wrap="square" lIns="89431" tIns="56789" rIns="113579" bIns="56789">
            <a:normAutofit/>
          </a:bodyPr>
          <a:lstStyle/>
          <a:p>
            <a:pPr algn="just"/>
            <a:r>
              <a:rPr lang="de-DE" sz="900" b="1" dirty="0">
                <a:latin typeface="Arial" pitchFamily="34" charset="0"/>
                <a:cs typeface="Arial" pitchFamily="34" charset="0"/>
              </a:rPr>
              <a:t>Anmerkungen</a:t>
            </a:r>
            <a:r>
              <a:rPr lang="de-DE" sz="900" dirty="0">
                <a:latin typeface="Arial" pitchFamily="34" charset="0"/>
                <a:cs typeface="Arial" pitchFamily="34" charset="0"/>
              </a:rPr>
              <a:t>:</a:t>
            </a:r>
          </a:p>
          <a:p>
            <a:pPr algn="just"/>
            <a:endParaRPr lang="en-US" sz="1000" dirty="0"/>
          </a:p>
          <a:p>
            <a:pPr algn="just"/>
            <a:endParaRPr lang="de-DE" sz="1700" b="1" dirty="0">
              <a:latin typeface="Arial" charset="0"/>
              <a:cs typeface="Arial" charset="0"/>
            </a:endParaRPr>
          </a:p>
          <a:p>
            <a:pPr algn="just"/>
            <a:endParaRPr lang="de-DE" sz="1700" b="1" dirty="0">
              <a:latin typeface="Arial" charset="0"/>
              <a:cs typeface="Arial" charset="0"/>
            </a:endParaRPr>
          </a:p>
          <a:p>
            <a:pPr algn="just"/>
            <a:endParaRPr lang="de-DE" sz="1700" b="1" dirty="0">
              <a:latin typeface="Arial" charset="0"/>
              <a:cs typeface="Arial" charset="0"/>
            </a:endParaRPr>
          </a:p>
          <a:p>
            <a:pPr algn="just"/>
            <a:endParaRPr lang="de-DE" sz="1700" dirty="0">
              <a:latin typeface="Arial" charset="0"/>
              <a:cs typeface="Arial" charset="0"/>
            </a:endParaRPr>
          </a:p>
        </p:txBody>
      </p:sp>
      <p:graphicFrame>
        <p:nvGraphicFramePr>
          <p:cNvPr id="26" name="Tabelle 30"/>
          <p:cNvGraphicFramePr>
            <a:graphicFrameLocks noGrp="1"/>
          </p:cNvGraphicFramePr>
          <p:nvPr/>
        </p:nvGraphicFramePr>
        <p:xfrm>
          <a:off x="2984500" y="4240579"/>
          <a:ext cx="4226397" cy="2719749"/>
        </p:xfrm>
        <a:graphic>
          <a:graphicData uri="http://schemas.openxmlformats.org/drawingml/2006/table">
            <a:tbl>
              <a:tblPr firstRow="1" bandRow="1">
                <a:tableStyleId>{5C22544A-7EE6-4342-B048-85BDC9FD1C3A}</a:tableStyleId>
              </a:tblPr>
              <a:tblGrid>
                <a:gridCol w="505755">
                  <a:extLst>
                    <a:ext uri="{9D8B030D-6E8A-4147-A177-3AD203B41FA5}">
                      <a16:colId xmlns:a16="http://schemas.microsoft.com/office/drawing/2014/main" val="20000"/>
                    </a:ext>
                  </a:extLst>
                </a:gridCol>
                <a:gridCol w="946572">
                  <a:extLst>
                    <a:ext uri="{9D8B030D-6E8A-4147-A177-3AD203B41FA5}">
                      <a16:colId xmlns:a16="http://schemas.microsoft.com/office/drawing/2014/main" val="20001"/>
                    </a:ext>
                  </a:extLst>
                </a:gridCol>
                <a:gridCol w="554814">
                  <a:extLst>
                    <a:ext uri="{9D8B030D-6E8A-4147-A177-3AD203B41FA5}">
                      <a16:colId xmlns:a16="http://schemas.microsoft.com/office/drawing/2014/main" val="20003"/>
                    </a:ext>
                  </a:extLst>
                </a:gridCol>
                <a:gridCol w="554814">
                  <a:extLst>
                    <a:ext uri="{9D8B030D-6E8A-4147-A177-3AD203B41FA5}">
                      <a16:colId xmlns:a16="http://schemas.microsoft.com/office/drawing/2014/main" val="20004"/>
                    </a:ext>
                  </a:extLst>
                </a:gridCol>
                <a:gridCol w="554814">
                  <a:extLst>
                    <a:ext uri="{9D8B030D-6E8A-4147-A177-3AD203B41FA5}">
                      <a16:colId xmlns:a16="http://schemas.microsoft.com/office/drawing/2014/main" val="20005"/>
                    </a:ext>
                  </a:extLst>
                </a:gridCol>
                <a:gridCol w="554814">
                  <a:extLst>
                    <a:ext uri="{9D8B030D-6E8A-4147-A177-3AD203B41FA5}">
                      <a16:colId xmlns:a16="http://schemas.microsoft.com/office/drawing/2014/main" val="20006"/>
                    </a:ext>
                  </a:extLst>
                </a:gridCol>
                <a:gridCol w="554814">
                  <a:extLst>
                    <a:ext uri="{9D8B030D-6E8A-4147-A177-3AD203B41FA5}">
                      <a16:colId xmlns:a16="http://schemas.microsoft.com/office/drawing/2014/main" val="20007"/>
                    </a:ext>
                  </a:extLst>
                </a:gridCol>
              </a:tblGrid>
              <a:tr h="331394">
                <a:tc gridSpan="2">
                  <a:txBody>
                    <a:bodyPr/>
                    <a:lstStyle/>
                    <a:p>
                      <a:endParaRPr lang="de-DE" sz="900" dirty="0">
                        <a:solidFill>
                          <a:schemeClr val="tx1"/>
                        </a:solidFill>
                        <a:latin typeface="Arial" pitchFamily="34" charset="0"/>
                        <a:cs typeface="Arial" pitchFamily="34" charset="0"/>
                      </a:endParaRPr>
                    </a:p>
                  </a:txBody>
                  <a:tcPr marL="106934" marR="106934" marT="50408" marB="50408">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hMerge="1">
                  <a:txBody>
                    <a:bodyPr/>
                    <a:lstStyle/>
                    <a:p>
                      <a:pPr algn="ctr"/>
                      <a:endParaRPr lang="de-DE" sz="800" dirty="0">
                        <a:solidFill>
                          <a:schemeClr val="tx1"/>
                        </a:solidFill>
                        <a:latin typeface="Arial" pitchFamily="34" charset="0"/>
                        <a:cs typeface="Arial" pitchFamily="34" charset="0"/>
                      </a:endParaRPr>
                    </a:p>
                  </a:txBody>
                  <a:tcPr marL="99060" marR="9906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A5DAAD"/>
                    </a:solidFill>
                  </a:tcPr>
                </a:tc>
                <a:tc>
                  <a:txBody>
                    <a:bodyPr/>
                    <a:lstStyle/>
                    <a:p>
                      <a:pPr algn="ctr"/>
                      <a:r>
                        <a:rPr lang="de-DE" sz="900" dirty="0">
                          <a:solidFill>
                            <a:schemeClr val="tx1"/>
                          </a:solidFill>
                          <a:latin typeface="Arial" pitchFamily="34" charset="0"/>
                          <a:cs typeface="Arial" pitchFamily="34" charset="0"/>
                        </a:rPr>
                        <a:t>2017</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2018</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2019</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2020</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2021</a:t>
                      </a:r>
                    </a:p>
                  </a:txBody>
                  <a:tcPr marL="106934" marR="106934" marT="50408" marB="50408" anchor="ctr">
                    <a:lnL w="57150" cap="flat" cmpd="sng" algn="ctr">
                      <a:solidFill>
                        <a:schemeClr val="bg1"/>
                      </a:solidFill>
                      <a:prstDash val="solid"/>
                      <a:round/>
                      <a:headEnd type="none" w="med" len="med"/>
                      <a:tailEnd type="none" w="med" len="med"/>
                    </a:lnL>
                    <a:lnB w="57150" cap="flat" cmpd="sng" algn="ctr">
                      <a:solidFill>
                        <a:schemeClr val="bg1"/>
                      </a:solidFill>
                      <a:prstDash val="solid"/>
                      <a:round/>
                      <a:headEnd type="none" w="med" len="med"/>
                      <a:tailEnd type="none" w="med" len="med"/>
                    </a:lnB>
                    <a:solidFill>
                      <a:srgbClr val="F8C57F"/>
                    </a:solidFill>
                  </a:tcPr>
                </a:tc>
                <a:extLst>
                  <a:ext uri="{0D108BD9-81ED-4DB2-BD59-A6C34878D82A}">
                    <a16:rowId xmlns:a16="http://schemas.microsoft.com/office/drawing/2014/main" val="10000"/>
                  </a:ext>
                </a:extLst>
              </a:tr>
              <a:tr h="410625">
                <a:tc rowSpan="7">
                  <a:txBody>
                    <a:bodyPr/>
                    <a:lstStyle/>
                    <a:p>
                      <a:pPr>
                        <a:lnSpc>
                          <a:spcPts val="1200"/>
                        </a:lnSpc>
                        <a:spcAft>
                          <a:spcPts val="0"/>
                        </a:spcAft>
                      </a:pPr>
                      <a:endParaRPr lang="de-DE" sz="900" dirty="0">
                        <a:effectLst/>
                        <a:latin typeface="Arial" pitchFamily="34" charset="0"/>
                        <a:ea typeface="Times New Roman"/>
                        <a:cs typeface="Arial" pitchFamily="34" charset="0"/>
                      </a:endParaRPr>
                    </a:p>
                  </a:txBody>
                  <a:tcPr marL="80201" marR="80201"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dirty="0">
                          <a:effectLst/>
                          <a:latin typeface="Arial" pitchFamily="34" charset="0"/>
                          <a:ea typeface="Times New Roman"/>
                          <a:cs typeface="Arial" pitchFamily="34" charset="0"/>
                        </a:rPr>
                        <a:t>Max</a:t>
                      </a: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364,00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352,00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413,00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433,00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err="1">
                          <a:solidFill>
                            <a:srgbClr val="000000"/>
                          </a:solidFill>
                          <a:effectLst/>
                          <a:latin typeface="Arial"/>
                        </a:rPr>
                        <a:t>406,00</a:t>
                      </a:r>
                      <a:endParaRPr lang="de-DE" sz="900" b="0" i="0" u="none" strike="noStrike" dirty="0">
                        <a:solidFill>
                          <a:srgbClr val="000000"/>
                        </a:solidFill>
                        <a:effectLst/>
                        <a:latin typeface="Arial"/>
                      </a:endParaRP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1"/>
                  </a:ext>
                </a:extLst>
              </a:tr>
              <a:tr h="320760">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de-DE" sz="900" dirty="0">
                          <a:effectLst/>
                          <a:latin typeface="Arial" pitchFamily="34" charset="0"/>
                          <a:ea typeface="Times New Roman"/>
                          <a:cs typeface="Arial" pitchFamily="34" charset="0"/>
                        </a:rPr>
                        <a:t>95. Perzentil</a:t>
                      </a: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164,20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184,20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172,95</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172,20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171,20</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2"/>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75. </a:t>
                      </a:r>
                      <a:r>
                        <a:rPr lang="en-US" sz="900" dirty="0" err="1">
                          <a:effectLst/>
                          <a:latin typeface="Arial" pitchFamily="34" charset="0"/>
                          <a:ea typeface="Times New Roman"/>
                          <a:cs typeface="Arial" pitchFamily="34" charset="0"/>
                        </a:rPr>
                        <a:t>Perzentil</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105,00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103,00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103,50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101,00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108,00</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3"/>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Median</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77,00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78,00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78,00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75,00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err="1">
                          <a:solidFill>
                            <a:srgbClr val="000000"/>
                          </a:solidFill>
                          <a:effectLst/>
                          <a:latin typeface="Arial"/>
                        </a:rPr>
                        <a:t>76,00</a:t>
                      </a:r>
                      <a:endParaRPr lang="de-DE" sz="900" b="0" i="0" u="none" strike="noStrike" dirty="0">
                        <a:solidFill>
                          <a:srgbClr val="000000"/>
                        </a:solidFill>
                        <a:effectLst/>
                        <a:latin typeface="Arial"/>
                      </a:endParaRP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4"/>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25. </a:t>
                      </a:r>
                      <a:r>
                        <a:rPr lang="en-US" sz="900" dirty="0" err="1">
                          <a:effectLst/>
                          <a:latin typeface="Arial" pitchFamily="34" charset="0"/>
                          <a:ea typeface="Times New Roman"/>
                          <a:cs typeface="Arial" pitchFamily="34" charset="0"/>
                        </a:rPr>
                        <a:t>Perzentil</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65,00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66,00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63,00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64,00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65,00</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5"/>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5. </a:t>
                      </a:r>
                      <a:r>
                        <a:rPr lang="en-US" sz="900" dirty="0" err="1">
                          <a:effectLst/>
                          <a:latin typeface="Arial" pitchFamily="34" charset="0"/>
                          <a:ea typeface="Times New Roman"/>
                          <a:cs typeface="Arial" pitchFamily="34" charset="0"/>
                        </a:rPr>
                        <a:t>Perzentil</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52,90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52,80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52,00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51,00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53,00</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6"/>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Min</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43,00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42,00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48,00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41,00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err="1">
                          <a:solidFill>
                            <a:srgbClr val="000000"/>
                          </a:solidFill>
                          <a:effectLst/>
                          <a:latin typeface="Arial"/>
                        </a:rPr>
                        <a:t>44,00</a:t>
                      </a:r>
                      <a:endParaRPr lang="de-DE" sz="900" b="0" i="0" u="none" strike="noStrike" dirty="0">
                        <a:solidFill>
                          <a:srgbClr val="000000"/>
                        </a:solidFill>
                        <a:effectLst/>
                        <a:latin typeface="Arial"/>
                      </a:endParaRP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solidFill>
                      <a:srgbClr val="FEF3E5"/>
                    </a:solidFill>
                  </a:tcPr>
                </a:tc>
                <a:extLst>
                  <a:ext uri="{0D108BD9-81ED-4DB2-BD59-A6C34878D82A}">
                    <a16:rowId xmlns:a16="http://schemas.microsoft.com/office/drawing/2014/main" val="10007"/>
                  </a:ext>
                </a:extLst>
              </a:tr>
            </a:tbl>
          </a:graphicData>
        </a:graphic>
      </p:graphicFrame>
      <p:cxnSp>
        <p:nvCxnSpPr>
          <p:cNvPr id="30" name="Gerade Verbindung 8"/>
          <p:cNvCxnSpPr/>
          <p:nvPr/>
        </p:nvCxnSpPr>
        <p:spPr>
          <a:xfrm>
            <a:off x="0" y="1048495"/>
            <a:ext cx="10693400" cy="0"/>
          </a:xfrm>
          <a:prstGeom prst="line">
            <a:avLst/>
          </a:prstGeom>
          <a:ln w="38100">
            <a:solidFill>
              <a:srgbClr val="F4A329"/>
            </a:solidFill>
          </a:ln>
        </p:spPr>
        <p:style>
          <a:lnRef idx="1">
            <a:schemeClr val="accent1"/>
          </a:lnRef>
          <a:fillRef idx="0">
            <a:schemeClr val="accent1"/>
          </a:fillRef>
          <a:effectRef idx="0">
            <a:schemeClr val="accent1"/>
          </a:effectRef>
          <a:fontRef idx="minor">
            <a:schemeClr val="tx1"/>
          </a:fontRef>
        </p:style>
      </p:cxnSp>
      <p:pic>
        <p:nvPicPr>
          <p:cNvPr id="16" name="Grafik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745" y="1145951"/>
            <a:ext cx="5210956" cy="2352393"/>
          </a:xfrm>
          <a:prstGeom prst="rect">
            <a:avLst/>
          </a:prstGeom>
        </p:spPr>
      </p:pic>
      <p:pic>
        <p:nvPicPr>
          <p:cNvPr id="19" name="Picture 3" descr="D:\benchmarking_endproducte\5\15\Allgemein\Grafiken\Boxplot\Allgemein_kennzahl_1.pn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047" y="4161631"/>
            <a:ext cx="2617522" cy="287764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C:\Users\cristina\Desktop\plot_prostat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9620" y="4684247"/>
            <a:ext cx="385579" cy="2201868"/>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p:cNvSpPr txBox="1">
            <a:spLocks/>
          </p:cNvSpPr>
          <p:nvPr/>
        </p:nvSpPr>
        <p:spPr bwMode="auto">
          <a:xfrm>
            <a:off x="178224" y="252042"/>
            <a:ext cx="9000278" cy="336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1300" dirty="0" err="1">
                <a:latin typeface="Arial" pitchFamily="34" charset="0"/>
              </a:rPr>
              <a:t>Jahresbericht</a:t>
            </a:r>
            <a:r>
              <a:rPr lang="en-US" sz="1300" dirty="0">
                <a:latin typeface="Arial" pitchFamily="34" charset="0"/>
              </a:rPr>
              <a:t> </a:t>
            </a:r>
            <a:r>
              <a:rPr lang="de-DE" sz="1300" dirty="0">
                <a:latin typeface="Arial" pitchFamily="34" charset="0"/>
              </a:rPr>
              <a:t>Gynäkologische Krebszentren</a:t>
            </a:r>
            <a:r>
              <a:rPr lang="en-US" sz="1300" dirty="0">
                <a:latin typeface="Arial" pitchFamily="34" charset="0"/>
              </a:rPr>
              <a:t> 2023 (</a:t>
            </a:r>
            <a:r>
              <a:rPr lang="en-US" sz="1300" dirty="0" err="1">
                <a:latin typeface="Arial" pitchFamily="34" charset="0"/>
              </a:rPr>
              <a:t>Auditjahr</a:t>
            </a:r>
            <a:r>
              <a:rPr lang="en-US" sz="1300" dirty="0">
                <a:latin typeface="Arial" pitchFamily="34" charset="0"/>
              </a:rPr>
              <a:t> 2022 / </a:t>
            </a:r>
            <a:r>
              <a:rPr lang="en-US" sz="1300" dirty="0" err="1">
                <a:latin typeface="Arial" pitchFamily="34" charset="0"/>
              </a:rPr>
              <a:t>Kennzahlenjahr</a:t>
            </a:r>
            <a:r>
              <a:rPr lang="en-US" sz="1300" dirty="0">
                <a:latin typeface="Arial" pitchFamily="34" charset="0"/>
              </a:rPr>
              <a:t> 2021)</a:t>
            </a:r>
            <a:endParaRPr lang="de-DE" sz="1300" kern="0" dirty="0">
              <a:solidFill>
                <a:srgbClr val="7F7F7F"/>
              </a:solidFill>
              <a:latin typeface="Arial" charset="0"/>
              <a:cs typeface="Arial" charset="0"/>
            </a:endParaRPr>
          </a:p>
        </p:txBody>
      </p:sp>
      <p:sp>
        <p:nvSpPr>
          <p:cNvPr id="5" name="Textfeld 4"/>
          <p:cNvSpPr txBox="1"/>
          <p:nvPr/>
        </p:nvSpPr>
        <p:spPr bwMode="auto">
          <a:xfrm>
            <a:off x="250265" y="7179596"/>
            <a:ext cx="53091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nchor="ctr">
            <a:spAutoFit/>
          </a:bodyPr>
          <a:lstStyle/>
          <a:p>
            <a:pPr defTabSz="914400">
              <a:defRPr/>
            </a:pPr>
            <a:endParaRPr lang="en-US" sz="800" dirty="0">
              <a:latin typeface="Arial" pitchFamily="34" charset="0"/>
              <a:cs typeface="Arial" pitchFamily="34" charset="0"/>
            </a:endParaRPr>
          </a:p>
        </p:txBody>
      </p:sp>
    </p:spTree>
    <p:extLst>
      <p:ext uri="{BB962C8B-B14F-4D97-AF65-F5344CB8AC3E}">
        <p14:creationId xmlns:p14="http://schemas.microsoft.com/office/powerpoint/2010/main" val="2648592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8224" y="588098"/>
            <a:ext cx="10336953" cy="420070"/>
          </a:xfrm>
          <a:prstGeom prst="rect">
            <a:avLst/>
          </a:prstGeom>
        </p:spPr>
        <p:txBody>
          <a:bodyPr vert="horz" lIns="99569" tIns="49785" rIns="99569" bIns="49785" rtlCol="0" anchor="ctr" anchorCtr="0">
            <a:normAutofit/>
          </a:bodyPr>
          <a:lstStyle/>
          <a:p>
            <a:pPr lvl="0">
              <a:spcBef>
                <a:spcPct val="0"/>
              </a:spcBef>
              <a:defRPr/>
            </a:pPr>
            <a:r>
              <a:rPr lang="en-US" sz="1500" b="1" dirty="0" err="1">
                <a:latin typeface="Arial" pitchFamily="34" charset="0"/>
                <a:cs typeface="Arial" pitchFamily="34" charset="0"/>
              </a:rPr>
              <a:t>6b. Nicht Primärfälle</a:t>
            </a:r>
            <a:endParaRPr lang="en-US" sz="1500" b="1" noProof="1">
              <a:latin typeface="Arial" pitchFamily="34" charset="0"/>
              <a:cs typeface="Arial" pitchFamily="34" charset="0"/>
            </a:endParaRPr>
          </a:p>
        </p:txBody>
      </p:sp>
      <p:cxnSp>
        <p:nvCxnSpPr>
          <p:cNvPr id="6" name="Gerade Verbindung 8"/>
          <p:cNvCxnSpPr/>
          <p:nvPr/>
        </p:nvCxnSpPr>
        <p:spPr>
          <a:xfrm>
            <a:off x="0" y="1047040"/>
            <a:ext cx="10693400" cy="0"/>
          </a:xfrm>
          <a:prstGeom prst="line">
            <a:avLst/>
          </a:prstGeom>
          <a:ln w="38100">
            <a:solidFill>
              <a:srgbClr val="A5DAAD"/>
            </a:solidFill>
          </a:ln>
        </p:spPr>
        <p:style>
          <a:lnRef idx="1">
            <a:schemeClr val="accent1"/>
          </a:lnRef>
          <a:fillRef idx="0">
            <a:schemeClr val="accent1"/>
          </a:fillRef>
          <a:effectRef idx="0">
            <a:schemeClr val="accent1"/>
          </a:effectRef>
          <a:fontRef idx="minor">
            <a:schemeClr val="tx1"/>
          </a:fontRef>
        </p:style>
      </p:cxnSp>
      <p:graphicFrame>
        <p:nvGraphicFramePr>
          <p:cNvPr id="14" name="Table 13"/>
          <p:cNvGraphicFramePr>
            <a:graphicFrameLocks noGrp="1"/>
          </p:cNvGraphicFramePr>
          <p:nvPr/>
        </p:nvGraphicFramePr>
        <p:xfrm>
          <a:off x="5428959" y="1100686"/>
          <a:ext cx="5086221" cy="1887825"/>
        </p:xfrm>
        <a:graphic>
          <a:graphicData uri="http://schemas.openxmlformats.org/drawingml/2006/table">
            <a:tbl>
              <a:tblPr firstRow="1" bandRow="1">
                <a:noFill/>
                <a:tableStyleId>{5C22544A-7EE6-4342-B048-85BDC9FD1C3A}</a:tableStyleId>
              </a:tblPr>
              <a:tblGrid>
                <a:gridCol w="603541">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533400">
                  <a:extLst>
                    <a:ext uri="{9D8B030D-6E8A-4147-A177-3AD203B41FA5}">
                      <a16:colId xmlns:a16="http://schemas.microsoft.com/office/drawing/2014/main" val="20006"/>
                    </a:ext>
                  </a:extLst>
                </a:gridCol>
                <a:gridCol w="520280">
                  <a:extLst>
                    <a:ext uri="{9D8B030D-6E8A-4147-A177-3AD203B41FA5}">
                      <a16:colId xmlns:a16="http://schemas.microsoft.com/office/drawing/2014/main" val="20007"/>
                    </a:ext>
                  </a:extLst>
                </a:gridCol>
              </a:tblGrid>
              <a:tr h="226043">
                <a:tc rowSpan="2">
                  <a:txBody>
                    <a:bodyPr/>
                    <a:lstStyle/>
                    <a:p>
                      <a:pPr marL="0" indent="0"/>
                      <a:endParaRPr lang="en-US" sz="1000" dirty="0">
                        <a:latin typeface="Arial" pitchFamily="34" charset="0"/>
                        <a:cs typeface="Arial" pitchFamily="34" charset="0"/>
                      </a:endParaRPr>
                    </a:p>
                  </a:txBody>
                  <a:tcPr marL="106257" marR="106257" marT="39692" marB="39692">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itchFamily="34" charset="0"/>
                          <a:cs typeface="Arial" pitchFamily="34" charset="0"/>
                        </a:rPr>
                        <a:t>Kennzahlendefinition</a:t>
                      </a:r>
                    </a:p>
                  </a:txBody>
                  <a:tcPr marL="106257" marR="106257" marT="79383"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gridSpan="5">
                  <a:txBody>
                    <a:bodyPr/>
                    <a:lstStyle/>
                    <a:p>
                      <a:pPr algn="ctr"/>
                      <a:r>
                        <a:rPr lang="en-US" sz="900" dirty="0">
                          <a:solidFill>
                            <a:schemeClr val="bg1"/>
                          </a:solidFill>
                          <a:latin typeface="Arial" pitchFamily="34" charset="0"/>
                          <a:cs typeface="Arial" pitchFamily="34" charset="0"/>
                        </a:rPr>
                        <a:t>FAG-Z360 B</a:t>
                      </a:r>
                    </a:p>
                  </a:txBody>
                  <a:tcPr marL="106257" marR="106257" marT="39692"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A9121C"/>
                    </a:solidFill>
                  </a:tcPr>
                </a:tc>
                <a:tc hMerge="1">
                  <a:txBody>
                    <a:bodyPr/>
                    <a:lstStyle/>
                    <a:p>
                      <a:endParaRPr lang="de-DE"/>
                    </a:p>
                  </a:txBody>
                  <a:tcPr/>
                </a:tc>
                <a:tc hMerge="1">
                  <a:txBody>
                    <a:bodyPr/>
                    <a:lstStyle/>
                    <a:p>
                      <a:endParaRPr lang="de-DE"/>
                    </a:p>
                  </a:txBody>
                  <a:tcPr/>
                </a:tc>
                <a:tc hMerge="1">
                  <a:txBody>
                    <a:bodyPr/>
                    <a:lstStyle/>
                    <a:p>
                      <a:pPr algn="ctr"/>
                      <a:endParaRPr lang="en-US" sz="800" dirty="0">
                        <a:solidFill>
                          <a:schemeClr val="bg1"/>
                        </a:solidFill>
                        <a:latin typeface="Arial" pitchFamily="34" charset="0"/>
                        <a:cs typeface="Arial" pitchFamily="34" charset="0"/>
                      </a:endParaRPr>
                    </a:p>
                  </a:txBody>
                  <a:tcPr marL="98433" marR="98433" marT="36000"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A9121C"/>
                    </a:solidFill>
                  </a:tcPr>
                </a:tc>
                <a:tc hMerge="1">
                  <a:txBody>
                    <a:bodyPr/>
                    <a:lstStyle/>
                    <a:p>
                      <a:pPr algn="ctr"/>
                      <a:endParaRPr lang="en-US" sz="900" dirty="0">
                        <a:solidFill>
                          <a:schemeClr val="bg1"/>
                        </a:solidFill>
                        <a:latin typeface="Arial" pitchFamily="34" charset="0"/>
                        <a:cs typeface="Arial" pitchFamily="34" charset="0"/>
                      </a:endParaRPr>
                    </a:p>
                  </a:txBody>
                  <a:tcPr marL="106257" marR="106257" marT="39692"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A9121C"/>
                    </a:solidFill>
                  </a:tcPr>
                </a:tc>
                <a:extLst>
                  <a:ext uri="{0D108BD9-81ED-4DB2-BD59-A6C34878D82A}">
                    <a16:rowId xmlns:a16="http://schemas.microsoft.com/office/drawing/2014/main" val="10000"/>
                  </a:ext>
                </a:extLst>
              </a:tr>
              <a:tr h="216700">
                <a:tc vMerge="1">
                  <a:txBody>
                    <a:bodyPr/>
                    <a:lstStyle/>
                    <a:p>
                      <a:endParaRPr lang="en-US" dirty="0"/>
                    </a:p>
                  </a:txBody>
                  <a:tcPr/>
                </a:tc>
                <a:tc vMerge="1">
                  <a:txBody>
                    <a:bodyPr/>
                    <a:lstStyle/>
                    <a:p>
                      <a:endParaRPr lang="en-US" dirty="0"/>
                    </a:p>
                  </a:txBody>
                  <a:tcPr/>
                </a:tc>
                <a:tc>
                  <a:txBody>
                    <a:bodyPr/>
                    <a:lstStyle/>
                    <a:p>
                      <a:pPr algn="ctr"/>
                      <a:r>
                        <a:rPr lang="en-US" sz="900" b="1" dirty="0">
                          <a:solidFill>
                            <a:schemeClr val="bg1"/>
                          </a:solidFill>
                          <a:latin typeface="Arial" pitchFamily="34" charset="0"/>
                          <a:cs typeface="Arial" pitchFamily="34" charset="0"/>
                        </a:rPr>
                        <a:t>2017</a:t>
                      </a:r>
                    </a:p>
                  </a:txBody>
                  <a:tcPr marL="106257" marR="106257" marT="19846" marB="51599">
                    <a:lnL w="571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2018</a:t>
                      </a:r>
                    </a:p>
                  </a:txBody>
                  <a:tcPr marL="106257" marR="106257" marT="19846" marB="51599">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2019</a:t>
                      </a:r>
                    </a:p>
                  </a:txBody>
                  <a:tcPr marL="106257" marR="106257" marT="19846" marB="51599">
                    <a:lnL w="12700" cap="flat" cmpd="sng" algn="ctr">
                      <a:noFill/>
                      <a:prstDash val="solid"/>
                      <a:round/>
                      <a:headEnd type="none" w="med" len="med"/>
                      <a:tailEnd type="none" w="med" len="med"/>
                    </a:lnL>
                    <a:lnR w="5715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2020</a:t>
                      </a:r>
                    </a:p>
                  </a:txBody>
                  <a:tcPr marL="106257" marR="106257" marT="19846" marB="51599">
                    <a:lnL w="12700" cap="flat" cmpd="sng" algn="ctr">
                      <a:noFill/>
                      <a:prstDash val="solid"/>
                      <a:round/>
                      <a:headEnd type="none" w="med" len="med"/>
                      <a:tailEnd type="none" w="med" len="med"/>
                    </a:lnL>
                    <a:lnR w="5715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2021</a:t>
                      </a:r>
                    </a:p>
                  </a:txBody>
                  <a:tcPr marL="106257" marR="106257" marT="19846" marB="51599">
                    <a:lnL w="1270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extLst>
                  <a:ext uri="{0D108BD9-81ED-4DB2-BD59-A6C34878D82A}">
                    <a16:rowId xmlns:a16="http://schemas.microsoft.com/office/drawing/2014/main" val="10001"/>
                  </a:ext>
                </a:extLst>
              </a:tr>
              <a:tr h="751304">
                <a:tc>
                  <a:txBody>
                    <a:bodyPr/>
                    <a:lstStyle/>
                    <a:p>
                      <a:pPr algn="ctr"/>
                      <a:r>
                        <a:rPr lang="en-US" sz="900" dirty="0" err="1">
                          <a:latin typeface="Arial" pitchFamily="34" charset="0"/>
                          <a:cs typeface="Arial" pitchFamily="34" charset="0"/>
                        </a:rPr>
                        <a:t>Anzahl</a:t>
                      </a: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r>
                        <a:rPr lang="en-US" sz="900" dirty="0" err="1">
                          <a:latin typeface="Arial" pitchFamily="34" charset="0"/>
                          <a:cs typeface="Arial" pitchFamily="34" charset="0"/>
                        </a:rPr>
                        <a:t>Nicht Primärfälle</a:t>
                      </a:r>
                      <a:endParaRPr lang="en-US" sz="900" dirty="0">
                        <a:latin typeface="Arial" pitchFamily="34" charset="0"/>
                        <a:cs typeface="Arial" pitchFamily="34" charset="0"/>
                      </a:endParaRPr>
                    </a:p>
                  </a:txBody>
                  <a:tcPr marL="106257" marR="106257"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k.A.</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a:latin typeface="Arial" pitchFamily="34" charset="0"/>
                          <a:cs typeface="Arial" pitchFamily="34" charset="0"/>
                        </a:rPr>
                        <a:t>k.A.</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a:latin typeface="Arial" pitchFamily="34" charset="0"/>
                          <a:cs typeface="Arial" pitchFamily="34" charset="0"/>
                        </a:rPr>
                        <a:t>k.A.</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a:latin typeface="Arial" pitchFamily="34" charset="0"/>
                          <a:cs typeface="Arial" pitchFamily="34" charset="0"/>
                        </a:rPr>
                        <a:t>73</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err="1">
                          <a:latin typeface="Arial" pitchFamily="34" charset="0"/>
                          <a:cs typeface="Arial" pitchFamily="34" charset="0"/>
                        </a:rPr>
                        <a:t>61</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2"/>
                  </a:ext>
                </a:extLst>
              </a:tr>
              <a:tr h="379982">
                <a:tc>
                  <a:txBody>
                    <a:bodyPr/>
                    <a:lstStyle/>
                    <a:p>
                      <a:pPr algn="ct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r>
                        <a:rPr lang="en-US" sz="900" dirty="0" err="1">
                          <a:latin typeface="Arial" pitchFamily="34" charset="0"/>
                          <a:cs typeface="Arial" pitchFamily="34" charset="0"/>
                        </a:rPr>
                        <a:t>Keine Sollvorgabe</a:t>
                      </a:r>
                      <a:endParaRPr lang="en-US" sz="900" dirty="0">
                        <a:latin typeface="Arial" pitchFamily="34" charset="0"/>
                        <a:cs typeface="Arial" pitchFamily="34" charset="0"/>
                      </a:endParaRPr>
                    </a:p>
                  </a:txBody>
                  <a:tcPr marL="106257" marR="106257"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4"/>
                  </a:ext>
                </a:extLst>
              </a:tr>
              <a:tr h="277842">
                <a:tc grid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noFill/>
                  </a:tcPr>
                </a:tc>
                <a:tc hMerge="1">
                  <a:txBody>
                    <a:bodyPr/>
                    <a:lstStyle/>
                    <a:p>
                      <a:endParaRPr lang="en-US" sz="800" dirty="0">
                        <a:latin typeface="Arial" pitchFamily="34" charset="0"/>
                        <a:cs typeface="Arial" pitchFamily="34" charset="0"/>
                      </a:endParaRPr>
                    </a:p>
                  </a:txBody>
                  <a:tcPr marL="98433" marR="98433" marT="45431" marB="45431">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18</a:t>
            </a:fld>
            <a:endParaRPr lang="en-US" dirty="0"/>
          </a:p>
        </p:txBody>
      </p:sp>
      <p:graphicFrame>
        <p:nvGraphicFramePr>
          <p:cNvPr id="13" name="Table 10"/>
          <p:cNvGraphicFramePr>
            <a:graphicFrameLocks noGrp="1"/>
          </p:cNvGraphicFramePr>
          <p:nvPr/>
        </p:nvGraphicFramePr>
        <p:xfrm>
          <a:off x="7368240" y="4249311"/>
          <a:ext cx="3146936" cy="998825"/>
        </p:xfrm>
        <a:graphic>
          <a:graphicData uri="http://schemas.openxmlformats.org/drawingml/2006/table">
            <a:tbl>
              <a:tblPr firstRow="1" bandRow="1">
                <a:tableStyleId>{5C22544A-7EE6-4342-B048-85BDC9FD1C3A}</a:tableStyleId>
              </a:tblPr>
              <a:tblGrid>
                <a:gridCol w="786734">
                  <a:extLst>
                    <a:ext uri="{9D8B030D-6E8A-4147-A177-3AD203B41FA5}">
                      <a16:colId xmlns:a16="http://schemas.microsoft.com/office/drawing/2014/main" val="20000"/>
                    </a:ext>
                  </a:extLst>
                </a:gridCol>
                <a:gridCol w="786734">
                  <a:extLst>
                    <a:ext uri="{9D8B030D-6E8A-4147-A177-3AD203B41FA5}">
                      <a16:colId xmlns:a16="http://schemas.microsoft.com/office/drawing/2014/main" val="20001"/>
                    </a:ext>
                  </a:extLst>
                </a:gridCol>
                <a:gridCol w="786734">
                  <a:extLst>
                    <a:ext uri="{9D8B030D-6E8A-4147-A177-3AD203B41FA5}">
                      <a16:colId xmlns:a16="http://schemas.microsoft.com/office/drawing/2014/main" val="20002"/>
                    </a:ext>
                  </a:extLst>
                </a:gridCol>
                <a:gridCol w="786734">
                  <a:extLst>
                    <a:ext uri="{9D8B030D-6E8A-4147-A177-3AD203B41FA5}">
                      <a16:colId xmlns:a16="http://schemas.microsoft.com/office/drawing/2014/main" val="20003"/>
                    </a:ext>
                  </a:extLst>
                </a:gridCol>
              </a:tblGrid>
              <a:tr h="254027">
                <a:tc gridSpan="2">
                  <a:txBody>
                    <a:bodyPr/>
                    <a:lstStyle/>
                    <a:p>
                      <a:r>
                        <a:rPr lang="en-US" sz="900" dirty="0" err="1">
                          <a:solidFill>
                            <a:schemeClr val="tx1"/>
                          </a:solidFill>
                          <a:latin typeface="Arial" pitchFamily="34" charset="0"/>
                          <a:cs typeface="Arial" pitchFamily="34" charset="0"/>
                        </a:rPr>
                        <a:t>Standorte mit auswertbaren Daten</a:t>
                      </a:r>
                      <a:endParaRPr lang="en-US" sz="900" dirty="0">
                        <a:solidFill>
                          <a:schemeClr val="tx1"/>
                        </a:solidFill>
                        <a:latin typeface="Arial" pitchFamily="34" charset="0"/>
                        <a:cs typeface="Arial" pitchFamily="34" charset="0"/>
                      </a:endParaRPr>
                    </a:p>
                  </a:txBody>
                  <a:tcPr marL="98708" marR="98708" marT="50408" marB="50408">
                    <a:lnL w="31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57150" cap="flat" cmpd="sng" algn="ctr">
                      <a:noFill/>
                      <a:prstDash val="solid"/>
                      <a:round/>
                      <a:headEnd type="none" w="med" len="med"/>
                      <a:tailEnd type="none" w="med" len="med"/>
                    </a:lnB>
                    <a:solidFill>
                      <a:srgbClr val="F8C57F"/>
                    </a:solidFill>
                  </a:tcPr>
                </a:tc>
                <a:tc hMerge="1">
                  <a:txBody>
                    <a:bodyPr/>
                    <a:lstStyle/>
                    <a:p>
                      <a:endParaRPr lang="en-US" dirty="0"/>
                    </a:p>
                  </a:txBody>
                  <a:tcPr/>
                </a:tc>
                <a:tc gridSpan="2">
                  <a:txBody>
                    <a:bodyPr/>
                    <a:lstStyle/>
                    <a:p>
                      <a:r>
                        <a:rPr lang="en-US" sz="900" dirty="0" err="1">
                          <a:solidFill>
                            <a:schemeClr val="tx1"/>
                          </a:solidFill>
                          <a:latin typeface="Arial" pitchFamily="34" charset="0"/>
                          <a:cs typeface="Arial" pitchFamily="34" charset="0"/>
                        </a:rPr>
                        <a:t>Standorte</a:t>
                      </a:r>
                      <a:r>
                        <a:rPr lang="en-US" sz="900" dirty="0">
                          <a:solidFill>
                            <a:schemeClr val="tx1"/>
                          </a:solidFill>
                          <a:latin typeface="Arial" pitchFamily="34" charset="0"/>
                          <a:cs typeface="Arial" pitchFamily="34" charset="0"/>
                        </a:rPr>
                        <a:t> </a:t>
                      </a:r>
                      <a:r>
                        <a:rPr lang="en-US" sz="900" dirty="0" err="1">
                          <a:solidFill>
                            <a:schemeClr val="tx1"/>
                          </a:solidFill>
                          <a:latin typeface="Arial" pitchFamily="34" charset="0"/>
                          <a:cs typeface="Arial" pitchFamily="34" charset="0"/>
                        </a:rPr>
                        <a:t>innerhalb</a:t>
                      </a:r>
                      <a:r>
                        <a:rPr lang="en-US" sz="900" dirty="0">
                          <a:solidFill>
                            <a:schemeClr val="tx1"/>
                          </a:solidFill>
                          <a:latin typeface="Arial" pitchFamily="34" charset="0"/>
                          <a:cs typeface="Arial" pitchFamily="34" charset="0"/>
                        </a:rPr>
                        <a:t> der </a:t>
                      </a:r>
                      <a:r>
                        <a:rPr lang="en-US" sz="900" dirty="0" err="1">
                          <a:solidFill>
                            <a:schemeClr val="tx1"/>
                          </a:solidFill>
                          <a:latin typeface="Arial" pitchFamily="34" charset="0"/>
                          <a:cs typeface="Arial" pitchFamily="34" charset="0"/>
                        </a:rPr>
                        <a:t>Plausibilitätsgrenzen</a:t>
                      </a:r>
                      <a:endParaRPr lang="en-US" sz="900" dirty="0">
                        <a:solidFill>
                          <a:schemeClr val="tx1"/>
                        </a:solidFill>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57150" cap="flat" cmpd="sng" algn="ctr">
                      <a:noFill/>
                      <a:prstDash val="solid"/>
                      <a:round/>
                      <a:headEnd type="none" w="med" len="med"/>
                      <a:tailEnd type="none" w="med" len="med"/>
                    </a:lnB>
                    <a:solidFill>
                      <a:srgbClr val="F8C57F"/>
                    </a:solidFill>
                  </a:tcPr>
                </a:tc>
                <a:tc hMerge="1">
                  <a:txBody>
                    <a:bodyPr/>
                    <a:lstStyle/>
                    <a:p>
                      <a:endParaRPr lang="en-US" dirty="0"/>
                    </a:p>
                  </a:txBody>
                  <a:tcPr/>
                </a:tc>
                <a:extLst>
                  <a:ext uri="{0D108BD9-81ED-4DB2-BD59-A6C34878D82A}">
                    <a16:rowId xmlns:a16="http://schemas.microsoft.com/office/drawing/2014/main" val="10000"/>
                  </a:ext>
                </a:extLst>
              </a:tr>
              <a:tr h="254027">
                <a:tc>
                  <a:txBody>
                    <a:bodyPr/>
                    <a:lstStyle/>
                    <a:p>
                      <a:pPr algn="ctr"/>
                      <a:r>
                        <a:rPr lang="en-US" sz="900" dirty="0">
                          <a:latin typeface="Arial" pitchFamily="34" charset="0"/>
                          <a:cs typeface="Arial" pitchFamily="34" charset="0"/>
                        </a:rPr>
                        <a:t>Anzahl</a:t>
                      </a:r>
                    </a:p>
                  </a:txBody>
                  <a:tcPr marL="106934" marR="106934" marT="50408" marB="50408">
                    <a:lnL w="31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a:txBody>
                    <a:bodyPr/>
                    <a:lstStyle/>
                    <a:p>
                      <a:pPr algn="ctr"/>
                      <a:r>
                        <a:rPr lang="en-US" sz="900" dirty="0">
                          <a:latin typeface="Arial" pitchFamily="34" charset="0"/>
                          <a:cs typeface="Arial" pitchFamily="34" charset="0"/>
                        </a:rPr>
                        <a:t>%</a:t>
                      </a:r>
                    </a:p>
                  </a:txBody>
                  <a:tcPr marL="106934" marR="106934" marT="50408" marB="50408">
                    <a:lnL w="3175"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a:txBody>
                    <a:bodyPr/>
                    <a:lstStyle/>
                    <a:p>
                      <a:pPr algn="ctr"/>
                      <a:r>
                        <a:rPr lang="en-US" sz="900" dirty="0">
                          <a:latin typeface="Arial" pitchFamily="34" charset="0"/>
                          <a:cs typeface="Arial" pitchFamily="34" charset="0"/>
                        </a:rPr>
                        <a:t>Anzahl</a:t>
                      </a:r>
                    </a:p>
                  </a:txBody>
                  <a:tcPr marL="106934" marR="106934" marT="50408" marB="50408">
                    <a:lnL w="5715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a:txBody>
                    <a:bodyPr/>
                    <a:lstStyle/>
                    <a:p>
                      <a:pPr algn="ctr"/>
                      <a:r>
                        <a:rPr lang="en-US" sz="900" dirty="0">
                          <a:latin typeface="Arial" pitchFamily="34" charset="0"/>
                          <a:cs typeface="Arial" pitchFamily="34" charset="0"/>
                        </a:rPr>
                        <a:t>%</a:t>
                      </a:r>
                    </a:p>
                  </a:txBody>
                  <a:tcPr marL="106934" marR="106934" marT="50408" marB="50408">
                    <a:lnL w="31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extLst>
                  <a:ext uri="{0D108BD9-81ED-4DB2-BD59-A6C34878D82A}">
                    <a16:rowId xmlns:a16="http://schemas.microsoft.com/office/drawing/2014/main" val="10001"/>
                  </a:ext>
                </a:extLst>
              </a:tr>
              <a:tr h="369662">
                <a:tc>
                  <a:txBody>
                    <a:bodyPr/>
                    <a:lstStyle/>
                    <a:p>
                      <a:pPr algn="ctr"/>
                      <a:r>
                        <a:rPr lang="en-US" sz="900" dirty="0" err="1">
                          <a:latin typeface="Arial" pitchFamily="34" charset="0"/>
                          <a:cs typeface="Arial" pitchFamily="34" charset="0"/>
                        </a:rPr>
                        <a:t>177</a:t>
                      </a:r>
                      <a:endParaRPr lang="en-US" sz="900" dirty="0">
                        <a:latin typeface="Arial" pitchFamily="34" charset="0"/>
                        <a:cs typeface="Arial" pitchFamily="34" charset="0"/>
                      </a:endParaRPr>
                    </a:p>
                  </a:txBody>
                  <a:tcPr marL="98708" marR="98708" marT="50408" marB="50408">
                    <a:lnL w="31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100,00%</a:t>
                      </a:r>
                      <a:endParaRPr lang="en-US" sz="900" dirty="0">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a:t>
                      </a:r>
                      <a:endParaRPr lang="en-US" sz="900" dirty="0">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a:t>
                      </a:r>
                      <a:endParaRPr lang="en-US" sz="900" dirty="0">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2"/>
                  </a:ext>
                </a:extLst>
              </a:tr>
            </a:tbl>
          </a:graphicData>
        </a:graphic>
      </p:graphicFrame>
      <p:sp>
        <p:nvSpPr>
          <p:cNvPr id="17" name="Textfeld 9"/>
          <p:cNvSpPr txBox="1">
            <a:spLocks noChangeArrowheads="1"/>
          </p:cNvSpPr>
          <p:nvPr/>
        </p:nvSpPr>
        <p:spPr bwMode="auto">
          <a:xfrm>
            <a:off x="7377205" y="5330221"/>
            <a:ext cx="3137972" cy="1627358"/>
          </a:xfrm>
          <a:prstGeom prst="rect">
            <a:avLst/>
          </a:prstGeom>
          <a:solidFill>
            <a:srgbClr val="FEF3E5"/>
          </a:solidFill>
          <a:ln w="9525">
            <a:noFill/>
            <a:miter lim="800000"/>
            <a:headEnd/>
            <a:tailEnd/>
          </a:ln>
        </p:spPr>
        <p:txBody>
          <a:bodyPr wrap="square" lIns="89431" tIns="56789" rIns="113579" bIns="56789">
            <a:normAutofit/>
          </a:bodyPr>
          <a:lstStyle/>
          <a:p>
            <a:pPr algn="just"/>
            <a:r>
              <a:rPr lang="de-DE" sz="900" b="1" dirty="0">
                <a:latin typeface="Arial" pitchFamily="34" charset="0"/>
                <a:cs typeface="Arial" pitchFamily="34" charset="0"/>
              </a:rPr>
              <a:t>Anmerkungen</a:t>
            </a:r>
            <a:r>
              <a:rPr lang="de-DE" sz="900" dirty="0">
                <a:latin typeface="Arial" pitchFamily="34" charset="0"/>
                <a:cs typeface="Arial" pitchFamily="34" charset="0"/>
              </a:rPr>
              <a:t>:</a:t>
            </a:r>
          </a:p>
          <a:p>
            <a:pPr algn="just"/>
            <a:endParaRPr lang="en-US" sz="1000" dirty="0"/>
          </a:p>
          <a:p>
            <a:pPr algn="just"/>
            <a:endParaRPr lang="de-DE" sz="1700" b="1" dirty="0">
              <a:latin typeface="Arial" charset="0"/>
              <a:cs typeface="Arial" charset="0"/>
            </a:endParaRPr>
          </a:p>
          <a:p>
            <a:pPr algn="just"/>
            <a:endParaRPr lang="de-DE" sz="1700" b="1" dirty="0">
              <a:latin typeface="Arial" charset="0"/>
              <a:cs typeface="Arial" charset="0"/>
            </a:endParaRPr>
          </a:p>
          <a:p>
            <a:pPr algn="just"/>
            <a:endParaRPr lang="de-DE" sz="1700" b="1" dirty="0">
              <a:latin typeface="Arial" charset="0"/>
              <a:cs typeface="Arial" charset="0"/>
            </a:endParaRPr>
          </a:p>
          <a:p>
            <a:pPr algn="just"/>
            <a:endParaRPr lang="de-DE" sz="1700" dirty="0">
              <a:latin typeface="Arial" charset="0"/>
              <a:cs typeface="Arial" charset="0"/>
            </a:endParaRPr>
          </a:p>
        </p:txBody>
      </p:sp>
      <p:graphicFrame>
        <p:nvGraphicFramePr>
          <p:cNvPr id="26" name="Tabelle 30"/>
          <p:cNvGraphicFramePr>
            <a:graphicFrameLocks noGrp="1"/>
          </p:cNvGraphicFramePr>
          <p:nvPr/>
        </p:nvGraphicFramePr>
        <p:xfrm>
          <a:off x="2984500" y="4240579"/>
          <a:ext cx="4226397" cy="2719749"/>
        </p:xfrm>
        <a:graphic>
          <a:graphicData uri="http://schemas.openxmlformats.org/drawingml/2006/table">
            <a:tbl>
              <a:tblPr firstRow="1" bandRow="1">
                <a:tableStyleId>{5C22544A-7EE6-4342-B048-85BDC9FD1C3A}</a:tableStyleId>
              </a:tblPr>
              <a:tblGrid>
                <a:gridCol w="505755">
                  <a:extLst>
                    <a:ext uri="{9D8B030D-6E8A-4147-A177-3AD203B41FA5}">
                      <a16:colId xmlns:a16="http://schemas.microsoft.com/office/drawing/2014/main" val="20000"/>
                    </a:ext>
                  </a:extLst>
                </a:gridCol>
                <a:gridCol w="946572">
                  <a:extLst>
                    <a:ext uri="{9D8B030D-6E8A-4147-A177-3AD203B41FA5}">
                      <a16:colId xmlns:a16="http://schemas.microsoft.com/office/drawing/2014/main" val="20001"/>
                    </a:ext>
                  </a:extLst>
                </a:gridCol>
                <a:gridCol w="554814">
                  <a:extLst>
                    <a:ext uri="{9D8B030D-6E8A-4147-A177-3AD203B41FA5}">
                      <a16:colId xmlns:a16="http://schemas.microsoft.com/office/drawing/2014/main" val="20003"/>
                    </a:ext>
                  </a:extLst>
                </a:gridCol>
                <a:gridCol w="554814">
                  <a:extLst>
                    <a:ext uri="{9D8B030D-6E8A-4147-A177-3AD203B41FA5}">
                      <a16:colId xmlns:a16="http://schemas.microsoft.com/office/drawing/2014/main" val="20004"/>
                    </a:ext>
                  </a:extLst>
                </a:gridCol>
                <a:gridCol w="554814">
                  <a:extLst>
                    <a:ext uri="{9D8B030D-6E8A-4147-A177-3AD203B41FA5}">
                      <a16:colId xmlns:a16="http://schemas.microsoft.com/office/drawing/2014/main" val="20005"/>
                    </a:ext>
                  </a:extLst>
                </a:gridCol>
                <a:gridCol w="554814">
                  <a:extLst>
                    <a:ext uri="{9D8B030D-6E8A-4147-A177-3AD203B41FA5}">
                      <a16:colId xmlns:a16="http://schemas.microsoft.com/office/drawing/2014/main" val="20006"/>
                    </a:ext>
                  </a:extLst>
                </a:gridCol>
                <a:gridCol w="554814">
                  <a:extLst>
                    <a:ext uri="{9D8B030D-6E8A-4147-A177-3AD203B41FA5}">
                      <a16:colId xmlns:a16="http://schemas.microsoft.com/office/drawing/2014/main" val="20007"/>
                    </a:ext>
                  </a:extLst>
                </a:gridCol>
              </a:tblGrid>
              <a:tr h="331394">
                <a:tc gridSpan="2">
                  <a:txBody>
                    <a:bodyPr/>
                    <a:lstStyle/>
                    <a:p>
                      <a:endParaRPr lang="de-DE" sz="900" dirty="0">
                        <a:solidFill>
                          <a:schemeClr val="tx1"/>
                        </a:solidFill>
                        <a:latin typeface="Arial" pitchFamily="34" charset="0"/>
                        <a:cs typeface="Arial" pitchFamily="34" charset="0"/>
                      </a:endParaRPr>
                    </a:p>
                  </a:txBody>
                  <a:tcPr marL="106934" marR="106934" marT="50408" marB="50408">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hMerge="1">
                  <a:txBody>
                    <a:bodyPr/>
                    <a:lstStyle/>
                    <a:p>
                      <a:pPr algn="ctr"/>
                      <a:endParaRPr lang="de-DE" sz="800" dirty="0">
                        <a:solidFill>
                          <a:schemeClr val="tx1"/>
                        </a:solidFill>
                        <a:latin typeface="Arial" pitchFamily="34" charset="0"/>
                        <a:cs typeface="Arial" pitchFamily="34" charset="0"/>
                      </a:endParaRPr>
                    </a:p>
                  </a:txBody>
                  <a:tcPr marL="99060" marR="9906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A5DAAD"/>
                    </a:solidFill>
                  </a:tcPr>
                </a:tc>
                <a:tc>
                  <a:txBody>
                    <a:bodyPr/>
                    <a:lstStyle/>
                    <a:p>
                      <a:pPr algn="ctr"/>
                      <a:r>
                        <a:rPr lang="de-DE" sz="900" dirty="0">
                          <a:solidFill>
                            <a:schemeClr val="tx1"/>
                          </a:solidFill>
                          <a:latin typeface="Arial" pitchFamily="34" charset="0"/>
                          <a:cs typeface="Arial" pitchFamily="34" charset="0"/>
                        </a:rPr>
                        <a:t>2017</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2018</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2019</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2020</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2021</a:t>
                      </a:r>
                    </a:p>
                  </a:txBody>
                  <a:tcPr marL="106934" marR="106934" marT="50408" marB="50408" anchor="ctr">
                    <a:lnL w="57150" cap="flat" cmpd="sng" algn="ctr">
                      <a:solidFill>
                        <a:schemeClr val="bg1"/>
                      </a:solidFill>
                      <a:prstDash val="solid"/>
                      <a:round/>
                      <a:headEnd type="none" w="med" len="med"/>
                      <a:tailEnd type="none" w="med" len="med"/>
                    </a:lnL>
                    <a:lnB w="57150" cap="flat" cmpd="sng" algn="ctr">
                      <a:solidFill>
                        <a:schemeClr val="bg1"/>
                      </a:solidFill>
                      <a:prstDash val="solid"/>
                      <a:round/>
                      <a:headEnd type="none" w="med" len="med"/>
                      <a:tailEnd type="none" w="med" len="med"/>
                    </a:lnB>
                    <a:solidFill>
                      <a:srgbClr val="F8C57F"/>
                    </a:solidFill>
                  </a:tcPr>
                </a:tc>
                <a:extLst>
                  <a:ext uri="{0D108BD9-81ED-4DB2-BD59-A6C34878D82A}">
                    <a16:rowId xmlns:a16="http://schemas.microsoft.com/office/drawing/2014/main" val="10000"/>
                  </a:ext>
                </a:extLst>
              </a:tr>
              <a:tr h="410625">
                <a:tc rowSpan="7">
                  <a:txBody>
                    <a:bodyPr/>
                    <a:lstStyle/>
                    <a:p>
                      <a:pPr>
                        <a:lnSpc>
                          <a:spcPts val="1200"/>
                        </a:lnSpc>
                        <a:spcAft>
                          <a:spcPts val="0"/>
                        </a:spcAft>
                      </a:pPr>
                      <a:endParaRPr lang="de-DE" sz="900" dirty="0">
                        <a:effectLst/>
                        <a:latin typeface="Arial" pitchFamily="34" charset="0"/>
                        <a:ea typeface="Times New Roman"/>
                        <a:cs typeface="Arial" pitchFamily="34" charset="0"/>
                      </a:endParaRPr>
                    </a:p>
                  </a:txBody>
                  <a:tcPr marL="80201" marR="80201"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dirty="0">
                          <a:effectLst/>
                          <a:latin typeface="Arial" pitchFamily="34" charset="0"/>
                          <a:ea typeface="Times New Roman"/>
                          <a:cs typeface="Arial" pitchFamily="34" charset="0"/>
                        </a:rPr>
                        <a:t>Max</a:t>
                      </a: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320,00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err="1">
                          <a:solidFill>
                            <a:srgbClr val="000000"/>
                          </a:solidFill>
                          <a:effectLst/>
                          <a:latin typeface="Arial"/>
                        </a:rPr>
                        <a:t>294,00</a:t>
                      </a:r>
                      <a:endParaRPr lang="de-DE" sz="900" b="0" i="0" u="none" strike="noStrike" dirty="0">
                        <a:solidFill>
                          <a:srgbClr val="000000"/>
                        </a:solidFill>
                        <a:effectLst/>
                        <a:latin typeface="Arial"/>
                      </a:endParaRP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1"/>
                  </a:ext>
                </a:extLst>
              </a:tr>
              <a:tr h="320760">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de-DE" sz="900" dirty="0">
                          <a:effectLst/>
                          <a:latin typeface="Arial" pitchFamily="34" charset="0"/>
                          <a:ea typeface="Times New Roman"/>
                          <a:cs typeface="Arial" pitchFamily="34" charset="0"/>
                        </a:rPr>
                        <a:t>95. Perzentil</a:t>
                      </a: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84,60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73,20</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2"/>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75. </a:t>
                      </a:r>
                      <a:r>
                        <a:rPr lang="en-US" sz="900" dirty="0" err="1">
                          <a:effectLst/>
                          <a:latin typeface="Arial" pitchFamily="34" charset="0"/>
                          <a:ea typeface="Times New Roman"/>
                          <a:cs typeface="Arial" pitchFamily="34" charset="0"/>
                        </a:rPr>
                        <a:t>Perzentil</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37,00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34,00</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3"/>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Median</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25,00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err="1">
                          <a:solidFill>
                            <a:srgbClr val="000000"/>
                          </a:solidFill>
                          <a:effectLst/>
                          <a:latin typeface="Arial"/>
                        </a:rPr>
                        <a:t>24,00</a:t>
                      </a:r>
                      <a:endParaRPr lang="de-DE" sz="900" b="0" i="0" u="none" strike="noStrike" dirty="0">
                        <a:solidFill>
                          <a:srgbClr val="000000"/>
                        </a:solidFill>
                        <a:effectLst/>
                        <a:latin typeface="Arial"/>
                      </a:endParaRP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4"/>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25. </a:t>
                      </a:r>
                      <a:r>
                        <a:rPr lang="en-US" sz="900" dirty="0" err="1">
                          <a:effectLst/>
                          <a:latin typeface="Arial" pitchFamily="34" charset="0"/>
                          <a:ea typeface="Times New Roman"/>
                          <a:cs typeface="Arial" pitchFamily="34" charset="0"/>
                        </a:rPr>
                        <a:t>Perzentil</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20,00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17,00</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5"/>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5. </a:t>
                      </a:r>
                      <a:r>
                        <a:rPr lang="en-US" sz="900" dirty="0" err="1">
                          <a:effectLst/>
                          <a:latin typeface="Arial" pitchFamily="34" charset="0"/>
                          <a:ea typeface="Times New Roman"/>
                          <a:cs typeface="Arial" pitchFamily="34" charset="0"/>
                        </a:rPr>
                        <a:t>Perzentil</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11,00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11,80</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6"/>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Min</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7,00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err="1">
                          <a:solidFill>
                            <a:srgbClr val="000000"/>
                          </a:solidFill>
                          <a:effectLst/>
                          <a:latin typeface="Arial"/>
                        </a:rPr>
                        <a:t>5,00</a:t>
                      </a:r>
                      <a:endParaRPr lang="de-DE" sz="900" b="0" i="0" u="none" strike="noStrike" dirty="0">
                        <a:solidFill>
                          <a:srgbClr val="000000"/>
                        </a:solidFill>
                        <a:effectLst/>
                        <a:latin typeface="Arial"/>
                      </a:endParaRP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solidFill>
                      <a:srgbClr val="FEF3E5"/>
                    </a:solidFill>
                  </a:tcPr>
                </a:tc>
                <a:extLst>
                  <a:ext uri="{0D108BD9-81ED-4DB2-BD59-A6C34878D82A}">
                    <a16:rowId xmlns:a16="http://schemas.microsoft.com/office/drawing/2014/main" val="10007"/>
                  </a:ext>
                </a:extLst>
              </a:tr>
            </a:tbl>
          </a:graphicData>
        </a:graphic>
      </p:graphicFrame>
      <p:cxnSp>
        <p:nvCxnSpPr>
          <p:cNvPr id="30" name="Gerade Verbindung 8"/>
          <p:cNvCxnSpPr/>
          <p:nvPr/>
        </p:nvCxnSpPr>
        <p:spPr>
          <a:xfrm>
            <a:off x="0" y="1048495"/>
            <a:ext cx="10693400" cy="0"/>
          </a:xfrm>
          <a:prstGeom prst="line">
            <a:avLst/>
          </a:prstGeom>
          <a:ln w="38100">
            <a:solidFill>
              <a:srgbClr val="F4A329"/>
            </a:solidFill>
          </a:ln>
        </p:spPr>
        <p:style>
          <a:lnRef idx="1">
            <a:schemeClr val="accent1"/>
          </a:lnRef>
          <a:fillRef idx="0">
            <a:schemeClr val="accent1"/>
          </a:fillRef>
          <a:effectRef idx="0">
            <a:schemeClr val="accent1"/>
          </a:effectRef>
          <a:fontRef idx="minor">
            <a:schemeClr val="tx1"/>
          </a:fontRef>
        </p:style>
      </p:cxnSp>
      <p:pic>
        <p:nvPicPr>
          <p:cNvPr id="16" name="Grafik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745" y="1145951"/>
            <a:ext cx="5210956" cy="2352393"/>
          </a:xfrm>
          <a:prstGeom prst="rect">
            <a:avLst/>
          </a:prstGeom>
        </p:spPr>
      </p:pic>
      <p:pic>
        <p:nvPicPr>
          <p:cNvPr id="19" name="Picture 3" descr="D:\benchmarking_endproducte\5\15\Allgemein\Grafiken\Boxplot\Allgemein_kennzahl_1.pn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047" y="4161631"/>
            <a:ext cx="2617522" cy="287764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C:\Users\cristina\Desktop\plot_prostat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9620" y="4684247"/>
            <a:ext cx="385579" cy="2201868"/>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p:cNvSpPr txBox="1">
            <a:spLocks/>
          </p:cNvSpPr>
          <p:nvPr/>
        </p:nvSpPr>
        <p:spPr bwMode="auto">
          <a:xfrm>
            <a:off x="178224" y="252042"/>
            <a:ext cx="9000278" cy="336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1300" dirty="0" err="1">
                <a:latin typeface="Arial" pitchFamily="34" charset="0"/>
              </a:rPr>
              <a:t>Jahresbericht</a:t>
            </a:r>
            <a:r>
              <a:rPr lang="en-US" sz="1300" dirty="0">
                <a:latin typeface="Arial" pitchFamily="34" charset="0"/>
              </a:rPr>
              <a:t> </a:t>
            </a:r>
            <a:r>
              <a:rPr lang="de-DE" sz="1300" dirty="0">
                <a:latin typeface="Arial" pitchFamily="34" charset="0"/>
              </a:rPr>
              <a:t>Gynäkologische Krebszentren</a:t>
            </a:r>
            <a:r>
              <a:rPr lang="en-US" sz="1300" dirty="0">
                <a:latin typeface="Arial" pitchFamily="34" charset="0"/>
              </a:rPr>
              <a:t> 2023 (</a:t>
            </a:r>
            <a:r>
              <a:rPr lang="en-US" sz="1300" dirty="0" err="1">
                <a:latin typeface="Arial" pitchFamily="34" charset="0"/>
              </a:rPr>
              <a:t>Auditjahr</a:t>
            </a:r>
            <a:r>
              <a:rPr lang="en-US" sz="1300" dirty="0">
                <a:latin typeface="Arial" pitchFamily="34" charset="0"/>
              </a:rPr>
              <a:t> 2022 / </a:t>
            </a:r>
            <a:r>
              <a:rPr lang="en-US" sz="1300" dirty="0" err="1">
                <a:latin typeface="Arial" pitchFamily="34" charset="0"/>
              </a:rPr>
              <a:t>Kennzahlenjahr</a:t>
            </a:r>
            <a:r>
              <a:rPr lang="en-US" sz="1300" dirty="0">
                <a:latin typeface="Arial" pitchFamily="34" charset="0"/>
              </a:rPr>
              <a:t> 2021)</a:t>
            </a:r>
            <a:endParaRPr lang="de-DE" sz="1300" kern="0" dirty="0">
              <a:solidFill>
                <a:srgbClr val="7F7F7F"/>
              </a:solidFill>
              <a:latin typeface="Arial" charset="0"/>
              <a:cs typeface="Arial" charset="0"/>
            </a:endParaRPr>
          </a:p>
        </p:txBody>
      </p:sp>
      <p:sp>
        <p:nvSpPr>
          <p:cNvPr id="5" name="Textfeld 4"/>
          <p:cNvSpPr txBox="1"/>
          <p:nvPr/>
        </p:nvSpPr>
        <p:spPr bwMode="auto">
          <a:xfrm>
            <a:off x="250265" y="7179596"/>
            <a:ext cx="53091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nchor="ctr">
            <a:spAutoFit/>
          </a:bodyPr>
          <a:lstStyle/>
          <a:p>
            <a:pPr defTabSz="914400">
              <a:defRPr/>
            </a:pPr>
            <a:endParaRPr lang="en-US" sz="800" dirty="0">
              <a:latin typeface="Arial" pitchFamily="34" charset="0"/>
              <a:cs typeface="Arial" pitchFamily="34" charset="0"/>
            </a:endParaRPr>
          </a:p>
        </p:txBody>
      </p:sp>
    </p:spTree>
    <p:extLst>
      <p:ext uri="{BB962C8B-B14F-4D97-AF65-F5344CB8AC3E}">
        <p14:creationId xmlns:p14="http://schemas.microsoft.com/office/powerpoint/2010/main" val="2853637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8224" y="588098"/>
            <a:ext cx="10336953" cy="420070"/>
          </a:xfrm>
          <a:prstGeom prst="rect">
            <a:avLst/>
          </a:prstGeom>
        </p:spPr>
        <p:txBody>
          <a:bodyPr vert="horz" lIns="99569" tIns="49785" rIns="99569" bIns="49785" rtlCol="0" anchor="ctr" anchorCtr="0">
            <a:normAutofit/>
          </a:bodyPr>
          <a:lstStyle/>
          <a:p>
            <a:pPr lvl="0">
              <a:spcBef>
                <a:spcPct val="0"/>
              </a:spcBef>
              <a:defRPr/>
            </a:pPr>
            <a:r>
              <a:rPr lang="en-US" sz="1500" b="1" dirty="0" err="1">
                <a:latin typeface="Arial" pitchFamily="34" charset="0"/>
                <a:cs typeface="Arial" pitchFamily="34" charset="0"/>
              </a:rPr>
              <a:t>7. Operative Fälle </a:t>
            </a:r>
            <a:endParaRPr lang="en-US" sz="1500" b="1" noProof="1">
              <a:latin typeface="Arial" pitchFamily="34" charset="0"/>
              <a:cs typeface="Arial" pitchFamily="34" charset="0"/>
            </a:endParaRPr>
          </a:p>
        </p:txBody>
      </p:sp>
      <p:cxnSp>
        <p:nvCxnSpPr>
          <p:cNvPr id="6" name="Gerade Verbindung 8"/>
          <p:cNvCxnSpPr/>
          <p:nvPr/>
        </p:nvCxnSpPr>
        <p:spPr>
          <a:xfrm>
            <a:off x="0" y="1047040"/>
            <a:ext cx="10693400" cy="0"/>
          </a:xfrm>
          <a:prstGeom prst="line">
            <a:avLst/>
          </a:prstGeom>
          <a:ln w="38100">
            <a:solidFill>
              <a:srgbClr val="A5DAAD"/>
            </a:solidFill>
          </a:ln>
        </p:spPr>
        <p:style>
          <a:lnRef idx="1">
            <a:schemeClr val="accent1"/>
          </a:lnRef>
          <a:fillRef idx="0">
            <a:schemeClr val="accent1"/>
          </a:fillRef>
          <a:effectRef idx="0">
            <a:schemeClr val="accent1"/>
          </a:effectRef>
          <a:fontRef idx="minor">
            <a:schemeClr val="tx1"/>
          </a:fontRef>
        </p:style>
      </p:cxnSp>
      <p:graphicFrame>
        <p:nvGraphicFramePr>
          <p:cNvPr id="14" name="Table 13"/>
          <p:cNvGraphicFramePr>
            <a:graphicFrameLocks noGrp="1"/>
          </p:cNvGraphicFramePr>
          <p:nvPr/>
        </p:nvGraphicFramePr>
        <p:xfrm>
          <a:off x="5428959" y="1100686"/>
          <a:ext cx="5086221" cy="1887825"/>
        </p:xfrm>
        <a:graphic>
          <a:graphicData uri="http://schemas.openxmlformats.org/drawingml/2006/table">
            <a:tbl>
              <a:tblPr firstRow="1" bandRow="1">
                <a:noFill/>
                <a:tableStyleId>{5C22544A-7EE6-4342-B048-85BDC9FD1C3A}</a:tableStyleId>
              </a:tblPr>
              <a:tblGrid>
                <a:gridCol w="603541">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533400">
                  <a:extLst>
                    <a:ext uri="{9D8B030D-6E8A-4147-A177-3AD203B41FA5}">
                      <a16:colId xmlns:a16="http://schemas.microsoft.com/office/drawing/2014/main" val="20006"/>
                    </a:ext>
                  </a:extLst>
                </a:gridCol>
                <a:gridCol w="520280">
                  <a:extLst>
                    <a:ext uri="{9D8B030D-6E8A-4147-A177-3AD203B41FA5}">
                      <a16:colId xmlns:a16="http://schemas.microsoft.com/office/drawing/2014/main" val="20007"/>
                    </a:ext>
                  </a:extLst>
                </a:gridCol>
              </a:tblGrid>
              <a:tr h="226043">
                <a:tc rowSpan="2">
                  <a:txBody>
                    <a:bodyPr/>
                    <a:lstStyle/>
                    <a:p>
                      <a:pPr marL="0" indent="0"/>
                      <a:endParaRPr lang="en-US" sz="1000" dirty="0">
                        <a:latin typeface="Arial" pitchFamily="34" charset="0"/>
                        <a:cs typeface="Arial" pitchFamily="34" charset="0"/>
                      </a:endParaRPr>
                    </a:p>
                  </a:txBody>
                  <a:tcPr marL="106257" marR="106257" marT="39692" marB="39692">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itchFamily="34" charset="0"/>
                          <a:cs typeface="Arial" pitchFamily="34" charset="0"/>
                        </a:rPr>
                        <a:t>Kennzahlendefinition</a:t>
                      </a:r>
                    </a:p>
                  </a:txBody>
                  <a:tcPr marL="106257" marR="106257" marT="79383"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gridSpan="5">
                  <a:txBody>
                    <a:bodyPr/>
                    <a:lstStyle/>
                    <a:p>
                      <a:pPr algn="ctr"/>
                      <a:r>
                        <a:rPr lang="en-US" sz="900" dirty="0">
                          <a:solidFill>
                            <a:schemeClr val="bg1"/>
                          </a:solidFill>
                          <a:latin typeface="Arial" pitchFamily="34" charset="0"/>
                          <a:cs typeface="Arial" pitchFamily="34" charset="0"/>
                        </a:rPr>
                        <a:t>FAG-Z360 B</a:t>
                      </a:r>
                    </a:p>
                  </a:txBody>
                  <a:tcPr marL="106257" marR="106257" marT="39692"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A9121C"/>
                    </a:solidFill>
                  </a:tcPr>
                </a:tc>
                <a:tc hMerge="1">
                  <a:txBody>
                    <a:bodyPr/>
                    <a:lstStyle/>
                    <a:p>
                      <a:endParaRPr lang="de-DE"/>
                    </a:p>
                  </a:txBody>
                  <a:tcPr/>
                </a:tc>
                <a:tc hMerge="1">
                  <a:txBody>
                    <a:bodyPr/>
                    <a:lstStyle/>
                    <a:p>
                      <a:endParaRPr lang="de-DE"/>
                    </a:p>
                  </a:txBody>
                  <a:tcPr/>
                </a:tc>
                <a:tc hMerge="1">
                  <a:txBody>
                    <a:bodyPr/>
                    <a:lstStyle/>
                    <a:p>
                      <a:pPr algn="ctr"/>
                      <a:endParaRPr lang="en-US" sz="800" dirty="0">
                        <a:solidFill>
                          <a:schemeClr val="bg1"/>
                        </a:solidFill>
                        <a:latin typeface="Arial" pitchFamily="34" charset="0"/>
                        <a:cs typeface="Arial" pitchFamily="34" charset="0"/>
                      </a:endParaRPr>
                    </a:p>
                  </a:txBody>
                  <a:tcPr marL="98433" marR="98433" marT="36000"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A9121C"/>
                    </a:solidFill>
                  </a:tcPr>
                </a:tc>
                <a:tc hMerge="1">
                  <a:txBody>
                    <a:bodyPr/>
                    <a:lstStyle/>
                    <a:p>
                      <a:pPr algn="ctr"/>
                      <a:endParaRPr lang="en-US" sz="900" dirty="0">
                        <a:solidFill>
                          <a:schemeClr val="bg1"/>
                        </a:solidFill>
                        <a:latin typeface="Arial" pitchFamily="34" charset="0"/>
                        <a:cs typeface="Arial" pitchFamily="34" charset="0"/>
                      </a:endParaRPr>
                    </a:p>
                  </a:txBody>
                  <a:tcPr marL="106257" marR="106257" marT="39692"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A9121C"/>
                    </a:solidFill>
                  </a:tcPr>
                </a:tc>
                <a:extLst>
                  <a:ext uri="{0D108BD9-81ED-4DB2-BD59-A6C34878D82A}">
                    <a16:rowId xmlns:a16="http://schemas.microsoft.com/office/drawing/2014/main" val="10000"/>
                  </a:ext>
                </a:extLst>
              </a:tr>
              <a:tr h="216700">
                <a:tc vMerge="1">
                  <a:txBody>
                    <a:bodyPr/>
                    <a:lstStyle/>
                    <a:p>
                      <a:endParaRPr lang="en-US" dirty="0"/>
                    </a:p>
                  </a:txBody>
                  <a:tcPr/>
                </a:tc>
                <a:tc vMerge="1">
                  <a:txBody>
                    <a:bodyPr/>
                    <a:lstStyle/>
                    <a:p>
                      <a:endParaRPr lang="en-US" dirty="0"/>
                    </a:p>
                  </a:txBody>
                  <a:tcPr/>
                </a:tc>
                <a:tc>
                  <a:txBody>
                    <a:bodyPr/>
                    <a:lstStyle/>
                    <a:p>
                      <a:pPr algn="ctr"/>
                      <a:r>
                        <a:rPr lang="en-US" sz="900" b="1" dirty="0">
                          <a:solidFill>
                            <a:schemeClr val="bg1"/>
                          </a:solidFill>
                          <a:latin typeface="Arial" pitchFamily="34" charset="0"/>
                          <a:cs typeface="Arial" pitchFamily="34" charset="0"/>
                        </a:rPr>
                        <a:t>2017</a:t>
                      </a:r>
                    </a:p>
                  </a:txBody>
                  <a:tcPr marL="106257" marR="106257" marT="19846" marB="51599">
                    <a:lnL w="571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2018</a:t>
                      </a:r>
                    </a:p>
                  </a:txBody>
                  <a:tcPr marL="106257" marR="106257" marT="19846" marB="51599">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2019</a:t>
                      </a:r>
                    </a:p>
                  </a:txBody>
                  <a:tcPr marL="106257" marR="106257" marT="19846" marB="51599">
                    <a:lnL w="12700" cap="flat" cmpd="sng" algn="ctr">
                      <a:noFill/>
                      <a:prstDash val="solid"/>
                      <a:round/>
                      <a:headEnd type="none" w="med" len="med"/>
                      <a:tailEnd type="none" w="med" len="med"/>
                    </a:lnL>
                    <a:lnR w="5715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2020</a:t>
                      </a:r>
                    </a:p>
                  </a:txBody>
                  <a:tcPr marL="106257" marR="106257" marT="19846" marB="51599">
                    <a:lnL w="12700" cap="flat" cmpd="sng" algn="ctr">
                      <a:noFill/>
                      <a:prstDash val="solid"/>
                      <a:round/>
                      <a:headEnd type="none" w="med" len="med"/>
                      <a:tailEnd type="none" w="med" len="med"/>
                    </a:lnL>
                    <a:lnR w="5715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2021</a:t>
                      </a:r>
                    </a:p>
                  </a:txBody>
                  <a:tcPr marL="106257" marR="106257" marT="19846" marB="51599">
                    <a:lnL w="1270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extLst>
                  <a:ext uri="{0D108BD9-81ED-4DB2-BD59-A6C34878D82A}">
                    <a16:rowId xmlns:a16="http://schemas.microsoft.com/office/drawing/2014/main" val="10001"/>
                  </a:ext>
                </a:extLst>
              </a:tr>
              <a:tr h="751304">
                <a:tc>
                  <a:txBody>
                    <a:bodyPr/>
                    <a:lstStyle/>
                    <a:p>
                      <a:pPr algn="ctr"/>
                      <a:r>
                        <a:rPr lang="en-US" sz="900" dirty="0" err="1">
                          <a:latin typeface="Arial" pitchFamily="34" charset="0"/>
                          <a:cs typeface="Arial" pitchFamily="34" charset="0"/>
                        </a:rPr>
                        <a:t>Anzahl</a:t>
                      </a: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r>
                        <a:rPr lang="en-US" sz="900" dirty="0" err="1">
                          <a:latin typeface="Arial" pitchFamily="34" charset="0"/>
                          <a:cs typeface="Arial" pitchFamily="34" charset="0"/>
                        </a:rPr>
                        <a:t>Operative Fälle</a:t>
                      </a:r>
                      <a:endParaRPr lang="en-US" sz="900" dirty="0">
                        <a:latin typeface="Arial" pitchFamily="34" charset="0"/>
                        <a:cs typeface="Arial" pitchFamily="34" charset="0"/>
                      </a:endParaRPr>
                    </a:p>
                  </a:txBody>
                  <a:tcPr marL="106257" marR="106257"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112</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a:latin typeface="Arial" pitchFamily="34" charset="0"/>
                          <a:cs typeface="Arial" pitchFamily="34" charset="0"/>
                        </a:rPr>
                        <a:t>134</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a:latin typeface="Arial" pitchFamily="34" charset="0"/>
                          <a:cs typeface="Arial" pitchFamily="34" charset="0"/>
                        </a:rPr>
                        <a:t>170</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a:latin typeface="Arial" pitchFamily="34" charset="0"/>
                          <a:cs typeface="Arial" pitchFamily="34" charset="0"/>
                        </a:rPr>
                        <a:t>133</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err="1">
                          <a:latin typeface="Arial" pitchFamily="34" charset="0"/>
                          <a:cs typeface="Arial" pitchFamily="34" charset="0"/>
                        </a:rPr>
                        <a:t>149</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2"/>
                  </a:ext>
                </a:extLst>
              </a:tr>
              <a:tr h="379982">
                <a:tc>
                  <a:txBody>
                    <a:bodyPr/>
                    <a:lstStyle/>
                    <a:p>
                      <a:pPr algn="ct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r>
                        <a:rPr lang="en-US" sz="900" dirty="0" err="1">
                          <a:latin typeface="Arial" pitchFamily="34" charset="0"/>
                          <a:cs typeface="Arial" pitchFamily="34" charset="0"/>
                        </a:rPr>
                        <a:t>Sollvorgabe ≥ 40</a:t>
                      </a:r>
                      <a:endParaRPr lang="en-US" sz="900" dirty="0">
                        <a:latin typeface="Arial" pitchFamily="34" charset="0"/>
                        <a:cs typeface="Arial" pitchFamily="34" charset="0"/>
                      </a:endParaRPr>
                    </a:p>
                  </a:txBody>
                  <a:tcPr marL="106257" marR="106257"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4"/>
                  </a:ext>
                </a:extLst>
              </a:tr>
              <a:tr h="277842">
                <a:tc grid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noFill/>
                  </a:tcPr>
                </a:tc>
                <a:tc hMerge="1">
                  <a:txBody>
                    <a:bodyPr/>
                    <a:lstStyle/>
                    <a:p>
                      <a:endParaRPr lang="en-US" sz="800" dirty="0">
                        <a:latin typeface="Arial" pitchFamily="34" charset="0"/>
                        <a:cs typeface="Arial" pitchFamily="34" charset="0"/>
                      </a:endParaRPr>
                    </a:p>
                  </a:txBody>
                  <a:tcPr marL="98433" marR="98433" marT="45431" marB="45431">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19</a:t>
            </a:fld>
            <a:endParaRPr lang="en-US" dirty="0"/>
          </a:p>
        </p:txBody>
      </p:sp>
      <p:graphicFrame>
        <p:nvGraphicFramePr>
          <p:cNvPr id="13" name="Table 10"/>
          <p:cNvGraphicFramePr>
            <a:graphicFrameLocks noGrp="1"/>
          </p:cNvGraphicFramePr>
          <p:nvPr/>
        </p:nvGraphicFramePr>
        <p:xfrm>
          <a:off x="7368240" y="4249311"/>
          <a:ext cx="3146936" cy="998825"/>
        </p:xfrm>
        <a:graphic>
          <a:graphicData uri="http://schemas.openxmlformats.org/drawingml/2006/table">
            <a:tbl>
              <a:tblPr firstRow="1" bandRow="1">
                <a:tableStyleId>{5C22544A-7EE6-4342-B048-85BDC9FD1C3A}</a:tableStyleId>
              </a:tblPr>
              <a:tblGrid>
                <a:gridCol w="786734">
                  <a:extLst>
                    <a:ext uri="{9D8B030D-6E8A-4147-A177-3AD203B41FA5}">
                      <a16:colId xmlns:a16="http://schemas.microsoft.com/office/drawing/2014/main" val="20000"/>
                    </a:ext>
                  </a:extLst>
                </a:gridCol>
                <a:gridCol w="786734">
                  <a:extLst>
                    <a:ext uri="{9D8B030D-6E8A-4147-A177-3AD203B41FA5}">
                      <a16:colId xmlns:a16="http://schemas.microsoft.com/office/drawing/2014/main" val="20001"/>
                    </a:ext>
                  </a:extLst>
                </a:gridCol>
                <a:gridCol w="786734">
                  <a:extLst>
                    <a:ext uri="{9D8B030D-6E8A-4147-A177-3AD203B41FA5}">
                      <a16:colId xmlns:a16="http://schemas.microsoft.com/office/drawing/2014/main" val="20002"/>
                    </a:ext>
                  </a:extLst>
                </a:gridCol>
                <a:gridCol w="786734">
                  <a:extLst>
                    <a:ext uri="{9D8B030D-6E8A-4147-A177-3AD203B41FA5}">
                      <a16:colId xmlns:a16="http://schemas.microsoft.com/office/drawing/2014/main" val="20003"/>
                    </a:ext>
                  </a:extLst>
                </a:gridCol>
              </a:tblGrid>
              <a:tr h="254027">
                <a:tc gridSpan="2">
                  <a:txBody>
                    <a:bodyPr/>
                    <a:lstStyle/>
                    <a:p>
                      <a:r>
                        <a:rPr lang="en-US" sz="900" dirty="0" err="1">
                          <a:solidFill>
                            <a:schemeClr val="tx1"/>
                          </a:solidFill>
                          <a:latin typeface="Arial" pitchFamily="34" charset="0"/>
                          <a:cs typeface="Arial" pitchFamily="34" charset="0"/>
                        </a:rPr>
                        <a:t>Standorte mit auswertbaren Daten</a:t>
                      </a:r>
                      <a:endParaRPr lang="en-US" sz="900" dirty="0">
                        <a:solidFill>
                          <a:schemeClr val="tx1"/>
                        </a:solidFill>
                        <a:latin typeface="Arial" pitchFamily="34" charset="0"/>
                        <a:cs typeface="Arial" pitchFamily="34" charset="0"/>
                      </a:endParaRPr>
                    </a:p>
                  </a:txBody>
                  <a:tcPr marL="98708" marR="98708" marT="50408" marB="50408">
                    <a:lnL w="31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57150" cap="flat" cmpd="sng" algn="ctr">
                      <a:noFill/>
                      <a:prstDash val="solid"/>
                      <a:round/>
                      <a:headEnd type="none" w="med" len="med"/>
                      <a:tailEnd type="none" w="med" len="med"/>
                    </a:lnB>
                    <a:solidFill>
                      <a:srgbClr val="F8C57F"/>
                    </a:solidFill>
                  </a:tcPr>
                </a:tc>
                <a:tc hMerge="1">
                  <a:txBody>
                    <a:bodyPr/>
                    <a:lstStyle/>
                    <a:p>
                      <a:endParaRPr lang="en-US" dirty="0"/>
                    </a:p>
                  </a:txBody>
                  <a:tcPr/>
                </a:tc>
                <a:tc gridSpan="2">
                  <a:txBody>
                    <a:bodyPr/>
                    <a:lstStyle/>
                    <a:p>
                      <a:r>
                        <a:rPr lang="en-US" sz="900" dirty="0" err="1">
                          <a:solidFill>
                            <a:schemeClr val="tx1"/>
                          </a:solidFill>
                          <a:latin typeface="Arial" pitchFamily="34" charset="0"/>
                          <a:cs typeface="Arial" pitchFamily="34" charset="0"/>
                        </a:rPr>
                        <a:t>Standorte</a:t>
                      </a:r>
                      <a:r>
                        <a:rPr lang="en-US" sz="900" dirty="0">
                          <a:solidFill>
                            <a:schemeClr val="tx1"/>
                          </a:solidFill>
                          <a:latin typeface="Arial" pitchFamily="34" charset="0"/>
                          <a:cs typeface="Arial" pitchFamily="34" charset="0"/>
                        </a:rPr>
                        <a:t> </a:t>
                      </a:r>
                      <a:r>
                        <a:rPr lang="en-US" sz="900" dirty="0" err="1">
                          <a:solidFill>
                            <a:schemeClr val="tx1"/>
                          </a:solidFill>
                          <a:latin typeface="Arial" pitchFamily="34" charset="0"/>
                          <a:cs typeface="Arial" pitchFamily="34" charset="0"/>
                        </a:rPr>
                        <a:t>innerhalb</a:t>
                      </a:r>
                      <a:r>
                        <a:rPr lang="en-US" sz="900" dirty="0">
                          <a:solidFill>
                            <a:schemeClr val="tx1"/>
                          </a:solidFill>
                          <a:latin typeface="Arial" pitchFamily="34" charset="0"/>
                          <a:cs typeface="Arial" pitchFamily="34" charset="0"/>
                        </a:rPr>
                        <a:t> der </a:t>
                      </a:r>
                      <a:r>
                        <a:rPr lang="en-US" sz="900" dirty="0" err="1">
                          <a:solidFill>
                            <a:schemeClr val="tx1"/>
                          </a:solidFill>
                          <a:latin typeface="Arial" pitchFamily="34" charset="0"/>
                          <a:cs typeface="Arial" pitchFamily="34" charset="0"/>
                        </a:rPr>
                        <a:t>Plausibilitätsgrenzen</a:t>
                      </a:r>
                      <a:endParaRPr lang="en-US" sz="900" dirty="0">
                        <a:solidFill>
                          <a:schemeClr val="tx1"/>
                        </a:solidFill>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57150" cap="flat" cmpd="sng" algn="ctr">
                      <a:noFill/>
                      <a:prstDash val="solid"/>
                      <a:round/>
                      <a:headEnd type="none" w="med" len="med"/>
                      <a:tailEnd type="none" w="med" len="med"/>
                    </a:lnB>
                    <a:solidFill>
                      <a:srgbClr val="F8C57F"/>
                    </a:solidFill>
                  </a:tcPr>
                </a:tc>
                <a:tc hMerge="1">
                  <a:txBody>
                    <a:bodyPr/>
                    <a:lstStyle/>
                    <a:p>
                      <a:endParaRPr lang="en-US" dirty="0"/>
                    </a:p>
                  </a:txBody>
                  <a:tcPr/>
                </a:tc>
                <a:extLst>
                  <a:ext uri="{0D108BD9-81ED-4DB2-BD59-A6C34878D82A}">
                    <a16:rowId xmlns:a16="http://schemas.microsoft.com/office/drawing/2014/main" val="10000"/>
                  </a:ext>
                </a:extLst>
              </a:tr>
              <a:tr h="254027">
                <a:tc>
                  <a:txBody>
                    <a:bodyPr/>
                    <a:lstStyle/>
                    <a:p>
                      <a:pPr algn="ctr"/>
                      <a:r>
                        <a:rPr lang="en-US" sz="900" dirty="0">
                          <a:latin typeface="Arial" pitchFamily="34" charset="0"/>
                          <a:cs typeface="Arial" pitchFamily="34" charset="0"/>
                        </a:rPr>
                        <a:t>Anzahl</a:t>
                      </a:r>
                    </a:p>
                  </a:txBody>
                  <a:tcPr marL="106934" marR="106934" marT="50408" marB="50408">
                    <a:lnL w="31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a:txBody>
                    <a:bodyPr/>
                    <a:lstStyle/>
                    <a:p>
                      <a:pPr algn="ctr"/>
                      <a:r>
                        <a:rPr lang="en-US" sz="900" dirty="0">
                          <a:latin typeface="Arial" pitchFamily="34" charset="0"/>
                          <a:cs typeface="Arial" pitchFamily="34" charset="0"/>
                        </a:rPr>
                        <a:t>%</a:t>
                      </a:r>
                    </a:p>
                  </a:txBody>
                  <a:tcPr marL="106934" marR="106934" marT="50408" marB="50408">
                    <a:lnL w="3175"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a:txBody>
                    <a:bodyPr/>
                    <a:lstStyle/>
                    <a:p>
                      <a:pPr algn="ctr"/>
                      <a:r>
                        <a:rPr lang="en-US" sz="900" dirty="0">
                          <a:latin typeface="Arial" pitchFamily="34" charset="0"/>
                          <a:cs typeface="Arial" pitchFamily="34" charset="0"/>
                        </a:rPr>
                        <a:t>Anzahl</a:t>
                      </a:r>
                    </a:p>
                  </a:txBody>
                  <a:tcPr marL="106934" marR="106934" marT="50408" marB="50408">
                    <a:lnL w="5715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a:txBody>
                    <a:bodyPr/>
                    <a:lstStyle/>
                    <a:p>
                      <a:pPr algn="ctr"/>
                      <a:r>
                        <a:rPr lang="en-US" sz="900" dirty="0">
                          <a:latin typeface="Arial" pitchFamily="34" charset="0"/>
                          <a:cs typeface="Arial" pitchFamily="34" charset="0"/>
                        </a:rPr>
                        <a:t>%</a:t>
                      </a:r>
                    </a:p>
                  </a:txBody>
                  <a:tcPr marL="106934" marR="106934" marT="50408" marB="50408">
                    <a:lnL w="31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extLst>
                  <a:ext uri="{0D108BD9-81ED-4DB2-BD59-A6C34878D82A}">
                    <a16:rowId xmlns:a16="http://schemas.microsoft.com/office/drawing/2014/main" val="10001"/>
                  </a:ext>
                </a:extLst>
              </a:tr>
              <a:tr h="369662">
                <a:tc>
                  <a:txBody>
                    <a:bodyPr/>
                    <a:lstStyle/>
                    <a:p>
                      <a:pPr algn="ctr"/>
                      <a:r>
                        <a:rPr lang="en-US" sz="900" dirty="0" err="1">
                          <a:latin typeface="Arial" pitchFamily="34" charset="0"/>
                          <a:cs typeface="Arial" pitchFamily="34" charset="0"/>
                        </a:rPr>
                        <a:t>177</a:t>
                      </a:r>
                      <a:endParaRPr lang="en-US" sz="900" dirty="0">
                        <a:latin typeface="Arial" pitchFamily="34" charset="0"/>
                        <a:cs typeface="Arial" pitchFamily="34" charset="0"/>
                      </a:endParaRPr>
                    </a:p>
                  </a:txBody>
                  <a:tcPr marL="98708" marR="98708" marT="50408" marB="50408">
                    <a:lnL w="31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100,00%</a:t>
                      </a:r>
                      <a:endParaRPr lang="en-US" sz="900" dirty="0">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176</a:t>
                      </a:r>
                      <a:endParaRPr lang="en-US" sz="900" dirty="0">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99,44%</a:t>
                      </a:r>
                      <a:endParaRPr lang="en-US" sz="900" dirty="0">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2"/>
                  </a:ext>
                </a:extLst>
              </a:tr>
            </a:tbl>
          </a:graphicData>
        </a:graphic>
      </p:graphicFrame>
      <p:sp>
        <p:nvSpPr>
          <p:cNvPr id="17" name="Textfeld 9"/>
          <p:cNvSpPr txBox="1">
            <a:spLocks noChangeArrowheads="1"/>
          </p:cNvSpPr>
          <p:nvPr/>
        </p:nvSpPr>
        <p:spPr bwMode="auto">
          <a:xfrm>
            <a:off x="7377205" y="5330221"/>
            <a:ext cx="3137972" cy="1627358"/>
          </a:xfrm>
          <a:prstGeom prst="rect">
            <a:avLst/>
          </a:prstGeom>
          <a:solidFill>
            <a:srgbClr val="FEF3E5"/>
          </a:solidFill>
          <a:ln w="9525">
            <a:noFill/>
            <a:miter lim="800000"/>
            <a:headEnd/>
            <a:tailEnd/>
          </a:ln>
        </p:spPr>
        <p:txBody>
          <a:bodyPr wrap="square" lIns="89431" tIns="56789" rIns="113579" bIns="56789">
            <a:normAutofit/>
          </a:bodyPr>
          <a:lstStyle/>
          <a:p>
            <a:pPr algn="just"/>
            <a:r>
              <a:rPr lang="de-DE" sz="900" b="1" dirty="0">
                <a:latin typeface="Arial" pitchFamily="34" charset="0"/>
                <a:cs typeface="Arial" pitchFamily="34" charset="0"/>
              </a:rPr>
              <a:t>Anmerkungen</a:t>
            </a:r>
            <a:r>
              <a:rPr lang="de-DE" sz="900" dirty="0">
                <a:latin typeface="Arial" pitchFamily="34" charset="0"/>
                <a:cs typeface="Arial" pitchFamily="34" charset="0"/>
              </a:rPr>
              <a:t>:</a:t>
            </a:r>
          </a:p>
          <a:p>
            <a:pPr algn="just"/>
            <a:endParaRPr lang="en-US" sz="1000" dirty="0"/>
          </a:p>
          <a:p>
            <a:pPr algn="just"/>
            <a:endParaRPr lang="de-DE" sz="1700" b="1" dirty="0">
              <a:latin typeface="Arial" charset="0"/>
              <a:cs typeface="Arial" charset="0"/>
            </a:endParaRPr>
          </a:p>
          <a:p>
            <a:pPr algn="just"/>
            <a:endParaRPr lang="de-DE" sz="1700" b="1" dirty="0">
              <a:latin typeface="Arial" charset="0"/>
              <a:cs typeface="Arial" charset="0"/>
            </a:endParaRPr>
          </a:p>
          <a:p>
            <a:pPr algn="just"/>
            <a:endParaRPr lang="de-DE" sz="1700" b="1" dirty="0">
              <a:latin typeface="Arial" charset="0"/>
              <a:cs typeface="Arial" charset="0"/>
            </a:endParaRPr>
          </a:p>
          <a:p>
            <a:pPr algn="just"/>
            <a:endParaRPr lang="de-DE" sz="1700" dirty="0">
              <a:latin typeface="Arial" charset="0"/>
              <a:cs typeface="Arial" charset="0"/>
            </a:endParaRPr>
          </a:p>
        </p:txBody>
      </p:sp>
      <p:graphicFrame>
        <p:nvGraphicFramePr>
          <p:cNvPr id="26" name="Tabelle 30"/>
          <p:cNvGraphicFramePr>
            <a:graphicFrameLocks noGrp="1"/>
          </p:cNvGraphicFramePr>
          <p:nvPr/>
        </p:nvGraphicFramePr>
        <p:xfrm>
          <a:off x="2984500" y="4240579"/>
          <a:ext cx="4226397" cy="2719749"/>
        </p:xfrm>
        <a:graphic>
          <a:graphicData uri="http://schemas.openxmlformats.org/drawingml/2006/table">
            <a:tbl>
              <a:tblPr firstRow="1" bandRow="1">
                <a:tableStyleId>{5C22544A-7EE6-4342-B048-85BDC9FD1C3A}</a:tableStyleId>
              </a:tblPr>
              <a:tblGrid>
                <a:gridCol w="505755">
                  <a:extLst>
                    <a:ext uri="{9D8B030D-6E8A-4147-A177-3AD203B41FA5}">
                      <a16:colId xmlns:a16="http://schemas.microsoft.com/office/drawing/2014/main" val="20000"/>
                    </a:ext>
                  </a:extLst>
                </a:gridCol>
                <a:gridCol w="946572">
                  <a:extLst>
                    <a:ext uri="{9D8B030D-6E8A-4147-A177-3AD203B41FA5}">
                      <a16:colId xmlns:a16="http://schemas.microsoft.com/office/drawing/2014/main" val="20001"/>
                    </a:ext>
                  </a:extLst>
                </a:gridCol>
                <a:gridCol w="554814">
                  <a:extLst>
                    <a:ext uri="{9D8B030D-6E8A-4147-A177-3AD203B41FA5}">
                      <a16:colId xmlns:a16="http://schemas.microsoft.com/office/drawing/2014/main" val="20003"/>
                    </a:ext>
                  </a:extLst>
                </a:gridCol>
                <a:gridCol w="554814">
                  <a:extLst>
                    <a:ext uri="{9D8B030D-6E8A-4147-A177-3AD203B41FA5}">
                      <a16:colId xmlns:a16="http://schemas.microsoft.com/office/drawing/2014/main" val="20004"/>
                    </a:ext>
                  </a:extLst>
                </a:gridCol>
                <a:gridCol w="554814">
                  <a:extLst>
                    <a:ext uri="{9D8B030D-6E8A-4147-A177-3AD203B41FA5}">
                      <a16:colId xmlns:a16="http://schemas.microsoft.com/office/drawing/2014/main" val="20005"/>
                    </a:ext>
                  </a:extLst>
                </a:gridCol>
                <a:gridCol w="554814">
                  <a:extLst>
                    <a:ext uri="{9D8B030D-6E8A-4147-A177-3AD203B41FA5}">
                      <a16:colId xmlns:a16="http://schemas.microsoft.com/office/drawing/2014/main" val="20006"/>
                    </a:ext>
                  </a:extLst>
                </a:gridCol>
                <a:gridCol w="554814">
                  <a:extLst>
                    <a:ext uri="{9D8B030D-6E8A-4147-A177-3AD203B41FA5}">
                      <a16:colId xmlns:a16="http://schemas.microsoft.com/office/drawing/2014/main" val="20007"/>
                    </a:ext>
                  </a:extLst>
                </a:gridCol>
              </a:tblGrid>
              <a:tr h="331394">
                <a:tc gridSpan="2">
                  <a:txBody>
                    <a:bodyPr/>
                    <a:lstStyle/>
                    <a:p>
                      <a:endParaRPr lang="de-DE" sz="900" dirty="0">
                        <a:solidFill>
                          <a:schemeClr val="tx1"/>
                        </a:solidFill>
                        <a:latin typeface="Arial" pitchFamily="34" charset="0"/>
                        <a:cs typeface="Arial" pitchFamily="34" charset="0"/>
                      </a:endParaRPr>
                    </a:p>
                  </a:txBody>
                  <a:tcPr marL="106934" marR="106934" marT="50408" marB="50408">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hMerge="1">
                  <a:txBody>
                    <a:bodyPr/>
                    <a:lstStyle/>
                    <a:p>
                      <a:pPr algn="ctr"/>
                      <a:endParaRPr lang="de-DE" sz="800" dirty="0">
                        <a:solidFill>
                          <a:schemeClr val="tx1"/>
                        </a:solidFill>
                        <a:latin typeface="Arial" pitchFamily="34" charset="0"/>
                        <a:cs typeface="Arial" pitchFamily="34" charset="0"/>
                      </a:endParaRPr>
                    </a:p>
                  </a:txBody>
                  <a:tcPr marL="99060" marR="9906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A5DAAD"/>
                    </a:solidFill>
                  </a:tcPr>
                </a:tc>
                <a:tc>
                  <a:txBody>
                    <a:bodyPr/>
                    <a:lstStyle/>
                    <a:p>
                      <a:pPr algn="ctr"/>
                      <a:r>
                        <a:rPr lang="de-DE" sz="900" dirty="0">
                          <a:solidFill>
                            <a:schemeClr val="tx1"/>
                          </a:solidFill>
                          <a:latin typeface="Arial" pitchFamily="34" charset="0"/>
                          <a:cs typeface="Arial" pitchFamily="34" charset="0"/>
                        </a:rPr>
                        <a:t>2017</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2018</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2019</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2020</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2021</a:t>
                      </a:r>
                    </a:p>
                  </a:txBody>
                  <a:tcPr marL="106934" marR="106934" marT="50408" marB="50408" anchor="ctr">
                    <a:lnL w="57150" cap="flat" cmpd="sng" algn="ctr">
                      <a:solidFill>
                        <a:schemeClr val="bg1"/>
                      </a:solidFill>
                      <a:prstDash val="solid"/>
                      <a:round/>
                      <a:headEnd type="none" w="med" len="med"/>
                      <a:tailEnd type="none" w="med" len="med"/>
                    </a:lnL>
                    <a:lnB w="57150" cap="flat" cmpd="sng" algn="ctr">
                      <a:solidFill>
                        <a:schemeClr val="bg1"/>
                      </a:solidFill>
                      <a:prstDash val="solid"/>
                      <a:round/>
                      <a:headEnd type="none" w="med" len="med"/>
                      <a:tailEnd type="none" w="med" len="med"/>
                    </a:lnB>
                    <a:solidFill>
                      <a:srgbClr val="F8C57F"/>
                    </a:solidFill>
                  </a:tcPr>
                </a:tc>
                <a:extLst>
                  <a:ext uri="{0D108BD9-81ED-4DB2-BD59-A6C34878D82A}">
                    <a16:rowId xmlns:a16="http://schemas.microsoft.com/office/drawing/2014/main" val="10000"/>
                  </a:ext>
                </a:extLst>
              </a:tr>
              <a:tr h="410625">
                <a:tc rowSpan="7">
                  <a:txBody>
                    <a:bodyPr/>
                    <a:lstStyle/>
                    <a:p>
                      <a:pPr>
                        <a:lnSpc>
                          <a:spcPts val="1200"/>
                        </a:lnSpc>
                        <a:spcAft>
                          <a:spcPts val="0"/>
                        </a:spcAft>
                      </a:pPr>
                      <a:endParaRPr lang="de-DE" sz="900" dirty="0">
                        <a:effectLst/>
                        <a:latin typeface="Arial" pitchFamily="34" charset="0"/>
                        <a:ea typeface="Times New Roman"/>
                        <a:cs typeface="Arial" pitchFamily="34" charset="0"/>
                      </a:endParaRPr>
                    </a:p>
                  </a:txBody>
                  <a:tcPr marL="80201" marR="80201"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dirty="0">
                          <a:effectLst/>
                          <a:latin typeface="Arial" pitchFamily="34" charset="0"/>
                          <a:ea typeface="Times New Roman"/>
                          <a:cs typeface="Arial" pitchFamily="34" charset="0"/>
                        </a:rPr>
                        <a:t>Max</a:t>
                      </a: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412,00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402,00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446,00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471,00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err="1">
                          <a:solidFill>
                            <a:srgbClr val="000000"/>
                          </a:solidFill>
                          <a:effectLst/>
                          <a:latin typeface="Arial"/>
                        </a:rPr>
                        <a:t>457,00</a:t>
                      </a:r>
                      <a:endParaRPr lang="de-DE" sz="900" b="0" i="0" u="none" strike="noStrike" dirty="0">
                        <a:solidFill>
                          <a:srgbClr val="000000"/>
                        </a:solidFill>
                        <a:effectLst/>
                        <a:latin typeface="Arial"/>
                      </a:endParaRP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1"/>
                  </a:ext>
                </a:extLst>
              </a:tr>
              <a:tr h="320760">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de-DE" sz="900" dirty="0">
                          <a:effectLst/>
                          <a:latin typeface="Arial" pitchFamily="34" charset="0"/>
                          <a:ea typeface="Times New Roman"/>
                          <a:cs typeface="Arial" pitchFamily="34" charset="0"/>
                        </a:rPr>
                        <a:t>95. Perzentil</a:t>
                      </a: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178,10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190,80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183,55</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176,00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184,80</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2"/>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75. </a:t>
                      </a:r>
                      <a:r>
                        <a:rPr lang="en-US" sz="900" dirty="0" err="1">
                          <a:effectLst/>
                          <a:latin typeface="Arial" pitchFamily="34" charset="0"/>
                          <a:ea typeface="Times New Roman"/>
                          <a:cs typeface="Arial" pitchFamily="34" charset="0"/>
                        </a:rPr>
                        <a:t>Perzentil</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113,50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109,00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106,00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105,00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106,00</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3"/>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Median</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77,00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77,00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73,50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73,00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err="1">
                          <a:solidFill>
                            <a:srgbClr val="000000"/>
                          </a:solidFill>
                          <a:effectLst/>
                          <a:latin typeface="Arial"/>
                        </a:rPr>
                        <a:t>74,00</a:t>
                      </a:r>
                      <a:endParaRPr lang="de-DE" sz="900" b="0" i="0" u="none" strike="noStrike" dirty="0">
                        <a:solidFill>
                          <a:srgbClr val="000000"/>
                        </a:solidFill>
                        <a:effectLst/>
                        <a:latin typeface="Arial"/>
                      </a:endParaRP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4"/>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25. </a:t>
                      </a:r>
                      <a:r>
                        <a:rPr lang="en-US" sz="900" dirty="0" err="1">
                          <a:effectLst/>
                          <a:latin typeface="Arial" pitchFamily="34" charset="0"/>
                          <a:ea typeface="Times New Roman"/>
                          <a:cs typeface="Arial" pitchFamily="34" charset="0"/>
                        </a:rPr>
                        <a:t>Perzentil</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64,00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64,00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60,25</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60,00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60,00</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5"/>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5. </a:t>
                      </a:r>
                      <a:r>
                        <a:rPr lang="en-US" sz="900" dirty="0" err="1">
                          <a:effectLst/>
                          <a:latin typeface="Arial" pitchFamily="34" charset="0"/>
                          <a:ea typeface="Times New Roman"/>
                          <a:cs typeface="Arial" pitchFamily="34" charset="0"/>
                        </a:rPr>
                        <a:t>Perzentil</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48,90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46,40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46,05</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46,00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45,80</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6"/>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Min</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40,00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36,00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40,00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33,00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err="1">
                          <a:solidFill>
                            <a:srgbClr val="000000"/>
                          </a:solidFill>
                          <a:effectLst/>
                          <a:latin typeface="Arial"/>
                        </a:rPr>
                        <a:t>31,00</a:t>
                      </a:r>
                      <a:endParaRPr lang="de-DE" sz="900" b="0" i="0" u="none" strike="noStrike" dirty="0">
                        <a:solidFill>
                          <a:srgbClr val="000000"/>
                        </a:solidFill>
                        <a:effectLst/>
                        <a:latin typeface="Arial"/>
                      </a:endParaRP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solidFill>
                      <a:srgbClr val="FEF3E5"/>
                    </a:solidFill>
                  </a:tcPr>
                </a:tc>
                <a:extLst>
                  <a:ext uri="{0D108BD9-81ED-4DB2-BD59-A6C34878D82A}">
                    <a16:rowId xmlns:a16="http://schemas.microsoft.com/office/drawing/2014/main" val="10007"/>
                  </a:ext>
                </a:extLst>
              </a:tr>
            </a:tbl>
          </a:graphicData>
        </a:graphic>
      </p:graphicFrame>
      <p:cxnSp>
        <p:nvCxnSpPr>
          <p:cNvPr id="30" name="Gerade Verbindung 8"/>
          <p:cNvCxnSpPr/>
          <p:nvPr/>
        </p:nvCxnSpPr>
        <p:spPr>
          <a:xfrm>
            <a:off x="0" y="1048495"/>
            <a:ext cx="10693400" cy="0"/>
          </a:xfrm>
          <a:prstGeom prst="line">
            <a:avLst/>
          </a:prstGeom>
          <a:ln w="38100">
            <a:solidFill>
              <a:srgbClr val="F4A329"/>
            </a:solidFill>
          </a:ln>
        </p:spPr>
        <p:style>
          <a:lnRef idx="1">
            <a:schemeClr val="accent1"/>
          </a:lnRef>
          <a:fillRef idx="0">
            <a:schemeClr val="accent1"/>
          </a:fillRef>
          <a:effectRef idx="0">
            <a:schemeClr val="accent1"/>
          </a:effectRef>
          <a:fontRef idx="minor">
            <a:schemeClr val="tx1"/>
          </a:fontRef>
        </p:style>
      </p:cxnSp>
      <p:pic>
        <p:nvPicPr>
          <p:cNvPr id="16" name="Grafik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745" y="1145951"/>
            <a:ext cx="5210956" cy="2352393"/>
          </a:xfrm>
          <a:prstGeom prst="rect">
            <a:avLst/>
          </a:prstGeom>
        </p:spPr>
      </p:pic>
      <p:pic>
        <p:nvPicPr>
          <p:cNvPr id="19" name="Picture 3" descr="D:\benchmarking_endproducte\5\15\Allgemein\Grafiken\Boxplot\Allgemein_kennzahl_1.pn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047" y="4161631"/>
            <a:ext cx="2617522" cy="287764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C:\Users\cristina\Desktop\plot_prostat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9620" y="4684247"/>
            <a:ext cx="385579" cy="2201868"/>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p:cNvSpPr txBox="1">
            <a:spLocks/>
          </p:cNvSpPr>
          <p:nvPr/>
        </p:nvSpPr>
        <p:spPr bwMode="auto">
          <a:xfrm>
            <a:off x="178224" y="252042"/>
            <a:ext cx="9000278" cy="336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1300" dirty="0" err="1">
                <a:latin typeface="Arial" pitchFamily="34" charset="0"/>
              </a:rPr>
              <a:t>Jahresbericht</a:t>
            </a:r>
            <a:r>
              <a:rPr lang="en-US" sz="1300" dirty="0">
                <a:latin typeface="Arial" pitchFamily="34" charset="0"/>
              </a:rPr>
              <a:t> </a:t>
            </a:r>
            <a:r>
              <a:rPr lang="de-DE" sz="1300" dirty="0">
                <a:latin typeface="Arial" pitchFamily="34" charset="0"/>
              </a:rPr>
              <a:t>Gynäkologische Krebszentren</a:t>
            </a:r>
            <a:r>
              <a:rPr lang="en-US" sz="1300" dirty="0">
                <a:latin typeface="Arial" pitchFamily="34" charset="0"/>
              </a:rPr>
              <a:t> 2023 (</a:t>
            </a:r>
            <a:r>
              <a:rPr lang="en-US" sz="1300" dirty="0" err="1">
                <a:latin typeface="Arial" pitchFamily="34" charset="0"/>
              </a:rPr>
              <a:t>Auditjahr</a:t>
            </a:r>
            <a:r>
              <a:rPr lang="en-US" sz="1300" dirty="0">
                <a:latin typeface="Arial" pitchFamily="34" charset="0"/>
              </a:rPr>
              <a:t> 2022 / </a:t>
            </a:r>
            <a:r>
              <a:rPr lang="en-US" sz="1300" dirty="0" err="1">
                <a:latin typeface="Arial" pitchFamily="34" charset="0"/>
              </a:rPr>
              <a:t>Kennzahlenjahr</a:t>
            </a:r>
            <a:r>
              <a:rPr lang="en-US" sz="1300" dirty="0">
                <a:latin typeface="Arial" pitchFamily="34" charset="0"/>
              </a:rPr>
              <a:t> 2021)</a:t>
            </a:r>
            <a:endParaRPr lang="de-DE" sz="1300" kern="0" dirty="0">
              <a:solidFill>
                <a:srgbClr val="7F7F7F"/>
              </a:solidFill>
              <a:latin typeface="Arial" charset="0"/>
              <a:cs typeface="Arial" charset="0"/>
            </a:endParaRPr>
          </a:p>
        </p:txBody>
      </p:sp>
      <p:sp>
        <p:nvSpPr>
          <p:cNvPr id="5" name="Textfeld 4"/>
          <p:cNvSpPr txBox="1"/>
          <p:nvPr/>
        </p:nvSpPr>
        <p:spPr bwMode="auto">
          <a:xfrm>
            <a:off x="250265" y="7179596"/>
            <a:ext cx="53091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nchor="ctr">
            <a:spAutoFit/>
          </a:bodyPr>
          <a:lstStyle/>
          <a:p>
            <a:pPr defTabSz="914400">
              <a:defRPr/>
            </a:pPr>
            <a:endParaRPr lang="en-US" sz="800" dirty="0">
              <a:latin typeface="Arial" pitchFamily="34" charset="0"/>
              <a:cs typeface="Arial" pitchFamily="34" charset="0"/>
            </a:endParaRPr>
          </a:p>
        </p:txBody>
      </p:sp>
    </p:spTree>
    <p:extLst>
      <p:ext uri="{BB962C8B-B14F-4D97-AF65-F5344CB8AC3E}">
        <p14:creationId xmlns:p14="http://schemas.microsoft.com/office/powerpoint/2010/main" val="3593092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elle 6"/>
          <p:cNvGraphicFramePr>
            <a:graphicFrameLocks noGrp="1"/>
          </p:cNvGraphicFramePr>
          <p:nvPr/>
        </p:nvGraphicFramePr>
        <p:xfrm>
          <a:off x="659628" y="1266031"/>
          <a:ext cx="9774864" cy="5880982"/>
        </p:xfrm>
        <a:graphic>
          <a:graphicData uri="http://schemas.openxmlformats.org/drawingml/2006/table">
            <a:tbl>
              <a:tblPr firstRow="1" bandRow="1">
                <a:tableStyleId>{5C22544A-7EE6-4342-B048-85BDC9FD1C3A}</a:tableStyleId>
              </a:tblPr>
              <a:tblGrid>
                <a:gridCol w="8978422">
                  <a:extLst>
                    <a:ext uri="{9D8B030D-6E8A-4147-A177-3AD203B41FA5}">
                      <a16:colId xmlns:a16="http://schemas.microsoft.com/office/drawing/2014/main" val="20000"/>
                    </a:ext>
                  </a:extLst>
                </a:gridCol>
                <a:gridCol w="796442">
                  <a:extLst>
                    <a:ext uri="{9D8B030D-6E8A-4147-A177-3AD203B41FA5}">
                      <a16:colId xmlns:a16="http://schemas.microsoft.com/office/drawing/2014/main" val="20001"/>
                    </a:ext>
                  </a:extLst>
                </a:gridCol>
              </a:tblGrid>
              <a:tr h="5880982">
                <a:tc>
                  <a:txBody>
                    <a:bodyPr/>
                    <a:lstStyle/>
                    <a:p>
                      <a:pPr marL="0" indent="0" algn="just">
                        <a:lnSpc>
                          <a:spcPct val="100000"/>
                        </a:lnSpc>
                        <a:spcBef>
                          <a:spcPts val="0"/>
                        </a:spcBef>
                        <a:buNone/>
                      </a:pPr>
                      <a:r>
                        <a:rPr lang="de-DE" sz="1100" b="0" dirty="0">
                          <a:solidFill>
                            <a:schemeClr val="tx1"/>
                          </a:solidFill>
                          <a:latin typeface="Arial" pitchFamily="34" charset="0"/>
                          <a:cs typeface="Arial" pitchFamily="34" charset="0"/>
                        </a:rPr>
                        <a:t>Einleitung ……………………………………………………………….……..…………………………………………………..……………………………..</a:t>
                      </a:r>
                    </a:p>
                    <a:p>
                      <a:pPr marL="180975" marR="0" lvl="1" indent="0" algn="just" defTabSz="995690" rtl="0" eaLnBrk="1" fontAlgn="auto" latinLnBrk="0" hangingPunct="1">
                        <a:lnSpc>
                          <a:spcPct val="100000"/>
                        </a:lnSpc>
                        <a:spcBef>
                          <a:spcPts val="0"/>
                        </a:spcBef>
                        <a:spcAft>
                          <a:spcPts val="0"/>
                        </a:spcAft>
                        <a:buClrTx/>
                        <a:buSzTx/>
                        <a:buFontTx/>
                        <a:buNone/>
                        <a:tabLst/>
                        <a:defRPr/>
                      </a:pPr>
                      <a:r>
                        <a:rPr lang="de-DE" sz="1100" b="0" dirty="0">
                          <a:solidFill>
                            <a:schemeClr val="tx1"/>
                          </a:solidFill>
                          <a:latin typeface="Arial" pitchFamily="34" charset="0"/>
                          <a:cs typeface="Arial" pitchFamily="34" charset="0"/>
                        </a:rPr>
                        <a:t>Allgemeine Informationen ……………………………………….…………...……………………………………………………………………………...</a:t>
                      </a:r>
                    </a:p>
                    <a:p>
                      <a:pPr marL="180975" lvl="1" indent="0" algn="just">
                        <a:lnSpc>
                          <a:spcPct val="100000"/>
                        </a:lnSpc>
                        <a:spcBef>
                          <a:spcPts val="0"/>
                        </a:spcBef>
                      </a:pPr>
                      <a:r>
                        <a:rPr lang="de-DE" sz="1100" b="0" dirty="0">
                          <a:solidFill>
                            <a:schemeClr val="tx1"/>
                          </a:solidFill>
                          <a:latin typeface="Arial" pitchFamily="34" charset="0"/>
                          <a:cs typeface="Arial" pitchFamily="34" charset="0"/>
                        </a:rPr>
                        <a:t>Stand des Zertifizierungssystems</a:t>
                      </a:r>
                      <a:r>
                        <a:rPr lang="de-DE" sz="1100" b="0" baseline="0" dirty="0">
                          <a:solidFill>
                            <a:schemeClr val="tx1"/>
                          </a:solidFill>
                          <a:latin typeface="Arial" pitchFamily="34" charset="0"/>
                          <a:cs typeface="Arial" pitchFamily="34" charset="0"/>
                        </a:rPr>
                        <a:t> f</a:t>
                      </a:r>
                      <a:r>
                        <a:rPr lang="de-DE" sz="1100" b="0" dirty="0">
                          <a:solidFill>
                            <a:schemeClr val="tx1"/>
                          </a:solidFill>
                          <a:latin typeface="Arial" pitchFamily="34" charset="0"/>
                          <a:cs typeface="Arial" pitchFamily="34" charset="0"/>
                        </a:rPr>
                        <a:t>ür Gynäkologische K</a:t>
                      </a:r>
                      <a:r>
                        <a:rPr lang="de-DE" sz="1100" b="0" baseline="0" dirty="0">
                          <a:solidFill>
                            <a:schemeClr val="tx1"/>
                          </a:solidFill>
                          <a:latin typeface="Arial" pitchFamily="34" charset="0"/>
                          <a:cs typeface="Arial" pitchFamily="34" charset="0"/>
                        </a:rPr>
                        <a:t>r</a:t>
                      </a:r>
                      <a:r>
                        <a:rPr lang="de-DE" sz="1100" b="0" dirty="0">
                          <a:solidFill>
                            <a:schemeClr val="tx1"/>
                          </a:solidFill>
                          <a:latin typeface="Arial" pitchFamily="34" charset="0"/>
                          <a:cs typeface="Arial" pitchFamily="34" charset="0"/>
                        </a:rPr>
                        <a:t>ebszentren 2022 ……………………………………………………………………………</a:t>
                      </a:r>
                    </a:p>
                    <a:p>
                      <a:pPr marL="180975" marR="0" lvl="1" indent="0" algn="just" defTabSz="995690" rtl="0" eaLnBrk="1" fontAlgn="auto" latinLnBrk="0" hangingPunct="1">
                        <a:lnSpc>
                          <a:spcPct val="100000"/>
                        </a:lnSpc>
                        <a:spcBef>
                          <a:spcPts val="0"/>
                        </a:spcBef>
                        <a:spcAft>
                          <a:spcPts val="0"/>
                        </a:spcAft>
                        <a:buClrTx/>
                        <a:buSzTx/>
                        <a:buFontTx/>
                        <a:buNone/>
                        <a:tabLst/>
                        <a:defRPr/>
                      </a:pPr>
                      <a:r>
                        <a:rPr lang="de-DE" sz="1100" b="0" kern="1200" dirty="0">
                          <a:solidFill>
                            <a:schemeClr val="tx1"/>
                          </a:solidFill>
                          <a:latin typeface="Arial" pitchFamily="34" charset="0"/>
                          <a:ea typeface="+mn-ea"/>
                          <a:cs typeface="Arial" pitchFamily="34" charset="0"/>
                        </a:rPr>
                        <a:t>Berücksichtigte Standorte </a:t>
                      </a:r>
                      <a:r>
                        <a:rPr lang="de-DE" sz="1100" b="0" dirty="0">
                          <a:solidFill>
                            <a:schemeClr val="tx1"/>
                          </a:solidFill>
                          <a:latin typeface="Arial" pitchFamily="34" charset="0"/>
                          <a:cs typeface="Arial" pitchFamily="34" charset="0"/>
                        </a:rPr>
                        <a:t>…………………………………………………………………………………………………………………………………...</a:t>
                      </a:r>
                    </a:p>
                    <a:p>
                      <a:pPr marL="180975" lvl="1" indent="0" algn="just">
                        <a:lnSpc>
                          <a:spcPct val="100000"/>
                        </a:lnSpc>
                        <a:spcBef>
                          <a:spcPts val="0"/>
                        </a:spcBef>
                      </a:pPr>
                      <a:r>
                        <a:rPr lang="de-DE" sz="1100" b="0" dirty="0">
                          <a:solidFill>
                            <a:schemeClr val="tx1"/>
                          </a:solidFill>
                          <a:latin typeface="Arial" pitchFamily="34" charset="0"/>
                          <a:cs typeface="Arial" pitchFamily="34" charset="0"/>
                        </a:rPr>
                        <a:t>Tumordokumentationssysteme in den Zentrumsstandorten ………………………………………………………………………………...................</a:t>
                      </a:r>
                    </a:p>
                    <a:p>
                      <a:pPr marL="180975" lvl="1" indent="0" algn="just">
                        <a:lnSpc>
                          <a:spcPct val="100000"/>
                        </a:lnSpc>
                        <a:spcBef>
                          <a:spcPts val="0"/>
                        </a:spcBef>
                      </a:pPr>
                      <a:r>
                        <a:rPr lang="de-DE" sz="1100" b="0" dirty="0">
                          <a:solidFill>
                            <a:schemeClr val="tx1"/>
                          </a:solidFill>
                          <a:latin typeface="Arial" pitchFamily="34" charset="0"/>
                          <a:cs typeface="Arial" pitchFamily="34" charset="0"/>
                        </a:rPr>
                        <a:t>Basisdatenauswertung……………………………………………………………………………………………………………………………………….</a:t>
                      </a:r>
                    </a:p>
                    <a:p>
                      <a:pPr marL="0" indent="0" algn="just">
                        <a:lnSpc>
                          <a:spcPct val="100000"/>
                        </a:lnSpc>
                        <a:spcBef>
                          <a:spcPts val="0"/>
                        </a:spcBef>
                        <a:buNone/>
                      </a:pPr>
                      <a:r>
                        <a:rPr lang="de-DE" sz="1100" b="0" dirty="0">
                          <a:solidFill>
                            <a:schemeClr val="tx1"/>
                          </a:solidFill>
                          <a:latin typeface="Arial" pitchFamily="34" charset="0"/>
                          <a:cs typeface="Arial" pitchFamily="34" charset="0"/>
                        </a:rPr>
                        <a:t>Kennzahlenauswertungen …………………………………............………………………………………………………..…………………......................</a:t>
                      </a:r>
                    </a:p>
                    <a:p>
                      <a:pPr marL="180975" lvl="1" indent="0" algn="just">
                        <a:lnSpc>
                          <a:spcPct val="100000"/>
                        </a:lnSpc>
                        <a:spcBef>
                          <a:spcPts val="0"/>
                        </a:spcBef>
                      </a:pPr>
                      <a:r>
                        <a:rPr lang="de-DE" sz="1100" b="0" dirty="0">
                          <a:solidFill>
                            <a:schemeClr val="tx1"/>
                          </a:solidFill>
                          <a:latin typeface="Arial" pitchFamily="34" charset="0"/>
                          <a:cs typeface="Arial" pitchFamily="34" charset="0"/>
                        </a:rPr>
                        <a:t>Kennzahl Nr. 1: </a:t>
                      </a:r>
                      <a:r>
                        <a:rPr lang="en-US" sz="1100" b="0" dirty="0" err="1">
                          <a:solidFill>
                            <a:schemeClr val="tx1"/>
                          </a:solidFill>
                          <a:latin typeface="Arial" pitchFamily="34" charset="0"/>
                          <a:cs typeface="Arial" pitchFamily="34" charset="0"/>
                        </a:rPr>
                        <a:t>Vorstellung</a:t>
                      </a:r>
                      <a:r>
                        <a:rPr lang="en-US" sz="1100" b="0" baseline="0" dirty="0">
                          <a:solidFill>
                            <a:srgbClr val="FEF3E5"/>
                          </a:solidFill>
                          <a:latin typeface="Arial" pitchFamily="34" charset="0"/>
                          <a:cs typeface="Arial" pitchFamily="34" charset="0"/>
                        </a:rPr>
                        <a:t> </a:t>
                      </a:r>
                      <a:r>
                        <a:rPr lang="en-US" sz="1100" b="0" dirty="0" err="1">
                          <a:solidFill>
                            <a:schemeClr val="tx1"/>
                          </a:solidFill>
                          <a:latin typeface="Arial" pitchFamily="34" charset="0"/>
                          <a:cs typeface="Arial" pitchFamily="34" charset="0"/>
                        </a:rPr>
                        <a:t>Tumorkonferenz</a:t>
                      </a:r>
                      <a:r>
                        <a:rPr lang="en-US" sz="1100" b="0" dirty="0">
                          <a:solidFill>
                            <a:schemeClr val="tx1"/>
                          </a:solidFill>
                          <a:latin typeface="Arial" pitchFamily="34" charset="0"/>
                          <a:cs typeface="Arial" pitchFamily="34" charset="0"/>
                        </a:rPr>
                        <a:t> …………………….</a:t>
                      </a:r>
                      <a:r>
                        <a:rPr lang="de-DE" sz="1100" b="0" dirty="0">
                          <a:solidFill>
                            <a:schemeClr val="tx1"/>
                          </a:solidFill>
                          <a:latin typeface="Arial" pitchFamily="34" charset="0"/>
                          <a:cs typeface="Arial" pitchFamily="34" charset="0"/>
                        </a:rPr>
                        <a:t>……………………………………………………….………….…….…................</a:t>
                      </a:r>
                    </a:p>
                    <a:p>
                      <a:pPr marL="180975" marR="0" lvl="1" indent="0" algn="just" defTabSz="914400" rtl="0" eaLnBrk="1" fontAlgn="auto" latinLnBrk="0" hangingPunct="1">
                        <a:lnSpc>
                          <a:spcPct val="100000"/>
                        </a:lnSpc>
                        <a:spcBef>
                          <a:spcPts val="0"/>
                        </a:spcBef>
                        <a:spcAft>
                          <a:spcPts val="0"/>
                        </a:spcAft>
                        <a:buClrTx/>
                        <a:buSzTx/>
                        <a:buFontTx/>
                        <a:buNone/>
                        <a:tabLst/>
                        <a:defRPr/>
                      </a:pPr>
                      <a:r>
                        <a:rPr lang="de-DE" sz="1100" b="0" dirty="0">
                          <a:solidFill>
                            <a:schemeClr val="tx1"/>
                          </a:solidFill>
                          <a:latin typeface="Arial" pitchFamily="34" charset="0"/>
                          <a:cs typeface="Arial" pitchFamily="34" charset="0"/>
                        </a:rPr>
                        <a:t>Kennzahl Nr. 2: Psychoonkologische Betreuung (Gespräch ≥ 25 Min.).……….…...…………………………………………….……………………</a:t>
                      </a:r>
                    </a:p>
                    <a:p>
                      <a:pPr marL="180975" indent="0" algn="just">
                        <a:lnSpc>
                          <a:spcPct val="100000"/>
                        </a:lnSpc>
                        <a:spcBef>
                          <a:spcPts val="0"/>
                        </a:spcBef>
                        <a:spcAft>
                          <a:spcPts val="0"/>
                        </a:spcAft>
                      </a:pPr>
                      <a:r>
                        <a:rPr lang="de-DE" sz="1100" b="0" dirty="0">
                          <a:solidFill>
                            <a:schemeClr val="tx1"/>
                          </a:solidFill>
                          <a:latin typeface="Arial" pitchFamily="34" charset="0"/>
                          <a:cs typeface="Arial" pitchFamily="34" charset="0"/>
                        </a:rPr>
                        <a:t>Kennzahl Nr. 3: </a:t>
                      </a:r>
                      <a:r>
                        <a:rPr lang="en-US" sz="1100" b="0" dirty="0" err="1">
                          <a:solidFill>
                            <a:schemeClr val="tx1"/>
                          </a:solidFill>
                          <a:latin typeface="Arial" pitchFamily="34" charset="0"/>
                          <a:cs typeface="Arial" pitchFamily="34" charset="0"/>
                        </a:rPr>
                        <a:t>Beratung</a:t>
                      </a:r>
                      <a:r>
                        <a:rPr lang="en-US" sz="1100" b="0" baseline="0" dirty="0">
                          <a:solidFill>
                            <a:srgbClr val="FEF3E5"/>
                          </a:solidFill>
                          <a:latin typeface="Arial" pitchFamily="34" charset="0"/>
                          <a:cs typeface="Arial" pitchFamily="34" charset="0"/>
                        </a:rPr>
                        <a:t> </a:t>
                      </a:r>
                      <a:r>
                        <a:rPr lang="en-US" sz="1100" b="0" dirty="0" err="1">
                          <a:solidFill>
                            <a:schemeClr val="tx1"/>
                          </a:solidFill>
                          <a:latin typeface="Arial" pitchFamily="34" charset="0"/>
                          <a:cs typeface="Arial" pitchFamily="34" charset="0"/>
                        </a:rPr>
                        <a:t>Sozialdienst</a:t>
                      </a:r>
                      <a:r>
                        <a:rPr lang="en-US" sz="1100" b="0" dirty="0">
                          <a:solidFill>
                            <a:schemeClr val="tx1"/>
                          </a:solidFill>
                          <a:latin typeface="Arial" pitchFamily="34" charset="0"/>
                          <a:cs typeface="Arial" pitchFamily="34" charset="0"/>
                        </a:rPr>
                        <a:t> </a:t>
                      </a:r>
                      <a:r>
                        <a:rPr lang="de-DE" sz="1100" b="0" dirty="0">
                          <a:solidFill>
                            <a:schemeClr val="tx1"/>
                          </a:solidFill>
                          <a:latin typeface="Arial" pitchFamily="34" charset="0"/>
                          <a:ea typeface="Times New Roman"/>
                          <a:cs typeface="Arial" pitchFamily="34" charset="0"/>
                        </a:rPr>
                        <a:t>…..</a:t>
                      </a:r>
                      <a:r>
                        <a:rPr lang="de-DE" sz="1100" b="0" dirty="0">
                          <a:solidFill>
                            <a:schemeClr val="tx1"/>
                          </a:solidFill>
                          <a:latin typeface="Arial" pitchFamily="34" charset="0"/>
                          <a:cs typeface="Arial" pitchFamily="34" charset="0"/>
                        </a:rPr>
                        <a:t>……………………………………………………..……………………………....……….…….…………..</a:t>
                      </a:r>
                    </a:p>
                    <a:p>
                      <a:pPr marL="180975" indent="0" algn="just">
                        <a:lnSpc>
                          <a:spcPct val="100000"/>
                        </a:lnSpc>
                        <a:spcBef>
                          <a:spcPts val="0"/>
                        </a:spcBef>
                        <a:spcAft>
                          <a:spcPts val="0"/>
                        </a:spcAft>
                      </a:pPr>
                      <a:r>
                        <a:rPr lang="de-DE" sz="1100" b="0" dirty="0">
                          <a:solidFill>
                            <a:schemeClr val="tx1"/>
                          </a:solidFill>
                          <a:latin typeface="Arial" pitchFamily="34" charset="0"/>
                          <a:cs typeface="Arial" pitchFamily="34" charset="0"/>
                        </a:rPr>
                        <a:t>Kennzahl Nr. 4: Anteil </a:t>
                      </a:r>
                      <a:r>
                        <a:rPr lang="de-DE" sz="1100" b="0" dirty="0" err="1">
                          <a:solidFill>
                            <a:schemeClr val="tx1"/>
                          </a:solidFill>
                          <a:latin typeface="Arial" pitchFamily="34" charset="0"/>
                          <a:cs typeface="Arial" pitchFamily="34" charset="0"/>
                        </a:rPr>
                        <a:t>Studienpat</a:t>
                      </a:r>
                      <a:r>
                        <a:rPr lang="de-DE" sz="1100" b="0" dirty="0">
                          <a:solidFill>
                            <a:schemeClr val="tx1"/>
                          </a:solidFill>
                          <a:latin typeface="Arial" pitchFamily="34" charset="0"/>
                          <a:cs typeface="Arial" pitchFamily="34" charset="0"/>
                        </a:rPr>
                        <a:t>. …………………………….…………………………………………….………………………….…….…...............</a:t>
                      </a:r>
                    </a:p>
                    <a:p>
                      <a:pPr marL="180975" indent="0" algn="just">
                        <a:lnSpc>
                          <a:spcPct val="100000"/>
                        </a:lnSpc>
                        <a:spcBef>
                          <a:spcPts val="0"/>
                        </a:spcBef>
                        <a:spcAft>
                          <a:spcPts val="0"/>
                        </a:spcAft>
                      </a:pPr>
                      <a:r>
                        <a:rPr lang="de-DE" sz="1100" b="0" dirty="0">
                          <a:solidFill>
                            <a:schemeClr val="tx1"/>
                          </a:solidFill>
                          <a:latin typeface="Arial" pitchFamily="34" charset="0"/>
                          <a:cs typeface="Arial" pitchFamily="34" charset="0"/>
                        </a:rPr>
                        <a:t>Kennzahl Nr. 5: </a:t>
                      </a:r>
                      <a:r>
                        <a:rPr lang="de-DE" sz="1100" b="0" kern="1200" dirty="0">
                          <a:solidFill>
                            <a:schemeClr val="tx1"/>
                          </a:solidFill>
                          <a:effectLst/>
                          <a:latin typeface="Arial" pitchFamily="34" charset="0"/>
                          <a:ea typeface="+mn-ea"/>
                          <a:cs typeface="Arial" pitchFamily="34" charset="0"/>
                        </a:rPr>
                        <a:t>Gesamtfallzahl ……………………………...</a:t>
                      </a:r>
                      <a:r>
                        <a:rPr lang="de-DE" sz="1100" b="0" dirty="0">
                          <a:solidFill>
                            <a:schemeClr val="tx1"/>
                          </a:solidFill>
                          <a:latin typeface="Arial" pitchFamily="34" charset="0"/>
                          <a:ea typeface="Times New Roman"/>
                          <a:cs typeface="Arial" pitchFamily="34" charset="0"/>
                        </a:rPr>
                        <a:t>……………………………………………………………........................……...............</a:t>
                      </a:r>
                    </a:p>
                    <a:p>
                      <a:pPr marL="180975" indent="0" algn="just">
                        <a:lnSpc>
                          <a:spcPct val="100000"/>
                        </a:lnSpc>
                        <a:spcBef>
                          <a:spcPts val="0"/>
                        </a:spcBef>
                        <a:spcAft>
                          <a:spcPts val="0"/>
                        </a:spcAft>
                      </a:pPr>
                      <a:r>
                        <a:rPr lang="de-DE" sz="1100" b="0" dirty="0">
                          <a:solidFill>
                            <a:schemeClr val="tx1"/>
                          </a:solidFill>
                          <a:latin typeface="Arial" pitchFamily="34" charset="0"/>
                          <a:cs typeface="Arial" pitchFamily="34" charset="0"/>
                        </a:rPr>
                        <a:t>Kennzahl Nr. 6a: </a:t>
                      </a:r>
                      <a:r>
                        <a:rPr lang="en-US" sz="1100" b="0" dirty="0" err="1">
                          <a:solidFill>
                            <a:schemeClr val="tx1"/>
                          </a:solidFill>
                          <a:latin typeface="Arial" pitchFamily="34" charset="0"/>
                          <a:cs typeface="Arial" pitchFamily="34" charset="0"/>
                        </a:rPr>
                        <a:t>Primärfälle</a:t>
                      </a:r>
                      <a:r>
                        <a:rPr lang="en-US" sz="1100" b="0" dirty="0">
                          <a:solidFill>
                            <a:schemeClr val="tx1"/>
                          </a:solidFill>
                          <a:latin typeface="Arial" pitchFamily="34" charset="0"/>
                          <a:cs typeface="Arial" pitchFamily="34" charset="0"/>
                        </a:rPr>
                        <a:t> ………………………..………………. </a:t>
                      </a:r>
                      <a:r>
                        <a:rPr lang="de-DE" sz="1100" b="0" dirty="0">
                          <a:solidFill>
                            <a:schemeClr val="tx1"/>
                          </a:solidFill>
                          <a:latin typeface="Arial" pitchFamily="34" charset="0"/>
                          <a:ea typeface="Times New Roman"/>
                          <a:cs typeface="Arial" pitchFamily="34" charset="0"/>
                        </a:rPr>
                        <a:t>…</a:t>
                      </a:r>
                      <a:r>
                        <a:rPr lang="de-DE" sz="1100" b="0" dirty="0">
                          <a:solidFill>
                            <a:schemeClr val="tx1"/>
                          </a:solidFill>
                          <a:latin typeface="Arial" pitchFamily="34" charset="0"/>
                          <a:cs typeface="Arial" pitchFamily="34" charset="0"/>
                        </a:rPr>
                        <a:t>..………….………………………………….………….………….…..............</a:t>
                      </a:r>
                    </a:p>
                    <a:p>
                      <a:pPr marL="180975" marR="0" lvl="0" indent="0" algn="just" defTabSz="995690" rtl="0" eaLnBrk="1" fontAlgn="auto" latinLnBrk="0" hangingPunct="1">
                        <a:lnSpc>
                          <a:spcPct val="100000"/>
                        </a:lnSpc>
                        <a:spcBef>
                          <a:spcPts val="0"/>
                        </a:spcBef>
                        <a:spcAft>
                          <a:spcPts val="0"/>
                        </a:spcAft>
                        <a:buClrTx/>
                        <a:buSzTx/>
                        <a:buFontTx/>
                        <a:buNone/>
                        <a:tabLst/>
                        <a:defRPr/>
                      </a:pPr>
                      <a:r>
                        <a:rPr lang="de-DE" sz="1100" b="0" dirty="0">
                          <a:solidFill>
                            <a:schemeClr val="tx1"/>
                          </a:solidFill>
                          <a:latin typeface="Arial" pitchFamily="34" charset="0"/>
                          <a:cs typeface="Arial" pitchFamily="34" charset="0"/>
                        </a:rPr>
                        <a:t>Kennzahl Nr. 6b: Nicht </a:t>
                      </a:r>
                      <a:r>
                        <a:rPr lang="en-US" sz="1100" b="0" dirty="0" err="1">
                          <a:solidFill>
                            <a:schemeClr val="tx1"/>
                          </a:solidFill>
                          <a:latin typeface="Arial" pitchFamily="34" charset="0"/>
                          <a:cs typeface="Arial" pitchFamily="34" charset="0"/>
                        </a:rPr>
                        <a:t>Primärfälle</a:t>
                      </a:r>
                      <a:r>
                        <a:rPr lang="en-US" sz="1100" b="0" dirty="0">
                          <a:solidFill>
                            <a:schemeClr val="tx1"/>
                          </a:solidFill>
                          <a:latin typeface="Arial" pitchFamily="34" charset="0"/>
                          <a:cs typeface="Arial" pitchFamily="34" charset="0"/>
                        </a:rPr>
                        <a:t> ………………………..………………. </a:t>
                      </a:r>
                      <a:r>
                        <a:rPr lang="de-DE" sz="1100" b="0" dirty="0">
                          <a:solidFill>
                            <a:schemeClr val="tx1"/>
                          </a:solidFill>
                          <a:latin typeface="Arial" pitchFamily="34" charset="0"/>
                          <a:ea typeface="Times New Roman"/>
                          <a:cs typeface="Arial" pitchFamily="34" charset="0"/>
                        </a:rPr>
                        <a:t>…</a:t>
                      </a:r>
                      <a:r>
                        <a:rPr lang="de-DE" sz="1100" b="0" dirty="0">
                          <a:solidFill>
                            <a:schemeClr val="tx1"/>
                          </a:solidFill>
                          <a:latin typeface="Arial" pitchFamily="34" charset="0"/>
                          <a:cs typeface="Arial" pitchFamily="34" charset="0"/>
                        </a:rPr>
                        <a:t>..………….………………………………….………….………….….....</a:t>
                      </a:r>
                    </a:p>
                    <a:p>
                      <a:pPr marL="180975" marR="0" indent="0" algn="just" defTabSz="914400" rtl="0" eaLnBrk="1" fontAlgn="auto" latinLnBrk="0" hangingPunct="1">
                        <a:lnSpc>
                          <a:spcPct val="100000"/>
                        </a:lnSpc>
                        <a:spcBef>
                          <a:spcPts val="0"/>
                        </a:spcBef>
                        <a:spcAft>
                          <a:spcPts val="0"/>
                        </a:spcAft>
                        <a:buClrTx/>
                        <a:buSzTx/>
                        <a:buFontTx/>
                        <a:buNone/>
                        <a:tabLst/>
                        <a:defRPr/>
                      </a:pPr>
                      <a:r>
                        <a:rPr lang="de-DE" sz="1100" b="0" dirty="0">
                          <a:solidFill>
                            <a:schemeClr val="tx1"/>
                          </a:solidFill>
                          <a:latin typeface="Arial" pitchFamily="34" charset="0"/>
                          <a:cs typeface="Arial" pitchFamily="34" charset="0"/>
                        </a:rPr>
                        <a:t>Kennzahl Nr. 7: </a:t>
                      </a:r>
                      <a:r>
                        <a:rPr lang="en-US" sz="1100" b="0" dirty="0">
                          <a:solidFill>
                            <a:schemeClr val="tx1"/>
                          </a:solidFill>
                          <a:latin typeface="Arial" pitchFamily="34" charset="0"/>
                          <a:cs typeface="Arial" pitchFamily="34" charset="0"/>
                        </a:rPr>
                        <a:t>Operative </a:t>
                      </a:r>
                      <a:r>
                        <a:rPr lang="en-US" sz="1100" b="0" dirty="0" err="1">
                          <a:solidFill>
                            <a:schemeClr val="tx1"/>
                          </a:solidFill>
                          <a:latin typeface="Arial" pitchFamily="34" charset="0"/>
                          <a:cs typeface="Arial" pitchFamily="34" charset="0"/>
                        </a:rPr>
                        <a:t>Fälle</a:t>
                      </a:r>
                      <a:r>
                        <a:rPr lang="en-US" sz="1100" b="0" dirty="0">
                          <a:solidFill>
                            <a:schemeClr val="tx1"/>
                          </a:solidFill>
                          <a:latin typeface="Arial" pitchFamily="34" charset="0"/>
                          <a:cs typeface="Arial" pitchFamily="34" charset="0"/>
                        </a:rPr>
                        <a:t> ………………………...……………. </a:t>
                      </a:r>
                      <a:r>
                        <a:rPr lang="de-DE" sz="1100" b="0" dirty="0">
                          <a:solidFill>
                            <a:schemeClr val="tx1"/>
                          </a:solidFill>
                          <a:latin typeface="Arial" pitchFamily="34" charset="0"/>
                          <a:ea typeface="Times New Roman"/>
                          <a:cs typeface="Arial" pitchFamily="34" charset="0"/>
                        </a:rPr>
                        <a:t>…</a:t>
                      </a:r>
                      <a:r>
                        <a:rPr lang="de-DE" sz="1100" b="0" dirty="0">
                          <a:solidFill>
                            <a:schemeClr val="tx1"/>
                          </a:solidFill>
                          <a:latin typeface="Arial" pitchFamily="34" charset="0"/>
                          <a:cs typeface="Arial" pitchFamily="34" charset="0"/>
                        </a:rPr>
                        <a:t>..………….………………………………….………….………….………….</a:t>
                      </a:r>
                    </a:p>
                    <a:p>
                      <a:pPr marL="180975" marR="0" indent="0" algn="just" defTabSz="914400" rtl="0" eaLnBrk="1" fontAlgn="auto" latinLnBrk="0" hangingPunct="1">
                        <a:lnSpc>
                          <a:spcPct val="100000"/>
                        </a:lnSpc>
                        <a:spcBef>
                          <a:spcPts val="0"/>
                        </a:spcBef>
                        <a:spcAft>
                          <a:spcPts val="0"/>
                        </a:spcAft>
                        <a:buClrTx/>
                        <a:buSzTx/>
                        <a:buFontTx/>
                        <a:buNone/>
                        <a:tabLst/>
                        <a:defRPr/>
                      </a:pPr>
                      <a:r>
                        <a:rPr lang="de-DE" sz="1100" b="0" dirty="0">
                          <a:solidFill>
                            <a:schemeClr val="tx1"/>
                          </a:solidFill>
                          <a:latin typeface="Arial" pitchFamily="34" charset="0"/>
                          <a:cs typeface="Arial" pitchFamily="34" charset="0"/>
                        </a:rPr>
                        <a:t>Kennzahl Nr. 8: Angebot zur genetischen Testung (LL Ovar QI) .………………………………………………………………………………………</a:t>
                      </a:r>
                    </a:p>
                    <a:p>
                      <a:pPr marL="180975" marR="0" indent="0" algn="just" defTabSz="914400" rtl="0" eaLnBrk="1" fontAlgn="auto" latinLnBrk="0" hangingPunct="1">
                        <a:lnSpc>
                          <a:spcPct val="100000"/>
                        </a:lnSpc>
                        <a:spcBef>
                          <a:spcPts val="0"/>
                        </a:spcBef>
                        <a:spcAft>
                          <a:spcPts val="0"/>
                        </a:spcAft>
                        <a:buClrTx/>
                        <a:buSzTx/>
                        <a:buFontTx/>
                        <a:buNone/>
                        <a:tabLst/>
                        <a:defRPr/>
                      </a:pPr>
                      <a:r>
                        <a:rPr lang="de-DE" sz="1100" b="0" dirty="0">
                          <a:solidFill>
                            <a:schemeClr val="tx1"/>
                          </a:solidFill>
                          <a:latin typeface="Arial" pitchFamily="34" charset="0"/>
                          <a:cs typeface="Arial" pitchFamily="34" charset="0"/>
                        </a:rPr>
                        <a:t>Kennzahl Nr.</a:t>
                      </a:r>
                      <a:r>
                        <a:rPr lang="de-DE" sz="1100" b="0" baseline="0" dirty="0">
                          <a:solidFill>
                            <a:schemeClr val="tx1"/>
                          </a:solidFill>
                          <a:latin typeface="Arial" pitchFamily="34" charset="0"/>
                          <a:cs typeface="Arial" pitchFamily="34" charset="0"/>
                        </a:rPr>
                        <a:t> 9: Operatives Staging frühes Ovarialkarzinom (LL Ovar QI) ..…………………………………………………………………………..</a:t>
                      </a:r>
                    </a:p>
                    <a:p>
                      <a:pPr marL="180975" marR="0" indent="0" algn="just" defTabSz="914400" rtl="0" eaLnBrk="1" fontAlgn="auto" latinLnBrk="0" hangingPunct="1">
                        <a:lnSpc>
                          <a:spcPct val="100000"/>
                        </a:lnSpc>
                        <a:spcBef>
                          <a:spcPts val="0"/>
                        </a:spcBef>
                        <a:spcAft>
                          <a:spcPts val="0"/>
                        </a:spcAft>
                        <a:buClrTx/>
                        <a:buSzTx/>
                        <a:buFontTx/>
                        <a:buNone/>
                        <a:tabLst/>
                        <a:defRPr/>
                      </a:pPr>
                      <a:r>
                        <a:rPr lang="de-DE" sz="1100" b="0" baseline="0" dirty="0">
                          <a:solidFill>
                            <a:schemeClr val="tx1"/>
                          </a:solidFill>
                          <a:latin typeface="Arial" pitchFamily="34" charset="0"/>
                          <a:cs typeface="Arial" pitchFamily="34" charset="0"/>
                        </a:rPr>
                        <a:t>Kennzahl Nr. 10: Makroskopisch vollständige Resektion fortgeschrittenes Ovarialkarzinom (LL Ovar QI) ....………………………………..…...</a:t>
                      </a:r>
                    </a:p>
                    <a:p>
                      <a:pPr marL="180975" marR="0" indent="0" algn="just" defTabSz="914400" rtl="0" eaLnBrk="1" fontAlgn="auto" latinLnBrk="0" hangingPunct="1">
                        <a:lnSpc>
                          <a:spcPct val="100000"/>
                        </a:lnSpc>
                        <a:spcBef>
                          <a:spcPts val="0"/>
                        </a:spcBef>
                        <a:spcAft>
                          <a:spcPts val="0"/>
                        </a:spcAft>
                        <a:buClrTx/>
                        <a:buSzTx/>
                        <a:buFontTx/>
                        <a:buNone/>
                        <a:tabLst/>
                        <a:defRPr/>
                      </a:pPr>
                      <a:r>
                        <a:rPr lang="de-DE" sz="1100" b="0" baseline="0" dirty="0">
                          <a:solidFill>
                            <a:schemeClr val="tx1"/>
                          </a:solidFill>
                          <a:latin typeface="Arial" pitchFamily="34" charset="0"/>
                          <a:cs typeface="Arial" pitchFamily="34" charset="0"/>
                        </a:rPr>
                        <a:t>Kennzahl Nr. 11: Operation fortgeschrittenes Ovarialkarzinom durch Gynäkoonkologen (LL Ovar QI) …………................................................</a:t>
                      </a:r>
                    </a:p>
                    <a:p>
                      <a:pPr marL="180975" marR="0" indent="0" algn="just" defTabSz="914400" rtl="0" eaLnBrk="1" fontAlgn="auto" latinLnBrk="0" hangingPunct="1">
                        <a:lnSpc>
                          <a:spcPct val="100000"/>
                        </a:lnSpc>
                        <a:spcBef>
                          <a:spcPts val="0"/>
                        </a:spcBef>
                        <a:spcAft>
                          <a:spcPts val="0"/>
                        </a:spcAft>
                        <a:buClrTx/>
                        <a:buSzTx/>
                        <a:buFontTx/>
                        <a:buNone/>
                        <a:tabLst/>
                        <a:defRPr/>
                      </a:pPr>
                      <a:r>
                        <a:rPr lang="de-DE" sz="1100" b="0" baseline="0" dirty="0">
                          <a:solidFill>
                            <a:schemeClr val="tx1"/>
                          </a:solidFill>
                          <a:latin typeface="Arial" pitchFamily="34" charset="0"/>
                          <a:cs typeface="Arial" pitchFamily="34" charset="0"/>
                        </a:rPr>
                        <a:t>Kennzahl Nr. 13: First-Line Chemotherapie fortgeschrittenes Ovarialkarzinom (LL Ovar QI) ..……………………………………………………..</a:t>
                      </a:r>
                    </a:p>
                    <a:p>
                      <a:pPr marL="180975" marR="0" indent="0" algn="just" defTabSz="914400" rtl="0" eaLnBrk="1" fontAlgn="auto" latinLnBrk="0" hangingPunct="1">
                        <a:lnSpc>
                          <a:spcPct val="100000"/>
                        </a:lnSpc>
                        <a:spcBef>
                          <a:spcPts val="0"/>
                        </a:spcBef>
                        <a:spcAft>
                          <a:spcPts val="0"/>
                        </a:spcAft>
                        <a:buClrTx/>
                        <a:buSzTx/>
                        <a:buFontTx/>
                        <a:buNone/>
                        <a:tabLst/>
                        <a:defRPr/>
                      </a:pPr>
                      <a:r>
                        <a:rPr lang="de-DE" sz="1100" b="0" baseline="0" dirty="0">
                          <a:solidFill>
                            <a:schemeClr val="tx1"/>
                          </a:solidFill>
                          <a:latin typeface="Arial" pitchFamily="34" charset="0"/>
                          <a:cs typeface="Arial" pitchFamily="34" charset="0"/>
                        </a:rPr>
                        <a:t>Kennzahl Nr. 14: Angaben im Befundbericht bei Erstdiagnose und Tumorresektion (LL Zervix QI) ..……………………………………………...</a:t>
                      </a:r>
                    </a:p>
                    <a:p>
                      <a:pPr marL="180975" marR="0" indent="0" algn="just" defTabSz="914400" rtl="0" eaLnBrk="1" fontAlgn="auto" latinLnBrk="0" hangingPunct="1">
                        <a:lnSpc>
                          <a:spcPct val="100000"/>
                        </a:lnSpc>
                        <a:spcBef>
                          <a:spcPts val="0"/>
                        </a:spcBef>
                        <a:spcAft>
                          <a:spcPts val="0"/>
                        </a:spcAft>
                        <a:buClrTx/>
                        <a:buSzTx/>
                        <a:buFontTx/>
                        <a:buNone/>
                        <a:tabLst/>
                        <a:defRPr/>
                      </a:pPr>
                      <a:r>
                        <a:rPr lang="de-DE" sz="1100" b="0" baseline="0" dirty="0">
                          <a:solidFill>
                            <a:schemeClr val="tx1"/>
                          </a:solidFill>
                          <a:latin typeface="Arial" pitchFamily="34" charset="0"/>
                          <a:cs typeface="Arial" pitchFamily="34" charset="0"/>
                        </a:rPr>
                        <a:t>Kennzahl Nr. 15: Angaben im Befundbericht bei </a:t>
                      </a:r>
                      <a:r>
                        <a:rPr lang="de-DE" sz="1100" b="0" baseline="0" dirty="0" err="1">
                          <a:solidFill>
                            <a:schemeClr val="tx1"/>
                          </a:solidFill>
                          <a:latin typeface="Arial" pitchFamily="34" charset="0"/>
                          <a:cs typeface="Arial" pitchFamily="34" charset="0"/>
                        </a:rPr>
                        <a:t>Lymphonodektomie</a:t>
                      </a:r>
                      <a:r>
                        <a:rPr lang="de-DE" sz="1100" b="0" baseline="0" dirty="0">
                          <a:solidFill>
                            <a:schemeClr val="tx1"/>
                          </a:solidFill>
                          <a:latin typeface="Arial" pitchFamily="34" charset="0"/>
                          <a:cs typeface="Arial" pitchFamily="34" charset="0"/>
                        </a:rPr>
                        <a:t> (LL Zervix QI) ..……………………………................................................</a:t>
                      </a:r>
                    </a:p>
                    <a:p>
                      <a:pPr marL="180975" marR="0" indent="0" algn="just" defTabSz="914400" rtl="0" eaLnBrk="1" fontAlgn="auto" latinLnBrk="0" hangingPunct="1">
                        <a:lnSpc>
                          <a:spcPct val="100000"/>
                        </a:lnSpc>
                        <a:spcBef>
                          <a:spcPts val="0"/>
                        </a:spcBef>
                        <a:spcAft>
                          <a:spcPts val="0"/>
                        </a:spcAft>
                        <a:buClrTx/>
                        <a:buSzTx/>
                        <a:buFontTx/>
                        <a:buNone/>
                        <a:tabLst/>
                        <a:defRPr/>
                      </a:pPr>
                      <a:r>
                        <a:rPr lang="de-DE" sz="1100" b="0" baseline="0" dirty="0">
                          <a:solidFill>
                            <a:schemeClr val="tx1"/>
                          </a:solidFill>
                          <a:latin typeface="Arial" pitchFamily="34" charset="0"/>
                          <a:cs typeface="Arial" pitchFamily="34" charset="0"/>
                        </a:rPr>
                        <a:t>Kennzahl Nr. 16: Zytologisches/histologisches LK-</a:t>
                      </a:r>
                      <a:r>
                        <a:rPr lang="de-DE" sz="1100" b="0" baseline="0" dirty="0" err="1">
                          <a:solidFill>
                            <a:schemeClr val="tx1"/>
                          </a:solidFill>
                          <a:latin typeface="Arial" pitchFamily="34" charset="0"/>
                          <a:cs typeface="Arial" pitchFamily="34" charset="0"/>
                        </a:rPr>
                        <a:t>staging</a:t>
                      </a:r>
                      <a:r>
                        <a:rPr lang="de-DE" sz="1100" b="0" baseline="0" dirty="0">
                          <a:solidFill>
                            <a:schemeClr val="tx1"/>
                          </a:solidFill>
                          <a:latin typeface="Arial" pitchFamily="34" charset="0"/>
                          <a:cs typeface="Arial" pitchFamily="34" charset="0"/>
                        </a:rPr>
                        <a:t> (LL Zervix QI) ..…………………………………………………………………………...</a:t>
                      </a:r>
                    </a:p>
                    <a:p>
                      <a:pPr marL="180975" marR="0" lvl="0" indent="0" algn="just" defTabSz="914400" rtl="0" eaLnBrk="1" fontAlgn="auto" latinLnBrk="0" hangingPunct="1">
                        <a:lnSpc>
                          <a:spcPct val="100000"/>
                        </a:lnSpc>
                        <a:spcBef>
                          <a:spcPts val="0"/>
                        </a:spcBef>
                        <a:spcAft>
                          <a:spcPts val="0"/>
                        </a:spcAft>
                        <a:buClrTx/>
                        <a:buSzTx/>
                        <a:buFontTx/>
                        <a:buNone/>
                        <a:tabLst/>
                        <a:defRPr/>
                      </a:pPr>
                      <a:r>
                        <a:rPr lang="de-DE" sz="1100" b="0" baseline="0" dirty="0">
                          <a:solidFill>
                            <a:schemeClr val="tx1"/>
                          </a:solidFill>
                          <a:latin typeface="Arial" pitchFamily="34" charset="0"/>
                          <a:cs typeface="Arial" pitchFamily="34" charset="0"/>
                        </a:rPr>
                        <a:t>Kennzahl Nr. 17: Brachytherapie als Bestandteil prim. Radio(</a:t>
                      </a:r>
                      <a:r>
                        <a:rPr lang="de-DE" sz="1100" b="0" baseline="0" dirty="0" err="1">
                          <a:solidFill>
                            <a:schemeClr val="tx1"/>
                          </a:solidFill>
                          <a:latin typeface="Arial" pitchFamily="34" charset="0"/>
                          <a:cs typeface="Arial" pitchFamily="34" charset="0"/>
                        </a:rPr>
                        <a:t>chemo</a:t>
                      </a:r>
                      <a:r>
                        <a:rPr lang="de-DE" sz="1100" b="0" baseline="0" dirty="0">
                          <a:solidFill>
                            <a:schemeClr val="tx1"/>
                          </a:solidFill>
                          <a:latin typeface="Arial" pitchFamily="34" charset="0"/>
                          <a:cs typeface="Arial" pitchFamily="34" charset="0"/>
                        </a:rPr>
                        <a:t>)</a:t>
                      </a:r>
                      <a:r>
                        <a:rPr lang="de-DE" sz="1100" b="0" baseline="0" dirty="0" err="1">
                          <a:solidFill>
                            <a:schemeClr val="tx1"/>
                          </a:solidFill>
                          <a:latin typeface="Arial" pitchFamily="34" charset="0"/>
                          <a:cs typeface="Arial" pitchFamily="34" charset="0"/>
                        </a:rPr>
                        <a:t>therapie</a:t>
                      </a:r>
                      <a:r>
                        <a:rPr lang="de-DE" sz="1100" b="0" baseline="0" dirty="0">
                          <a:solidFill>
                            <a:schemeClr val="tx1"/>
                          </a:solidFill>
                          <a:latin typeface="Arial" pitchFamily="34" charset="0"/>
                          <a:cs typeface="Arial" pitchFamily="34" charset="0"/>
                        </a:rPr>
                        <a:t> ……………………………………………………………………….</a:t>
                      </a:r>
                    </a:p>
                    <a:p>
                      <a:pPr marL="180975" marR="0" lvl="0" indent="0" algn="just" defTabSz="914400" rtl="0" eaLnBrk="1" fontAlgn="auto" latinLnBrk="0" hangingPunct="1">
                        <a:lnSpc>
                          <a:spcPct val="100000"/>
                        </a:lnSpc>
                        <a:spcBef>
                          <a:spcPts val="0"/>
                        </a:spcBef>
                        <a:spcAft>
                          <a:spcPts val="0"/>
                        </a:spcAft>
                        <a:buClrTx/>
                        <a:buSzTx/>
                        <a:buFontTx/>
                        <a:buNone/>
                        <a:tabLst/>
                        <a:defRPr/>
                      </a:pPr>
                      <a:r>
                        <a:rPr lang="de-DE" sz="1100" b="0" baseline="0" dirty="0">
                          <a:solidFill>
                            <a:schemeClr val="tx1"/>
                          </a:solidFill>
                          <a:latin typeface="Arial" pitchFamily="34" charset="0"/>
                          <a:cs typeface="Arial" pitchFamily="34" charset="0"/>
                        </a:rPr>
                        <a:t>Kennzahl Nr. 18: Histologische Sicherung Lokalrezidiv (LL Zervix QI) ………………………………………………………………………………...</a:t>
                      </a:r>
                    </a:p>
                    <a:p>
                      <a:pPr marL="180975" marR="0" indent="0" algn="just" defTabSz="914400" rtl="0" eaLnBrk="1" fontAlgn="auto" latinLnBrk="0" hangingPunct="1">
                        <a:lnSpc>
                          <a:spcPct val="100000"/>
                        </a:lnSpc>
                        <a:spcBef>
                          <a:spcPts val="0"/>
                        </a:spcBef>
                        <a:spcAft>
                          <a:spcPts val="0"/>
                        </a:spcAft>
                        <a:buClrTx/>
                        <a:buSzTx/>
                        <a:buFontTx/>
                        <a:buNone/>
                        <a:tabLst/>
                        <a:defRPr/>
                      </a:pPr>
                      <a:r>
                        <a:rPr lang="de-DE" sz="1100" b="0" baseline="0" dirty="0">
                          <a:solidFill>
                            <a:schemeClr val="tx1"/>
                          </a:solidFill>
                          <a:latin typeface="Arial" pitchFamily="34" charset="0"/>
                          <a:cs typeface="Arial" pitchFamily="34" charset="0"/>
                        </a:rPr>
                        <a:t>Kennzahl Nr. 19: Angaben im Befundbericht bei Erstdiagnose und Tumorresektion (LL Vulva QI) ...…………………………………………...…</a:t>
                      </a:r>
                    </a:p>
                    <a:p>
                      <a:pPr marL="180975" marR="0" indent="0" algn="just" defTabSz="914400" rtl="0" eaLnBrk="1" fontAlgn="auto" latinLnBrk="0" hangingPunct="1">
                        <a:lnSpc>
                          <a:spcPct val="100000"/>
                        </a:lnSpc>
                        <a:spcBef>
                          <a:spcPts val="0"/>
                        </a:spcBef>
                        <a:spcAft>
                          <a:spcPts val="0"/>
                        </a:spcAft>
                        <a:buClrTx/>
                        <a:buSzTx/>
                        <a:buFontTx/>
                        <a:buNone/>
                        <a:tabLst/>
                        <a:defRPr/>
                      </a:pPr>
                      <a:r>
                        <a:rPr lang="de-DE" sz="1100" b="0" baseline="0" dirty="0">
                          <a:solidFill>
                            <a:schemeClr val="tx1"/>
                          </a:solidFill>
                          <a:latin typeface="Arial" pitchFamily="34" charset="0"/>
                          <a:cs typeface="Arial" pitchFamily="34" charset="0"/>
                        </a:rPr>
                        <a:t>Kennzahl Nr. 20: Angaben im Befundbericht bei </a:t>
                      </a:r>
                      <a:r>
                        <a:rPr lang="de-DE" sz="1100" b="0" baseline="0" dirty="0" err="1">
                          <a:solidFill>
                            <a:schemeClr val="tx1"/>
                          </a:solidFill>
                          <a:latin typeface="Arial" pitchFamily="34" charset="0"/>
                          <a:cs typeface="Arial" pitchFamily="34" charset="0"/>
                        </a:rPr>
                        <a:t>Lymphonodektomie</a:t>
                      </a:r>
                      <a:r>
                        <a:rPr lang="de-DE" sz="1100" b="0" baseline="0" dirty="0">
                          <a:solidFill>
                            <a:schemeClr val="tx1"/>
                          </a:solidFill>
                          <a:latin typeface="Arial" pitchFamily="34" charset="0"/>
                          <a:cs typeface="Arial" pitchFamily="34" charset="0"/>
                        </a:rPr>
                        <a:t> (LL Vulva QI) ….……………………………………………………………..</a:t>
                      </a:r>
                    </a:p>
                    <a:p>
                      <a:pPr marL="180975" marR="0" indent="0" algn="just" defTabSz="914400" rtl="0" eaLnBrk="1" fontAlgn="auto" latinLnBrk="0" hangingPunct="1">
                        <a:lnSpc>
                          <a:spcPct val="100000"/>
                        </a:lnSpc>
                        <a:spcBef>
                          <a:spcPts val="0"/>
                        </a:spcBef>
                        <a:spcAft>
                          <a:spcPts val="0"/>
                        </a:spcAft>
                        <a:buClrTx/>
                        <a:buSzTx/>
                        <a:buFontTx/>
                        <a:buNone/>
                        <a:tabLst/>
                        <a:defRPr/>
                      </a:pPr>
                      <a:r>
                        <a:rPr lang="de-DE" sz="1100" b="0" baseline="0" dirty="0">
                          <a:solidFill>
                            <a:schemeClr val="tx1"/>
                          </a:solidFill>
                          <a:latin typeface="Arial" pitchFamily="34" charset="0"/>
                          <a:cs typeface="Arial" pitchFamily="34" charset="0"/>
                        </a:rPr>
                        <a:t>Kennzahl Nr. 21: Durchführung </a:t>
                      </a:r>
                      <a:r>
                        <a:rPr lang="de-DE" sz="1100" b="0" baseline="0" dirty="0" err="1">
                          <a:solidFill>
                            <a:schemeClr val="tx1"/>
                          </a:solidFill>
                          <a:latin typeface="Arial" pitchFamily="34" charset="0"/>
                          <a:cs typeface="Arial" pitchFamily="34" charset="0"/>
                        </a:rPr>
                        <a:t>inguinofemorales</a:t>
                      </a:r>
                      <a:r>
                        <a:rPr lang="de-DE" sz="1100" b="0" baseline="0" dirty="0">
                          <a:solidFill>
                            <a:schemeClr val="tx1"/>
                          </a:solidFill>
                          <a:latin typeface="Arial" pitchFamily="34" charset="0"/>
                          <a:cs typeface="Arial" pitchFamily="34" charset="0"/>
                        </a:rPr>
                        <a:t> </a:t>
                      </a:r>
                      <a:r>
                        <a:rPr lang="de-DE" sz="1100" b="0" baseline="0" dirty="0" err="1">
                          <a:solidFill>
                            <a:schemeClr val="tx1"/>
                          </a:solidFill>
                          <a:latin typeface="Arial" pitchFamily="34" charset="0"/>
                          <a:cs typeface="Arial" pitchFamily="34" charset="0"/>
                        </a:rPr>
                        <a:t>Staging</a:t>
                      </a:r>
                      <a:r>
                        <a:rPr lang="de-DE" sz="1100" b="0" baseline="0" dirty="0">
                          <a:solidFill>
                            <a:schemeClr val="tx1"/>
                          </a:solidFill>
                          <a:latin typeface="Arial" pitchFamily="34" charset="0"/>
                          <a:cs typeface="Arial" pitchFamily="34" charset="0"/>
                        </a:rPr>
                        <a:t> (LL Vulva QI) ...…………………………………..……………………………………….</a:t>
                      </a:r>
                    </a:p>
                    <a:p>
                      <a:pPr marL="180975" marR="0" indent="0" algn="just" defTabSz="914400" rtl="0" eaLnBrk="1" fontAlgn="auto" latinLnBrk="0" hangingPunct="1">
                        <a:lnSpc>
                          <a:spcPct val="100000"/>
                        </a:lnSpc>
                        <a:spcBef>
                          <a:spcPts val="0"/>
                        </a:spcBef>
                        <a:spcAft>
                          <a:spcPts val="0"/>
                        </a:spcAft>
                        <a:buClrTx/>
                        <a:buSzTx/>
                        <a:buFontTx/>
                        <a:buNone/>
                        <a:tabLst/>
                        <a:defRPr/>
                      </a:pPr>
                      <a:r>
                        <a:rPr lang="de-DE" sz="1100" b="0" baseline="0" dirty="0">
                          <a:solidFill>
                            <a:schemeClr val="tx1"/>
                          </a:solidFill>
                          <a:latin typeface="Arial" pitchFamily="34" charset="0"/>
                          <a:cs typeface="Arial" pitchFamily="34" charset="0"/>
                        </a:rPr>
                        <a:t>Kennzahl Nr. 22: Sentinel Lymphknoten Biopsie (LL Vulva QI) ……………………………………………………...................................................</a:t>
                      </a:r>
                    </a:p>
                    <a:p>
                      <a:pPr marL="180975" marR="0" indent="0" algn="just" defTabSz="914400" rtl="0" eaLnBrk="1" fontAlgn="auto" latinLnBrk="0" hangingPunct="1">
                        <a:lnSpc>
                          <a:spcPct val="100000"/>
                        </a:lnSpc>
                        <a:spcBef>
                          <a:spcPts val="0"/>
                        </a:spcBef>
                        <a:spcAft>
                          <a:spcPts val="0"/>
                        </a:spcAft>
                        <a:buClrTx/>
                        <a:buSzTx/>
                        <a:buFontTx/>
                        <a:buNone/>
                        <a:tabLst/>
                        <a:defRPr/>
                      </a:pPr>
                      <a:r>
                        <a:rPr lang="de-DE" sz="1100" b="0" baseline="0" dirty="0">
                          <a:solidFill>
                            <a:schemeClr val="tx1"/>
                          </a:solidFill>
                          <a:latin typeface="Arial" pitchFamily="34" charset="0"/>
                          <a:cs typeface="Arial" pitchFamily="34" charset="0"/>
                        </a:rPr>
                        <a:t>Kennzahl Nr. 23: Systematische Lymphadenektomie bei Typ-I-Endometriumkarzinom (LL Endometrium QI) ..………………………………….</a:t>
                      </a:r>
                    </a:p>
                    <a:p>
                      <a:pPr marL="180975" marR="0" indent="0" algn="just" defTabSz="914400" rtl="0" eaLnBrk="1" fontAlgn="auto" latinLnBrk="0" hangingPunct="1">
                        <a:lnSpc>
                          <a:spcPct val="100000"/>
                        </a:lnSpc>
                        <a:spcBef>
                          <a:spcPts val="0"/>
                        </a:spcBef>
                        <a:spcAft>
                          <a:spcPts val="0"/>
                        </a:spcAft>
                        <a:buClrTx/>
                        <a:buSzTx/>
                        <a:buFontTx/>
                        <a:buNone/>
                        <a:tabLst/>
                        <a:defRPr/>
                      </a:pPr>
                      <a:r>
                        <a:rPr lang="de-DE" sz="1100" b="0" baseline="0" dirty="0">
                          <a:solidFill>
                            <a:schemeClr val="tx1"/>
                          </a:solidFill>
                          <a:latin typeface="Arial" pitchFamily="34" charset="0"/>
                          <a:cs typeface="Arial" pitchFamily="34" charset="0"/>
                        </a:rPr>
                        <a:t>Kennzahl Nr. 24: Adjuvante Chemotherapie bei Typ-I-Endometriumkarzinom (LL Endometrium QI) ..…………………………………………….</a:t>
                      </a:r>
                    </a:p>
                    <a:p>
                      <a:pPr marL="180975" marR="0" lvl="0" indent="0" algn="just" defTabSz="914400" rtl="0" eaLnBrk="1" fontAlgn="auto" latinLnBrk="0" hangingPunct="1">
                        <a:lnSpc>
                          <a:spcPct val="100000"/>
                        </a:lnSpc>
                        <a:spcBef>
                          <a:spcPts val="0"/>
                        </a:spcBef>
                        <a:spcAft>
                          <a:spcPts val="0"/>
                        </a:spcAft>
                        <a:buClrTx/>
                        <a:buSzTx/>
                        <a:buFontTx/>
                        <a:buNone/>
                        <a:tabLst/>
                        <a:defRPr/>
                      </a:pPr>
                      <a:r>
                        <a:rPr lang="de-DE" sz="1100" b="0" baseline="0" dirty="0">
                          <a:solidFill>
                            <a:schemeClr val="tx1"/>
                          </a:solidFill>
                          <a:latin typeface="Arial" pitchFamily="34" charset="0"/>
                          <a:cs typeface="Arial" pitchFamily="34" charset="0"/>
                        </a:rPr>
                        <a:t>Kennzahl Nr. 25a: Hysterektomie ohne Morcellement bei auf den Uterus beschränktem Sarkom (im Zentrum) (LL Sarkom QI) …..………….</a:t>
                      </a:r>
                    </a:p>
                    <a:p>
                      <a:pPr marL="180975" marR="0" lvl="0" indent="0" algn="just" defTabSz="914400" rtl="0" eaLnBrk="1" fontAlgn="auto" latinLnBrk="0" hangingPunct="1">
                        <a:lnSpc>
                          <a:spcPct val="100000"/>
                        </a:lnSpc>
                        <a:spcBef>
                          <a:spcPts val="0"/>
                        </a:spcBef>
                        <a:spcAft>
                          <a:spcPts val="0"/>
                        </a:spcAft>
                        <a:buClrTx/>
                        <a:buSzTx/>
                        <a:buFontTx/>
                        <a:buNone/>
                        <a:tabLst/>
                        <a:defRPr/>
                      </a:pPr>
                      <a:r>
                        <a:rPr lang="de-DE" sz="1100" b="0" baseline="0" dirty="0">
                          <a:solidFill>
                            <a:schemeClr val="tx1"/>
                          </a:solidFill>
                          <a:latin typeface="Arial" pitchFamily="34" charset="0"/>
                          <a:cs typeface="Arial" pitchFamily="34" charset="0"/>
                        </a:rPr>
                        <a:t>Kennzahl Nr. 25b: Hysterektomie ohne Morcellement bei auf den Uterus beschränktem Sarkom (außerhalb des Zentrums) (LL Sarkom QI) </a:t>
                      </a:r>
                    </a:p>
                    <a:p>
                      <a:pPr marL="0" marR="0" indent="0" algn="just" defTabSz="914400" rtl="0" eaLnBrk="1" fontAlgn="auto" latinLnBrk="0" hangingPunct="1">
                        <a:lnSpc>
                          <a:spcPct val="100000"/>
                        </a:lnSpc>
                        <a:spcBef>
                          <a:spcPts val="0"/>
                        </a:spcBef>
                        <a:spcAft>
                          <a:spcPts val="0"/>
                        </a:spcAft>
                        <a:buClrTx/>
                        <a:buSzTx/>
                        <a:buFontTx/>
                        <a:buNone/>
                        <a:tabLst/>
                        <a:defRPr/>
                      </a:pPr>
                      <a:r>
                        <a:rPr lang="de-DE" sz="1100" b="0" baseline="0" dirty="0">
                          <a:solidFill>
                            <a:schemeClr val="tx1"/>
                          </a:solidFill>
                          <a:latin typeface="Arial" pitchFamily="34" charset="0"/>
                          <a:cs typeface="Arial" pitchFamily="34" charset="0"/>
                        </a:rPr>
                        <a:t>Impressum…………………………………………………………………………………………………………………………………………………….…..</a:t>
                      </a:r>
                    </a:p>
                  </a:txBody>
                  <a:tcPr marL="98708" marR="98708" marT="50408" marB="504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00000"/>
                        </a:lnSpc>
                        <a:spcBef>
                          <a:spcPts val="0"/>
                        </a:spcBef>
                      </a:pPr>
                      <a:r>
                        <a:rPr lang="de-DE" sz="1100" b="0" dirty="0">
                          <a:solidFill>
                            <a:schemeClr val="tx1"/>
                          </a:solidFill>
                          <a:latin typeface="Arial" pitchFamily="34" charset="0"/>
                          <a:cs typeface="Arial" pitchFamily="34" charset="0"/>
                        </a:rPr>
                        <a:t>3</a:t>
                      </a:r>
                    </a:p>
                    <a:p>
                      <a:pPr algn="just">
                        <a:lnSpc>
                          <a:spcPct val="100000"/>
                        </a:lnSpc>
                        <a:spcBef>
                          <a:spcPts val="0"/>
                        </a:spcBef>
                      </a:pPr>
                      <a:r>
                        <a:rPr lang="de-DE" sz="1100" b="0" dirty="0">
                          <a:solidFill>
                            <a:schemeClr val="tx1"/>
                          </a:solidFill>
                          <a:latin typeface="Arial" pitchFamily="34" charset="0"/>
                          <a:cs typeface="Arial" pitchFamily="34" charset="0"/>
                        </a:rPr>
                        <a:t>3</a:t>
                      </a:r>
                    </a:p>
                    <a:p>
                      <a:pPr algn="just">
                        <a:lnSpc>
                          <a:spcPct val="100000"/>
                        </a:lnSpc>
                        <a:spcBef>
                          <a:spcPts val="0"/>
                        </a:spcBef>
                      </a:pPr>
                      <a:r>
                        <a:rPr lang="de-DE" sz="1100" b="0" dirty="0">
                          <a:solidFill>
                            <a:schemeClr val="tx1"/>
                          </a:solidFill>
                          <a:latin typeface="Arial" pitchFamily="34" charset="0"/>
                          <a:cs typeface="Arial" pitchFamily="34" charset="0"/>
                        </a:rPr>
                        <a:t>5</a:t>
                      </a:r>
                    </a:p>
                    <a:p>
                      <a:pPr algn="just">
                        <a:lnSpc>
                          <a:spcPct val="100000"/>
                        </a:lnSpc>
                        <a:spcBef>
                          <a:spcPts val="0"/>
                        </a:spcBef>
                      </a:pPr>
                      <a:r>
                        <a:rPr lang="de-DE" sz="1100" b="0" dirty="0">
                          <a:solidFill>
                            <a:schemeClr val="tx1"/>
                          </a:solidFill>
                          <a:latin typeface="Arial" pitchFamily="34" charset="0"/>
                          <a:cs typeface="Arial" pitchFamily="34" charset="0"/>
                        </a:rPr>
                        <a:t>6</a:t>
                      </a:r>
                    </a:p>
                    <a:p>
                      <a:pPr algn="just">
                        <a:lnSpc>
                          <a:spcPct val="100000"/>
                        </a:lnSpc>
                        <a:spcBef>
                          <a:spcPts val="0"/>
                        </a:spcBef>
                      </a:pPr>
                      <a:r>
                        <a:rPr lang="de-DE" sz="1100" b="0" dirty="0">
                          <a:solidFill>
                            <a:schemeClr val="tx1"/>
                          </a:solidFill>
                          <a:latin typeface="Arial" pitchFamily="34" charset="0"/>
                          <a:cs typeface="Arial" pitchFamily="34" charset="0"/>
                        </a:rPr>
                        <a:t>7</a:t>
                      </a:r>
                    </a:p>
                    <a:p>
                      <a:pPr algn="just">
                        <a:lnSpc>
                          <a:spcPct val="100000"/>
                        </a:lnSpc>
                        <a:spcBef>
                          <a:spcPts val="0"/>
                        </a:spcBef>
                      </a:pPr>
                      <a:r>
                        <a:rPr lang="de-DE" sz="1100" b="0" dirty="0">
                          <a:solidFill>
                            <a:schemeClr val="tx1"/>
                          </a:solidFill>
                          <a:latin typeface="Arial" pitchFamily="34" charset="0"/>
                          <a:cs typeface="Arial" pitchFamily="34" charset="0"/>
                        </a:rPr>
                        <a:t>8</a:t>
                      </a:r>
                    </a:p>
                    <a:p>
                      <a:pPr algn="just">
                        <a:lnSpc>
                          <a:spcPct val="100000"/>
                        </a:lnSpc>
                        <a:spcBef>
                          <a:spcPts val="0"/>
                        </a:spcBef>
                      </a:pPr>
                      <a:r>
                        <a:rPr lang="de-DE" sz="1100" b="0" dirty="0">
                          <a:solidFill>
                            <a:schemeClr val="tx1"/>
                          </a:solidFill>
                          <a:latin typeface="Arial" pitchFamily="34" charset="0"/>
                          <a:cs typeface="Arial" pitchFamily="34" charset="0"/>
                        </a:rPr>
                        <a:t>12</a:t>
                      </a:r>
                    </a:p>
                    <a:p>
                      <a:pPr algn="just">
                        <a:lnSpc>
                          <a:spcPct val="100000"/>
                        </a:lnSpc>
                        <a:spcBef>
                          <a:spcPts val="0"/>
                        </a:spcBef>
                      </a:pPr>
                      <a:r>
                        <a:rPr lang="de-DE" sz="1100" b="0" dirty="0">
                          <a:solidFill>
                            <a:schemeClr val="tx1"/>
                          </a:solidFill>
                          <a:latin typeface="Arial" pitchFamily="34" charset="0"/>
                          <a:cs typeface="Arial" pitchFamily="34" charset="0"/>
                        </a:rPr>
                        <a:t>12</a:t>
                      </a:r>
                    </a:p>
                    <a:p>
                      <a:pPr algn="just">
                        <a:lnSpc>
                          <a:spcPct val="100000"/>
                        </a:lnSpc>
                        <a:spcBef>
                          <a:spcPts val="0"/>
                        </a:spcBef>
                      </a:pPr>
                      <a:r>
                        <a:rPr lang="de-DE" sz="1100" b="0" dirty="0">
                          <a:solidFill>
                            <a:schemeClr val="tx1"/>
                          </a:solidFill>
                          <a:latin typeface="Arial" pitchFamily="34" charset="0"/>
                          <a:cs typeface="Arial" pitchFamily="34" charset="0"/>
                        </a:rPr>
                        <a:t>13</a:t>
                      </a:r>
                    </a:p>
                    <a:p>
                      <a:pPr algn="just">
                        <a:lnSpc>
                          <a:spcPct val="100000"/>
                        </a:lnSpc>
                        <a:spcBef>
                          <a:spcPts val="0"/>
                        </a:spcBef>
                      </a:pPr>
                      <a:r>
                        <a:rPr lang="de-DE" sz="1100" b="0" dirty="0">
                          <a:solidFill>
                            <a:schemeClr val="tx1"/>
                          </a:solidFill>
                          <a:latin typeface="Arial" pitchFamily="34" charset="0"/>
                          <a:cs typeface="Arial" pitchFamily="34" charset="0"/>
                        </a:rPr>
                        <a:t>14</a:t>
                      </a:r>
                    </a:p>
                    <a:p>
                      <a:pPr algn="just">
                        <a:lnSpc>
                          <a:spcPct val="100000"/>
                        </a:lnSpc>
                        <a:spcBef>
                          <a:spcPts val="0"/>
                        </a:spcBef>
                      </a:pPr>
                      <a:r>
                        <a:rPr lang="de-DE" sz="1100" b="0" dirty="0">
                          <a:solidFill>
                            <a:schemeClr val="tx1"/>
                          </a:solidFill>
                          <a:latin typeface="Arial" pitchFamily="34" charset="0"/>
                          <a:cs typeface="Arial" pitchFamily="34" charset="0"/>
                        </a:rPr>
                        <a:t>15</a:t>
                      </a:r>
                    </a:p>
                    <a:p>
                      <a:pPr algn="just">
                        <a:lnSpc>
                          <a:spcPct val="100000"/>
                        </a:lnSpc>
                        <a:spcBef>
                          <a:spcPts val="0"/>
                        </a:spcBef>
                      </a:pPr>
                      <a:r>
                        <a:rPr lang="de-DE" sz="1100" b="0" dirty="0">
                          <a:solidFill>
                            <a:schemeClr val="tx1"/>
                          </a:solidFill>
                          <a:latin typeface="Arial" pitchFamily="34" charset="0"/>
                          <a:cs typeface="Arial" pitchFamily="34" charset="0"/>
                        </a:rPr>
                        <a:t>16</a:t>
                      </a:r>
                    </a:p>
                    <a:p>
                      <a:pPr algn="just">
                        <a:lnSpc>
                          <a:spcPct val="100000"/>
                        </a:lnSpc>
                        <a:spcBef>
                          <a:spcPts val="0"/>
                        </a:spcBef>
                      </a:pPr>
                      <a:r>
                        <a:rPr lang="de-DE" sz="1100" b="0" dirty="0">
                          <a:solidFill>
                            <a:schemeClr val="tx1"/>
                          </a:solidFill>
                          <a:latin typeface="Arial" pitchFamily="34" charset="0"/>
                          <a:cs typeface="Arial" pitchFamily="34" charset="0"/>
                        </a:rPr>
                        <a:t>17</a:t>
                      </a:r>
                    </a:p>
                    <a:p>
                      <a:pPr algn="just">
                        <a:lnSpc>
                          <a:spcPct val="100000"/>
                        </a:lnSpc>
                        <a:spcBef>
                          <a:spcPts val="0"/>
                        </a:spcBef>
                      </a:pPr>
                      <a:r>
                        <a:rPr lang="de-DE" sz="1100" b="0" dirty="0">
                          <a:solidFill>
                            <a:schemeClr val="tx1"/>
                          </a:solidFill>
                          <a:latin typeface="Arial" pitchFamily="34" charset="0"/>
                          <a:cs typeface="Arial" pitchFamily="34" charset="0"/>
                        </a:rPr>
                        <a:t>18</a:t>
                      </a:r>
                    </a:p>
                    <a:p>
                      <a:pPr algn="just">
                        <a:lnSpc>
                          <a:spcPct val="100000"/>
                        </a:lnSpc>
                        <a:spcBef>
                          <a:spcPts val="0"/>
                        </a:spcBef>
                      </a:pPr>
                      <a:r>
                        <a:rPr lang="de-DE" sz="1100" b="0" dirty="0">
                          <a:solidFill>
                            <a:schemeClr val="tx1"/>
                          </a:solidFill>
                          <a:latin typeface="Arial" pitchFamily="34" charset="0"/>
                          <a:cs typeface="Arial" pitchFamily="34" charset="0"/>
                        </a:rPr>
                        <a:t>19</a:t>
                      </a:r>
                    </a:p>
                    <a:p>
                      <a:pPr algn="just">
                        <a:lnSpc>
                          <a:spcPct val="100000"/>
                        </a:lnSpc>
                        <a:spcBef>
                          <a:spcPts val="0"/>
                        </a:spcBef>
                      </a:pPr>
                      <a:r>
                        <a:rPr lang="de-DE" sz="1100" b="0" dirty="0">
                          <a:solidFill>
                            <a:schemeClr val="tx1"/>
                          </a:solidFill>
                          <a:latin typeface="Arial" pitchFamily="34" charset="0"/>
                          <a:cs typeface="Arial" pitchFamily="34" charset="0"/>
                        </a:rPr>
                        <a:t>20</a:t>
                      </a:r>
                    </a:p>
                    <a:p>
                      <a:pPr algn="just">
                        <a:lnSpc>
                          <a:spcPct val="100000"/>
                        </a:lnSpc>
                        <a:spcBef>
                          <a:spcPts val="0"/>
                        </a:spcBef>
                      </a:pPr>
                      <a:r>
                        <a:rPr lang="de-DE" sz="1100" b="0" dirty="0">
                          <a:solidFill>
                            <a:schemeClr val="tx1"/>
                          </a:solidFill>
                          <a:latin typeface="Arial" pitchFamily="34" charset="0"/>
                          <a:cs typeface="Arial" pitchFamily="34" charset="0"/>
                        </a:rPr>
                        <a:t>21</a:t>
                      </a:r>
                    </a:p>
                    <a:p>
                      <a:pPr algn="just">
                        <a:lnSpc>
                          <a:spcPct val="100000"/>
                        </a:lnSpc>
                        <a:spcBef>
                          <a:spcPts val="0"/>
                        </a:spcBef>
                      </a:pPr>
                      <a:r>
                        <a:rPr lang="de-DE" sz="1100" b="0" dirty="0">
                          <a:solidFill>
                            <a:schemeClr val="tx1"/>
                          </a:solidFill>
                          <a:latin typeface="Arial" pitchFamily="34" charset="0"/>
                          <a:cs typeface="Arial" pitchFamily="34" charset="0"/>
                        </a:rPr>
                        <a:t>22</a:t>
                      </a:r>
                    </a:p>
                    <a:p>
                      <a:pPr algn="just">
                        <a:lnSpc>
                          <a:spcPct val="100000"/>
                        </a:lnSpc>
                        <a:spcBef>
                          <a:spcPts val="0"/>
                        </a:spcBef>
                      </a:pPr>
                      <a:r>
                        <a:rPr lang="de-DE" sz="1100" b="0" dirty="0">
                          <a:solidFill>
                            <a:schemeClr val="tx1"/>
                          </a:solidFill>
                          <a:latin typeface="Arial" pitchFamily="34" charset="0"/>
                          <a:cs typeface="Arial" pitchFamily="34" charset="0"/>
                        </a:rPr>
                        <a:t>23</a:t>
                      </a:r>
                    </a:p>
                    <a:p>
                      <a:pPr algn="just">
                        <a:lnSpc>
                          <a:spcPct val="100000"/>
                        </a:lnSpc>
                        <a:spcBef>
                          <a:spcPts val="0"/>
                        </a:spcBef>
                      </a:pPr>
                      <a:r>
                        <a:rPr lang="de-DE" sz="1100" b="0" dirty="0">
                          <a:solidFill>
                            <a:schemeClr val="tx1"/>
                          </a:solidFill>
                          <a:latin typeface="Arial" pitchFamily="34" charset="0"/>
                          <a:cs typeface="Arial" pitchFamily="34" charset="0"/>
                        </a:rPr>
                        <a:t>24</a:t>
                      </a:r>
                    </a:p>
                    <a:p>
                      <a:pPr algn="just">
                        <a:lnSpc>
                          <a:spcPct val="100000"/>
                        </a:lnSpc>
                        <a:spcBef>
                          <a:spcPts val="0"/>
                        </a:spcBef>
                      </a:pPr>
                      <a:r>
                        <a:rPr lang="de-DE" sz="1100" b="0" dirty="0">
                          <a:solidFill>
                            <a:schemeClr val="tx1"/>
                          </a:solidFill>
                          <a:latin typeface="Arial" pitchFamily="34" charset="0"/>
                          <a:cs typeface="Arial" pitchFamily="34" charset="0"/>
                        </a:rPr>
                        <a:t>25</a:t>
                      </a:r>
                    </a:p>
                    <a:p>
                      <a:pPr algn="just">
                        <a:lnSpc>
                          <a:spcPct val="100000"/>
                        </a:lnSpc>
                        <a:spcBef>
                          <a:spcPts val="0"/>
                        </a:spcBef>
                      </a:pPr>
                      <a:r>
                        <a:rPr lang="de-DE" sz="1100" b="0" dirty="0">
                          <a:solidFill>
                            <a:schemeClr val="tx1"/>
                          </a:solidFill>
                          <a:latin typeface="Arial" pitchFamily="34" charset="0"/>
                          <a:cs typeface="Arial" pitchFamily="34" charset="0"/>
                        </a:rPr>
                        <a:t>26</a:t>
                      </a:r>
                    </a:p>
                    <a:p>
                      <a:pPr algn="just">
                        <a:lnSpc>
                          <a:spcPct val="100000"/>
                        </a:lnSpc>
                        <a:spcBef>
                          <a:spcPts val="0"/>
                        </a:spcBef>
                      </a:pPr>
                      <a:r>
                        <a:rPr lang="de-DE" sz="1100" b="0" dirty="0">
                          <a:solidFill>
                            <a:schemeClr val="tx1"/>
                          </a:solidFill>
                          <a:latin typeface="Arial" pitchFamily="34" charset="0"/>
                          <a:cs typeface="Arial" pitchFamily="34" charset="0"/>
                        </a:rPr>
                        <a:t>27</a:t>
                      </a:r>
                    </a:p>
                    <a:p>
                      <a:pPr algn="just">
                        <a:lnSpc>
                          <a:spcPct val="100000"/>
                        </a:lnSpc>
                        <a:spcBef>
                          <a:spcPts val="0"/>
                        </a:spcBef>
                      </a:pPr>
                      <a:r>
                        <a:rPr lang="de-DE" sz="1100" b="0" dirty="0">
                          <a:solidFill>
                            <a:schemeClr val="tx1"/>
                          </a:solidFill>
                          <a:latin typeface="Arial" pitchFamily="34" charset="0"/>
                          <a:cs typeface="Arial" pitchFamily="34" charset="0"/>
                        </a:rPr>
                        <a:t>28</a:t>
                      </a:r>
                    </a:p>
                    <a:p>
                      <a:pPr algn="just">
                        <a:lnSpc>
                          <a:spcPct val="100000"/>
                        </a:lnSpc>
                        <a:spcBef>
                          <a:spcPts val="0"/>
                        </a:spcBef>
                      </a:pPr>
                      <a:r>
                        <a:rPr lang="de-DE" sz="1100" b="0" dirty="0">
                          <a:solidFill>
                            <a:schemeClr val="tx1"/>
                          </a:solidFill>
                          <a:latin typeface="Arial" pitchFamily="34" charset="0"/>
                          <a:cs typeface="Arial" pitchFamily="34" charset="0"/>
                        </a:rPr>
                        <a:t>29</a:t>
                      </a:r>
                    </a:p>
                    <a:p>
                      <a:pPr algn="just">
                        <a:lnSpc>
                          <a:spcPct val="100000"/>
                        </a:lnSpc>
                        <a:spcBef>
                          <a:spcPts val="0"/>
                        </a:spcBef>
                      </a:pPr>
                      <a:r>
                        <a:rPr lang="de-DE" sz="1100" b="0" dirty="0">
                          <a:solidFill>
                            <a:schemeClr val="tx1"/>
                          </a:solidFill>
                          <a:latin typeface="Arial" pitchFamily="34" charset="0"/>
                          <a:cs typeface="Arial" pitchFamily="34" charset="0"/>
                        </a:rPr>
                        <a:t>30</a:t>
                      </a:r>
                    </a:p>
                    <a:p>
                      <a:pPr algn="just">
                        <a:lnSpc>
                          <a:spcPct val="100000"/>
                        </a:lnSpc>
                        <a:spcBef>
                          <a:spcPts val="0"/>
                        </a:spcBef>
                      </a:pPr>
                      <a:r>
                        <a:rPr lang="de-DE" sz="1100" b="0" dirty="0">
                          <a:solidFill>
                            <a:schemeClr val="tx1"/>
                          </a:solidFill>
                          <a:latin typeface="Arial" pitchFamily="34" charset="0"/>
                          <a:cs typeface="Arial" pitchFamily="34" charset="0"/>
                        </a:rPr>
                        <a:t>31</a:t>
                      </a:r>
                    </a:p>
                    <a:p>
                      <a:pPr algn="just">
                        <a:lnSpc>
                          <a:spcPct val="100000"/>
                        </a:lnSpc>
                        <a:spcBef>
                          <a:spcPts val="0"/>
                        </a:spcBef>
                      </a:pPr>
                      <a:r>
                        <a:rPr lang="de-DE" sz="1100" b="0" dirty="0">
                          <a:solidFill>
                            <a:schemeClr val="tx1"/>
                          </a:solidFill>
                          <a:latin typeface="Arial" pitchFamily="34" charset="0"/>
                          <a:cs typeface="Arial" pitchFamily="34" charset="0"/>
                        </a:rPr>
                        <a:t>32</a:t>
                      </a:r>
                    </a:p>
                    <a:p>
                      <a:pPr algn="just">
                        <a:lnSpc>
                          <a:spcPct val="100000"/>
                        </a:lnSpc>
                        <a:spcBef>
                          <a:spcPts val="0"/>
                        </a:spcBef>
                      </a:pPr>
                      <a:r>
                        <a:rPr lang="de-DE" sz="1100" b="0" dirty="0">
                          <a:solidFill>
                            <a:schemeClr val="tx1"/>
                          </a:solidFill>
                          <a:latin typeface="Arial" pitchFamily="34" charset="0"/>
                          <a:cs typeface="Arial" pitchFamily="34" charset="0"/>
                        </a:rPr>
                        <a:t>33</a:t>
                      </a:r>
                    </a:p>
                    <a:p>
                      <a:pPr algn="just">
                        <a:lnSpc>
                          <a:spcPct val="100000"/>
                        </a:lnSpc>
                        <a:spcBef>
                          <a:spcPts val="0"/>
                        </a:spcBef>
                      </a:pPr>
                      <a:r>
                        <a:rPr lang="de-DE" sz="1100" b="0" dirty="0">
                          <a:solidFill>
                            <a:schemeClr val="tx1"/>
                          </a:solidFill>
                          <a:latin typeface="Arial" pitchFamily="34" charset="0"/>
                          <a:cs typeface="Arial" pitchFamily="34" charset="0"/>
                        </a:rPr>
                        <a:t>34</a:t>
                      </a:r>
                    </a:p>
                    <a:p>
                      <a:pPr algn="just">
                        <a:lnSpc>
                          <a:spcPct val="100000"/>
                        </a:lnSpc>
                        <a:spcBef>
                          <a:spcPts val="0"/>
                        </a:spcBef>
                      </a:pPr>
                      <a:r>
                        <a:rPr lang="de-DE" sz="1100" b="0" dirty="0">
                          <a:solidFill>
                            <a:schemeClr val="tx1"/>
                          </a:solidFill>
                          <a:latin typeface="Arial" pitchFamily="34" charset="0"/>
                          <a:cs typeface="Arial" pitchFamily="34" charset="0"/>
                        </a:rPr>
                        <a:t>35</a:t>
                      </a:r>
                    </a:p>
                    <a:p>
                      <a:pPr algn="just">
                        <a:lnSpc>
                          <a:spcPct val="100000"/>
                        </a:lnSpc>
                        <a:spcBef>
                          <a:spcPts val="0"/>
                        </a:spcBef>
                      </a:pPr>
                      <a:r>
                        <a:rPr lang="de-DE" sz="1100" b="0" dirty="0">
                          <a:solidFill>
                            <a:schemeClr val="tx1"/>
                          </a:solidFill>
                          <a:latin typeface="Arial" pitchFamily="34" charset="0"/>
                          <a:cs typeface="Arial" pitchFamily="34" charset="0"/>
                        </a:rPr>
                        <a:t>36</a:t>
                      </a:r>
                    </a:p>
                    <a:p>
                      <a:pPr algn="just">
                        <a:lnSpc>
                          <a:spcPct val="100000"/>
                        </a:lnSpc>
                        <a:spcBef>
                          <a:spcPts val="0"/>
                        </a:spcBef>
                      </a:pPr>
                      <a:r>
                        <a:rPr lang="de-DE" sz="1100" b="0" dirty="0">
                          <a:solidFill>
                            <a:schemeClr val="tx1"/>
                          </a:solidFill>
                          <a:latin typeface="Arial" pitchFamily="34" charset="0"/>
                          <a:cs typeface="Arial" pitchFamily="34" charset="0"/>
                        </a:rPr>
                        <a:t>37</a:t>
                      </a:r>
                    </a:p>
                    <a:p>
                      <a:pPr algn="just">
                        <a:lnSpc>
                          <a:spcPct val="100000"/>
                        </a:lnSpc>
                        <a:spcBef>
                          <a:spcPts val="0"/>
                        </a:spcBef>
                      </a:pPr>
                      <a:r>
                        <a:rPr lang="de-DE" sz="1100" b="0" dirty="0">
                          <a:solidFill>
                            <a:schemeClr val="tx1"/>
                          </a:solidFill>
                          <a:latin typeface="Arial" pitchFamily="34" charset="0"/>
                          <a:cs typeface="Arial" pitchFamily="34" charset="0"/>
                        </a:rPr>
                        <a:t>38</a:t>
                      </a:r>
                    </a:p>
                  </a:txBody>
                  <a:tcPr marL="98708" marR="98708" marT="50408" marB="504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9" name="Title 1"/>
          <p:cNvSpPr txBox="1">
            <a:spLocks/>
          </p:cNvSpPr>
          <p:nvPr/>
        </p:nvSpPr>
        <p:spPr>
          <a:xfrm>
            <a:off x="178224" y="613495"/>
            <a:ext cx="10336953" cy="420070"/>
          </a:xfrm>
          <a:prstGeom prst="rect">
            <a:avLst/>
          </a:prstGeom>
        </p:spPr>
        <p:txBody>
          <a:bodyPr vert="horz" lIns="99569" tIns="49785" rIns="99569" bIns="49785" rtlCol="0" anchor="ctr" anchorCtr="0">
            <a:normAutofit/>
          </a:bodyPr>
          <a:lstStyle/>
          <a:p>
            <a:pPr lvl="0">
              <a:spcBef>
                <a:spcPct val="0"/>
              </a:spcBef>
              <a:defRPr/>
            </a:pPr>
            <a:r>
              <a:rPr lang="de-DE" sz="1500" b="1" dirty="0">
                <a:latin typeface="Arial" charset="0"/>
                <a:cs typeface="Arial" charset="0"/>
              </a:rPr>
              <a:t>Inhaltsverzeichnis</a:t>
            </a:r>
            <a:endParaRPr lang="en-US" sz="1500" b="1" noProof="1">
              <a:latin typeface="Arial" pitchFamily="34" charset="0"/>
              <a:cs typeface="Arial" pitchFamily="34" charset="0"/>
            </a:endParaRPr>
          </a:p>
        </p:txBody>
      </p:sp>
      <p:sp>
        <p:nvSpPr>
          <p:cNvPr id="3" name="Slide Number Placeholder 2"/>
          <p:cNvSpPr>
            <a:spLocks noGrp="1"/>
          </p:cNvSpPr>
          <p:nvPr>
            <p:ph type="sldNum" sz="quarter" idx="12"/>
          </p:nvPr>
        </p:nvSpPr>
        <p:spPr>
          <a:xfrm>
            <a:off x="8199785" y="7263575"/>
            <a:ext cx="2494911" cy="277842"/>
          </a:xfrm>
        </p:spPr>
        <p:txBody>
          <a:bodyPr/>
          <a:lstStyle/>
          <a:p>
            <a:fld id="{B6F15528-21DE-4FAA-801E-634DDDAF4B2B}" type="slidenum">
              <a:rPr lang="en-US" smtClean="0"/>
              <a:pPr/>
              <a:t>2</a:t>
            </a:fld>
            <a:endParaRPr lang="en-US" dirty="0"/>
          </a:p>
        </p:txBody>
      </p:sp>
      <p:cxnSp>
        <p:nvCxnSpPr>
          <p:cNvPr id="10" name="Gerade Verbindung 8"/>
          <p:cNvCxnSpPr/>
          <p:nvPr/>
        </p:nvCxnSpPr>
        <p:spPr>
          <a:xfrm>
            <a:off x="0" y="1047040"/>
            <a:ext cx="10693400" cy="0"/>
          </a:xfrm>
          <a:prstGeom prst="line">
            <a:avLst/>
          </a:prstGeom>
          <a:ln w="38100">
            <a:solidFill>
              <a:srgbClr val="F4A329"/>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bwMode="auto">
          <a:xfrm>
            <a:off x="178224" y="252042"/>
            <a:ext cx="8064076" cy="336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de-DE" sz="1300" dirty="0">
                <a:latin typeface="Arial" pitchFamily="34" charset="0"/>
              </a:rPr>
              <a:t>Jahresbericht Gynäkologische Krebszentren 2023 (Auditjahr 2022 / Kennzahlenjahr 2021)</a:t>
            </a:r>
            <a:endParaRPr lang="de-DE" sz="1300" kern="0" dirty="0">
              <a:solidFill>
                <a:srgbClr val="7F7F7F"/>
              </a:solidFill>
              <a:latin typeface="Arial" charset="0"/>
              <a:cs typeface="Arial" charset="0"/>
            </a:endParaRPr>
          </a:p>
        </p:txBody>
      </p:sp>
      <p:sp>
        <p:nvSpPr>
          <p:cNvPr id="8" name="Rectangle 3">
            <a:hlinkClick r:id="rId2" action="ppaction://hlinksldjump"/>
          </p:cNvPr>
          <p:cNvSpPr/>
          <p:nvPr/>
        </p:nvSpPr>
        <p:spPr>
          <a:xfrm>
            <a:off x="622300" y="1187012"/>
            <a:ext cx="9199830" cy="377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echteck 1"/>
          <p:cNvSpPr/>
          <p:nvPr/>
        </p:nvSpPr>
        <p:spPr>
          <a:xfrm>
            <a:off x="8775700" y="7236589"/>
            <a:ext cx="1739477" cy="277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0305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8224" y="588098"/>
            <a:ext cx="10336953" cy="420070"/>
          </a:xfrm>
          <a:prstGeom prst="rect">
            <a:avLst/>
          </a:prstGeom>
        </p:spPr>
        <p:txBody>
          <a:bodyPr vert="horz" lIns="99569" tIns="49785" rIns="99569" bIns="49785" rtlCol="0" anchor="ctr" anchorCtr="0">
            <a:normAutofit/>
          </a:bodyPr>
          <a:lstStyle/>
          <a:p>
            <a:pPr lvl="0">
              <a:spcBef>
                <a:spcPct val="0"/>
              </a:spcBef>
              <a:defRPr/>
            </a:pPr>
            <a:r>
              <a:rPr lang="en-US" sz="1500" b="1" dirty="0" err="1">
                <a:latin typeface="Arial" pitchFamily="34" charset="0"/>
                <a:cs typeface="Arial" pitchFamily="34" charset="0"/>
              </a:rPr>
              <a:t>8. Angebot zur genetischen Testung (LL Ovar QI)</a:t>
            </a:r>
            <a:endParaRPr lang="en-US" sz="1500" b="1" noProof="1">
              <a:latin typeface="Arial" pitchFamily="34" charset="0"/>
              <a:cs typeface="Arial" pitchFamily="34" charset="0"/>
            </a:endParaRPr>
          </a:p>
        </p:txBody>
      </p:sp>
      <p:cxnSp>
        <p:nvCxnSpPr>
          <p:cNvPr id="6" name="Gerade Verbindung 8"/>
          <p:cNvCxnSpPr/>
          <p:nvPr/>
        </p:nvCxnSpPr>
        <p:spPr>
          <a:xfrm>
            <a:off x="0" y="1047040"/>
            <a:ext cx="10693400" cy="0"/>
          </a:xfrm>
          <a:prstGeom prst="line">
            <a:avLst/>
          </a:prstGeom>
          <a:ln w="38100">
            <a:solidFill>
              <a:srgbClr val="A5DAAD"/>
            </a:solidFill>
          </a:ln>
        </p:spPr>
        <p:style>
          <a:lnRef idx="1">
            <a:schemeClr val="accent1"/>
          </a:lnRef>
          <a:fillRef idx="0">
            <a:schemeClr val="accent1"/>
          </a:fillRef>
          <a:effectRef idx="0">
            <a:schemeClr val="accent1"/>
          </a:effectRef>
          <a:fontRef idx="minor">
            <a:schemeClr val="tx1"/>
          </a:fontRef>
        </p:style>
      </p:cxnSp>
      <p:graphicFrame>
        <p:nvGraphicFramePr>
          <p:cNvPr id="14" name="Table 13"/>
          <p:cNvGraphicFramePr>
            <a:graphicFrameLocks noGrp="1"/>
          </p:cNvGraphicFramePr>
          <p:nvPr/>
        </p:nvGraphicFramePr>
        <p:xfrm>
          <a:off x="5428959" y="1100686"/>
          <a:ext cx="5086221" cy="2603175"/>
        </p:xfrm>
        <a:graphic>
          <a:graphicData uri="http://schemas.openxmlformats.org/drawingml/2006/table">
            <a:tbl>
              <a:tblPr firstRow="1" bandRow="1">
                <a:noFill/>
                <a:tableStyleId>{5C22544A-7EE6-4342-B048-85BDC9FD1C3A}</a:tableStyleId>
              </a:tblPr>
              <a:tblGrid>
                <a:gridCol w="603541">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533400">
                  <a:extLst>
                    <a:ext uri="{9D8B030D-6E8A-4147-A177-3AD203B41FA5}">
                      <a16:colId xmlns:a16="http://schemas.microsoft.com/office/drawing/2014/main" val="20006"/>
                    </a:ext>
                  </a:extLst>
                </a:gridCol>
                <a:gridCol w="520280">
                  <a:extLst>
                    <a:ext uri="{9D8B030D-6E8A-4147-A177-3AD203B41FA5}">
                      <a16:colId xmlns:a16="http://schemas.microsoft.com/office/drawing/2014/main" val="20007"/>
                    </a:ext>
                  </a:extLst>
                </a:gridCol>
              </a:tblGrid>
              <a:tr h="226043">
                <a:tc rowSpan="2">
                  <a:txBody>
                    <a:bodyPr/>
                    <a:lstStyle/>
                    <a:p>
                      <a:pPr marL="0" indent="0"/>
                      <a:endParaRPr lang="en-US" sz="1000" dirty="0">
                        <a:latin typeface="Arial" pitchFamily="34" charset="0"/>
                        <a:cs typeface="Arial" pitchFamily="34" charset="0"/>
                      </a:endParaRPr>
                    </a:p>
                  </a:txBody>
                  <a:tcPr marL="106257" marR="106257" marT="39692" marB="39692">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itchFamily="34" charset="0"/>
                          <a:cs typeface="Arial" pitchFamily="34" charset="0"/>
                        </a:rPr>
                        <a:t>Kennzahlendefinition</a:t>
                      </a:r>
                    </a:p>
                  </a:txBody>
                  <a:tcPr marL="106257" marR="106257" marT="79383"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gridSpan="5">
                  <a:txBody>
                    <a:bodyPr/>
                    <a:lstStyle/>
                    <a:p>
                      <a:pPr algn="ctr"/>
                      <a:r>
                        <a:rPr lang="en-US" sz="900" dirty="0">
                          <a:solidFill>
                            <a:schemeClr val="bg1"/>
                          </a:solidFill>
                          <a:latin typeface="Arial" pitchFamily="34" charset="0"/>
                          <a:cs typeface="Arial" pitchFamily="34" charset="0"/>
                        </a:rPr>
                        <a:t>FAG-Z360 B</a:t>
                      </a:r>
                    </a:p>
                  </a:txBody>
                  <a:tcPr marL="106257" marR="106257" marT="39692"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A9121C"/>
                    </a:solidFill>
                  </a:tcPr>
                </a:tc>
                <a:tc hMerge="1">
                  <a:txBody>
                    <a:bodyPr/>
                    <a:lstStyle/>
                    <a:p>
                      <a:endParaRPr lang="de-DE"/>
                    </a:p>
                  </a:txBody>
                  <a:tcPr/>
                </a:tc>
                <a:tc hMerge="1">
                  <a:txBody>
                    <a:bodyPr/>
                    <a:lstStyle/>
                    <a:p>
                      <a:endParaRPr lang="de-DE"/>
                    </a:p>
                  </a:txBody>
                  <a:tcPr/>
                </a:tc>
                <a:tc hMerge="1">
                  <a:txBody>
                    <a:bodyPr/>
                    <a:lstStyle/>
                    <a:p>
                      <a:pPr algn="ctr"/>
                      <a:endParaRPr lang="en-US" sz="800" dirty="0">
                        <a:solidFill>
                          <a:schemeClr val="bg1"/>
                        </a:solidFill>
                        <a:latin typeface="Arial" pitchFamily="34" charset="0"/>
                        <a:cs typeface="Arial" pitchFamily="34" charset="0"/>
                      </a:endParaRPr>
                    </a:p>
                  </a:txBody>
                  <a:tcPr marL="98433" marR="98433" marT="36000"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A9121C"/>
                    </a:solidFill>
                  </a:tcPr>
                </a:tc>
                <a:tc hMerge="1">
                  <a:txBody>
                    <a:bodyPr/>
                    <a:lstStyle/>
                    <a:p>
                      <a:pPr algn="ctr"/>
                      <a:endParaRPr lang="en-US" sz="900" dirty="0">
                        <a:solidFill>
                          <a:schemeClr val="bg1"/>
                        </a:solidFill>
                        <a:latin typeface="Arial" pitchFamily="34" charset="0"/>
                        <a:cs typeface="Arial" pitchFamily="34" charset="0"/>
                      </a:endParaRPr>
                    </a:p>
                  </a:txBody>
                  <a:tcPr marL="106257" marR="106257" marT="39692"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A9121C"/>
                    </a:solidFill>
                  </a:tcPr>
                </a:tc>
                <a:extLst>
                  <a:ext uri="{0D108BD9-81ED-4DB2-BD59-A6C34878D82A}">
                    <a16:rowId xmlns:a16="http://schemas.microsoft.com/office/drawing/2014/main" val="10000"/>
                  </a:ext>
                </a:extLst>
              </a:tr>
              <a:tr h="216700">
                <a:tc vMerge="1">
                  <a:txBody>
                    <a:bodyPr/>
                    <a:lstStyle/>
                    <a:p>
                      <a:endParaRPr lang="en-US" dirty="0"/>
                    </a:p>
                  </a:txBody>
                  <a:tcPr/>
                </a:tc>
                <a:tc vMerge="1">
                  <a:txBody>
                    <a:bodyPr/>
                    <a:lstStyle/>
                    <a:p>
                      <a:endParaRPr lang="en-US" dirty="0"/>
                    </a:p>
                  </a:txBody>
                  <a:tcPr/>
                </a:tc>
                <a:tc>
                  <a:txBody>
                    <a:bodyPr/>
                    <a:lstStyle/>
                    <a:p>
                      <a:pPr algn="ctr"/>
                      <a:r>
                        <a:rPr lang="en-US" sz="900" b="1" dirty="0">
                          <a:solidFill>
                            <a:schemeClr val="bg1"/>
                          </a:solidFill>
                          <a:latin typeface="Arial" pitchFamily="34" charset="0"/>
                          <a:cs typeface="Arial" pitchFamily="34" charset="0"/>
                        </a:rPr>
                        <a:t>2017</a:t>
                      </a:r>
                    </a:p>
                  </a:txBody>
                  <a:tcPr marL="106257" marR="106257" marT="19846" marB="51599">
                    <a:lnL w="571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2018</a:t>
                      </a:r>
                    </a:p>
                  </a:txBody>
                  <a:tcPr marL="106257" marR="106257" marT="19846" marB="51599">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2019</a:t>
                      </a:r>
                    </a:p>
                  </a:txBody>
                  <a:tcPr marL="106257" marR="106257" marT="19846" marB="51599">
                    <a:lnL w="12700" cap="flat" cmpd="sng" algn="ctr">
                      <a:noFill/>
                      <a:prstDash val="solid"/>
                      <a:round/>
                      <a:headEnd type="none" w="med" len="med"/>
                      <a:tailEnd type="none" w="med" len="med"/>
                    </a:lnL>
                    <a:lnR w="5715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2020</a:t>
                      </a:r>
                    </a:p>
                  </a:txBody>
                  <a:tcPr marL="106257" marR="106257" marT="19846" marB="51599">
                    <a:lnL w="12700" cap="flat" cmpd="sng" algn="ctr">
                      <a:noFill/>
                      <a:prstDash val="solid"/>
                      <a:round/>
                      <a:headEnd type="none" w="med" len="med"/>
                      <a:tailEnd type="none" w="med" len="med"/>
                    </a:lnL>
                    <a:lnR w="5715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2021</a:t>
                      </a:r>
                    </a:p>
                  </a:txBody>
                  <a:tcPr marL="106257" marR="106257" marT="19846" marB="51599">
                    <a:lnL w="1270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extLst>
                  <a:ext uri="{0D108BD9-81ED-4DB2-BD59-A6C34878D82A}">
                    <a16:rowId xmlns:a16="http://schemas.microsoft.com/office/drawing/2014/main" val="10001"/>
                  </a:ext>
                </a:extLst>
              </a:tr>
              <a:tr h="751304">
                <a:tc>
                  <a:txBody>
                    <a:bodyPr/>
                    <a:lstStyle/>
                    <a:p>
                      <a:pPr algn="ctr"/>
                      <a:r>
                        <a:rPr lang="en-US" sz="900" dirty="0" err="1">
                          <a:latin typeface="Arial" pitchFamily="34" charset="0"/>
                          <a:cs typeface="Arial" pitchFamily="34" charset="0"/>
                        </a:rPr>
                        <a:t>Zähler</a:t>
                      </a: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r>
                        <a:rPr lang="en-US" sz="900" dirty="0" err="1">
                          <a:latin typeface="Arial" pitchFamily="34" charset="0"/>
                          <a:cs typeface="Arial" pitchFamily="34" charset="0"/>
                        </a:rPr>
                        <a:t>Primärfälle des Nenners mit Angebot genetische Testung</a:t>
                      </a:r>
                      <a:endParaRPr lang="en-US" sz="900" dirty="0">
                        <a:latin typeface="Arial" pitchFamily="34" charset="0"/>
                        <a:cs typeface="Arial" pitchFamily="34" charset="0"/>
                      </a:endParaRPr>
                    </a:p>
                  </a:txBody>
                  <a:tcPr marL="106257" marR="106257"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k.A.</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a:latin typeface="Arial" pitchFamily="34" charset="0"/>
                          <a:cs typeface="Arial" pitchFamily="34" charset="0"/>
                        </a:rPr>
                        <a:t>k.A.</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a:latin typeface="Arial" pitchFamily="34" charset="0"/>
                          <a:cs typeface="Arial" pitchFamily="34" charset="0"/>
                        </a:rPr>
                        <a:t>41</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a:latin typeface="Arial" pitchFamily="34" charset="0"/>
                          <a:cs typeface="Arial" pitchFamily="34" charset="0"/>
                        </a:rPr>
                        <a:t>34</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err="1">
                          <a:latin typeface="Arial" pitchFamily="34" charset="0"/>
                          <a:cs typeface="Arial" pitchFamily="34" charset="0"/>
                        </a:rPr>
                        <a:t>33</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2"/>
                  </a:ext>
                </a:extLst>
              </a:tr>
              <a:tr h="751304">
                <a:tc>
                  <a:txBody>
                    <a:bodyPr/>
                    <a:lstStyle/>
                    <a:p>
                      <a:pPr algn="ctr"/>
                      <a:r>
                        <a:rPr lang="en-US" sz="900" dirty="0">
                          <a:latin typeface="Arial" pitchFamily="34" charset="0"/>
                          <a:cs typeface="Arial" pitchFamily="34" charset="0"/>
                        </a:rPr>
                        <a:t>Nenner</a:t>
                      </a: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r>
                        <a:rPr lang="en-US" sz="900" dirty="0" err="1">
                          <a:latin typeface="Arial" pitchFamily="34" charset="0"/>
                          <a:cs typeface="Arial" pitchFamily="34" charset="0"/>
                        </a:rPr>
                        <a:t>Primärfälle Ovarialkarzinom</a:t>
                      </a:r>
                      <a:endParaRPr lang="en-US" sz="900" dirty="0">
                        <a:latin typeface="Arial" pitchFamily="34" charset="0"/>
                        <a:cs typeface="Arial" pitchFamily="34" charset="0"/>
                      </a:endParaRPr>
                    </a:p>
                  </a:txBody>
                  <a:tcPr marL="106257" marR="106257"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k.A.</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a:latin typeface="Arial" pitchFamily="34" charset="0"/>
                          <a:cs typeface="Arial" pitchFamily="34" charset="0"/>
                        </a:rPr>
                        <a:t>k.A.</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a:latin typeface="Arial" pitchFamily="34" charset="0"/>
                          <a:cs typeface="Arial" pitchFamily="34" charset="0"/>
                        </a:rPr>
                        <a:t>41</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a:latin typeface="Arial" pitchFamily="34" charset="0"/>
                          <a:cs typeface="Arial" pitchFamily="34" charset="0"/>
                        </a:rPr>
                        <a:t>34</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43</a:t>
                      </a:r>
                      <a:endParaRPr lang="en-US" sz="900" dirty="0">
                        <a:latin typeface="Arial" pitchFamily="34" charset="0"/>
                        <a:cs typeface="Arial" pitchFamily="34" charset="0"/>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3"/>
                  </a:ext>
                </a:extLst>
              </a:tr>
              <a:tr h="379982">
                <a:tc>
                  <a:txBody>
                    <a:bodyPr/>
                    <a:lstStyle/>
                    <a:p>
                      <a:pPr algn="ctr"/>
                      <a:r>
                        <a:rPr lang="en-US" sz="900" dirty="0" err="1">
                          <a:latin typeface="Arial" pitchFamily="34" charset="0"/>
                          <a:cs typeface="Arial" pitchFamily="34" charset="0"/>
                        </a:rPr>
                        <a:t>Quote</a:t>
                      </a: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r>
                        <a:rPr lang="en-US" sz="900" dirty="0" err="1">
                          <a:latin typeface="Arial" pitchFamily="34" charset="0"/>
                          <a:cs typeface="Arial" pitchFamily="34" charset="0"/>
                        </a:rPr>
                        <a:t>Keine Sollvorgabe</a:t>
                      </a:r>
                      <a:endParaRPr lang="en-US" sz="900" dirty="0">
                        <a:latin typeface="Arial" pitchFamily="34" charset="0"/>
                        <a:cs typeface="Arial" pitchFamily="34" charset="0"/>
                      </a:endParaRPr>
                    </a:p>
                  </a:txBody>
                  <a:tcPr marL="106257" marR="106257"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k.A.</a:t>
                      </a: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k.A.</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100%</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100%</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err="1">
                          <a:solidFill>
                            <a:schemeClr val="tx1"/>
                          </a:solidFill>
                          <a:latin typeface="Arial" pitchFamily="34" charset="0"/>
                          <a:cs typeface="Arial" pitchFamily="34" charset="0"/>
                        </a:rPr>
                        <a:t>76,74%</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4"/>
                  </a:ext>
                </a:extLst>
              </a:tr>
              <a:tr h="277842">
                <a:tc grid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noFill/>
                  </a:tcPr>
                </a:tc>
                <a:tc hMerge="1">
                  <a:txBody>
                    <a:bodyPr/>
                    <a:lstStyle/>
                    <a:p>
                      <a:endParaRPr lang="en-US" sz="800" dirty="0">
                        <a:latin typeface="Arial" pitchFamily="34" charset="0"/>
                        <a:cs typeface="Arial" pitchFamily="34" charset="0"/>
                      </a:endParaRPr>
                    </a:p>
                  </a:txBody>
                  <a:tcPr marL="98433" marR="98433" marT="45431" marB="45431">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20</a:t>
            </a:fld>
            <a:endParaRPr lang="en-US" dirty="0"/>
          </a:p>
        </p:txBody>
      </p:sp>
      <p:graphicFrame>
        <p:nvGraphicFramePr>
          <p:cNvPr id="13" name="Table 10"/>
          <p:cNvGraphicFramePr>
            <a:graphicFrameLocks noGrp="1"/>
          </p:cNvGraphicFramePr>
          <p:nvPr/>
        </p:nvGraphicFramePr>
        <p:xfrm>
          <a:off x="7368240" y="4249311"/>
          <a:ext cx="3146936" cy="998825"/>
        </p:xfrm>
        <a:graphic>
          <a:graphicData uri="http://schemas.openxmlformats.org/drawingml/2006/table">
            <a:tbl>
              <a:tblPr firstRow="1" bandRow="1">
                <a:tableStyleId>{5C22544A-7EE6-4342-B048-85BDC9FD1C3A}</a:tableStyleId>
              </a:tblPr>
              <a:tblGrid>
                <a:gridCol w="786734">
                  <a:extLst>
                    <a:ext uri="{9D8B030D-6E8A-4147-A177-3AD203B41FA5}">
                      <a16:colId xmlns:a16="http://schemas.microsoft.com/office/drawing/2014/main" val="20000"/>
                    </a:ext>
                  </a:extLst>
                </a:gridCol>
                <a:gridCol w="786734">
                  <a:extLst>
                    <a:ext uri="{9D8B030D-6E8A-4147-A177-3AD203B41FA5}">
                      <a16:colId xmlns:a16="http://schemas.microsoft.com/office/drawing/2014/main" val="20001"/>
                    </a:ext>
                  </a:extLst>
                </a:gridCol>
                <a:gridCol w="786734">
                  <a:extLst>
                    <a:ext uri="{9D8B030D-6E8A-4147-A177-3AD203B41FA5}">
                      <a16:colId xmlns:a16="http://schemas.microsoft.com/office/drawing/2014/main" val="20002"/>
                    </a:ext>
                  </a:extLst>
                </a:gridCol>
                <a:gridCol w="786734">
                  <a:extLst>
                    <a:ext uri="{9D8B030D-6E8A-4147-A177-3AD203B41FA5}">
                      <a16:colId xmlns:a16="http://schemas.microsoft.com/office/drawing/2014/main" val="20003"/>
                    </a:ext>
                  </a:extLst>
                </a:gridCol>
              </a:tblGrid>
              <a:tr h="254027">
                <a:tc gridSpan="2">
                  <a:txBody>
                    <a:bodyPr/>
                    <a:lstStyle/>
                    <a:p>
                      <a:r>
                        <a:rPr lang="en-US" sz="900" dirty="0" err="1">
                          <a:solidFill>
                            <a:schemeClr val="tx1"/>
                          </a:solidFill>
                          <a:latin typeface="Arial" pitchFamily="34" charset="0"/>
                          <a:cs typeface="Arial" pitchFamily="34" charset="0"/>
                        </a:rPr>
                        <a:t>Standorte mit auswertbaren Daten</a:t>
                      </a:r>
                      <a:endParaRPr lang="en-US" sz="900" dirty="0">
                        <a:solidFill>
                          <a:schemeClr val="tx1"/>
                        </a:solidFill>
                        <a:latin typeface="Arial" pitchFamily="34" charset="0"/>
                        <a:cs typeface="Arial" pitchFamily="34" charset="0"/>
                      </a:endParaRPr>
                    </a:p>
                  </a:txBody>
                  <a:tcPr marL="98708" marR="98708" marT="50408" marB="50408">
                    <a:lnL w="31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57150" cap="flat" cmpd="sng" algn="ctr">
                      <a:noFill/>
                      <a:prstDash val="solid"/>
                      <a:round/>
                      <a:headEnd type="none" w="med" len="med"/>
                      <a:tailEnd type="none" w="med" len="med"/>
                    </a:lnB>
                    <a:solidFill>
                      <a:srgbClr val="F8C57F"/>
                    </a:solidFill>
                  </a:tcPr>
                </a:tc>
                <a:tc hMerge="1">
                  <a:txBody>
                    <a:bodyPr/>
                    <a:lstStyle/>
                    <a:p>
                      <a:endParaRPr lang="en-US" dirty="0"/>
                    </a:p>
                  </a:txBody>
                  <a:tcPr/>
                </a:tc>
                <a:tc gridSpan="2">
                  <a:txBody>
                    <a:bodyPr/>
                    <a:lstStyle/>
                    <a:p>
                      <a:r>
                        <a:rPr lang="en-US" sz="900" dirty="0" err="1">
                          <a:solidFill>
                            <a:schemeClr val="tx1"/>
                          </a:solidFill>
                          <a:latin typeface="Arial" pitchFamily="34" charset="0"/>
                          <a:cs typeface="Arial" pitchFamily="34" charset="0"/>
                        </a:rPr>
                        <a:t>Standorte</a:t>
                      </a:r>
                      <a:r>
                        <a:rPr lang="en-US" sz="900" dirty="0">
                          <a:solidFill>
                            <a:schemeClr val="tx1"/>
                          </a:solidFill>
                          <a:latin typeface="Arial" pitchFamily="34" charset="0"/>
                          <a:cs typeface="Arial" pitchFamily="34" charset="0"/>
                        </a:rPr>
                        <a:t> </a:t>
                      </a:r>
                      <a:r>
                        <a:rPr lang="en-US" sz="900" dirty="0" err="1">
                          <a:solidFill>
                            <a:schemeClr val="tx1"/>
                          </a:solidFill>
                          <a:latin typeface="Arial" pitchFamily="34" charset="0"/>
                          <a:cs typeface="Arial" pitchFamily="34" charset="0"/>
                        </a:rPr>
                        <a:t>innerhalb</a:t>
                      </a:r>
                      <a:r>
                        <a:rPr lang="en-US" sz="900" dirty="0">
                          <a:solidFill>
                            <a:schemeClr val="tx1"/>
                          </a:solidFill>
                          <a:latin typeface="Arial" pitchFamily="34" charset="0"/>
                          <a:cs typeface="Arial" pitchFamily="34" charset="0"/>
                        </a:rPr>
                        <a:t> der </a:t>
                      </a:r>
                      <a:r>
                        <a:rPr lang="en-US" sz="900" dirty="0" err="1">
                          <a:solidFill>
                            <a:schemeClr val="tx1"/>
                          </a:solidFill>
                          <a:latin typeface="Arial" pitchFamily="34" charset="0"/>
                          <a:cs typeface="Arial" pitchFamily="34" charset="0"/>
                        </a:rPr>
                        <a:t>Plausibilitätsgrenzen</a:t>
                      </a:r>
                      <a:endParaRPr lang="en-US" sz="900" dirty="0">
                        <a:solidFill>
                          <a:schemeClr val="tx1"/>
                        </a:solidFill>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57150" cap="flat" cmpd="sng" algn="ctr">
                      <a:noFill/>
                      <a:prstDash val="solid"/>
                      <a:round/>
                      <a:headEnd type="none" w="med" len="med"/>
                      <a:tailEnd type="none" w="med" len="med"/>
                    </a:lnB>
                    <a:solidFill>
                      <a:srgbClr val="F8C57F"/>
                    </a:solidFill>
                  </a:tcPr>
                </a:tc>
                <a:tc hMerge="1">
                  <a:txBody>
                    <a:bodyPr/>
                    <a:lstStyle/>
                    <a:p>
                      <a:endParaRPr lang="en-US" dirty="0"/>
                    </a:p>
                  </a:txBody>
                  <a:tcPr/>
                </a:tc>
                <a:extLst>
                  <a:ext uri="{0D108BD9-81ED-4DB2-BD59-A6C34878D82A}">
                    <a16:rowId xmlns:a16="http://schemas.microsoft.com/office/drawing/2014/main" val="10000"/>
                  </a:ext>
                </a:extLst>
              </a:tr>
              <a:tr h="254027">
                <a:tc>
                  <a:txBody>
                    <a:bodyPr/>
                    <a:lstStyle/>
                    <a:p>
                      <a:pPr algn="ctr"/>
                      <a:r>
                        <a:rPr lang="en-US" sz="900" dirty="0">
                          <a:latin typeface="Arial" pitchFamily="34" charset="0"/>
                          <a:cs typeface="Arial" pitchFamily="34" charset="0"/>
                        </a:rPr>
                        <a:t>Anzahl</a:t>
                      </a:r>
                    </a:p>
                  </a:txBody>
                  <a:tcPr marL="106934" marR="106934" marT="50408" marB="50408">
                    <a:lnL w="31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a:txBody>
                    <a:bodyPr/>
                    <a:lstStyle/>
                    <a:p>
                      <a:pPr algn="ctr"/>
                      <a:r>
                        <a:rPr lang="en-US" sz="900" dirty="0">
                          <a:latin typeface="Arial" pitchFamily="34" charset="0"/>
                          <a:cs typeface="Arial" pitchFamily="34" charset="0"/>
                        </a:rPr>
                        <a:t>%</a:t>
                      </a:r>
                    </a:p>
                  </a:txBody>
                  <a:tcPr marL="106934" marR="106934" marT="50408" marB="50408">
                    <a:lnL w="3175"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a:txBody>
                    <a:bodyPr/>
                    <a:lstStyle/>
                    <a:p>
                      <a:pPr algn="ctr"/>
                      <a:r>
                        <a:rPr lang="en-US" sz="900" dirty="0">
                          <a:latin typeface="Arial" pitchFamily="34" charset="0"/>
                          <a:cs typeface="Arial" pitchFamily="34" charset="0"/>
                        </a:rPr>
                        <a:t>Anzahl</a:t>
                      </a:r>
                    </a:p>
                  </a:txBody>
                  <a:tcPr marL="106934" marR="106934" marT="50408" marB="50408">
                    <a:lnL w="5715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a:txBody>
                    <a:bodyPr/>
                    <a:lstStyle/>
                    <a:p>
                      <a:pPr algn="ctr"/>
                      <a:r>
                        <a:rPr lang="en-US" sz="900" dirty="0">
                          <a:latin typeface="Arial" pitchFamily="34" charset="0"/>
                          <a:cs typeface="Arial" pitchFamily="34" charset="0"/>
                        </a:rPr>
                        <a:t>%</a:t>
                      </a:r>
                    </a:p>
                  </a:txBody>
                  <a:tcPr marL="106934" marR="106934" marT="50408" marB="50408">
                    <a:lnL w="31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extLst>
                  <a:ext uri="{0D108BD9-81ED-4DB2-BD59-A6C34878D82A}">
                    <a16:rowId xmlns:a16="http://schemas.microsoft.com/office/drawing/2014/main" val="10001"/>
                  </a:ext>
                </a:extLst>
              </a:tr>
              <a:tr h="369662">
                <a:tc>
                  <a:txBody>
                    <a:bodyPr/>
                    <a:lstStyle/>
                    <a:p>
                      <a:pPr algn="ctr"/>
                      <a:r>
                        <a:rPr lang="en-US" sz="900" dirty="0" err="1">
                          <a:latin typeface="Arial" pitchFamily="34" charset="0"/>
                          <a:cs typeface="Arial" pitchFamily="34" charset="0"/>
                        </a:rPr>
                        <a:t>177</a:t>
                      </a:r>
                      <a:endParaRPr lang="en-US" sz="900" dirty="0">
                        <a:latin typeface="Arial" pitchFamily="34" charset="0"/>
                        <a:cs typeface="Arial" pitchFamily="34" charset="0"/>
                      </a:endParaRPr>
                    </a:p>
                  </a:txBody>
                  <a:tcPr marL="98708" marR="98708" marT="50408" marB="50408">
                    <a:lnL w="31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100,00%</a:t>
                      </a:r>
                      <a:endParaRPr lang="en-US" sz="900" dirty="0">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a:t>
                      </a:r>
                      <a:endParaRPr lang="en-US" sz="900" dirty="0">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a:t>
                      </a:r>
                      <a:endParaRPr lang="en-US" sz="900" dirty="0">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2"/>
                  </a:ext>
                </a:extLst>
              </a:tr>
            </a:tbl>
          </a:graphicData>
        </a:graphic>
      </p:graphicFrame>
      <p:sp>
        <p:nvSpPr>
          <p:cNvPr id="17" name="Textfeld 9"/>
          <p:cNvSpPr txBox="1">
            <a:spLocks noChangeArrowheads="1"/>
          </p:cNvSpPr>
          <p:nvPr/>
        </p:nvSpPr>
        <p:spPr bwMode="auto">
          <a:xfrm>
            <a:off x="7377205" y="5330221"/>
            <a:ext cx="3137972" cy="1627358"/>
          </a:xfrm>
          <a:prstGeom prst="rect">
            <a:avLst/>
          </a:prstGeom>
          <a:solidFill>
            <a:srgbClr val="FEF3E5"/>
          </a:solidFill>
          <a:ln w="9525">
            <a:noFill/>
            <a:miter lim="800000"/>
            <a:headEnd/>
            <a:tailEnd/>
          </a:ln>
        </p:spPr>
        <p:txBody>
          <a:bodyPr wrap="square" lIns="89431" tIns="56789" rIns="113579" bIns="56789">
            <a:normAutofit/>
          </a:bodyPr>
          <a:lstStyle/>
          <a:p>
            <a:pPr algn="just"/>
            <a:r>
              <a:rPr lang="de-DE" sz="900" b="1" dirty="0">
                <a:latin typeface="Arial" pitchFamily="34" charset="0"/>
                <a:cs typeface="Arial" pitchFamily="34" charset="0"/>
              </a:rPr>
              <a:t>Anmerkungen</a:t>
            </a:r>
            <a:r>
              <a:rPr lang="de-DE" sz="900" dirty="0">
                <a:latin typeface="Arial" pitchFamily="34" charset="0"/>
                <a:cs typeface="Arial" pitchFamily="34" charset="0"/>
              </a:rPr>
              <a:t>:</a:t>
            </a:r>
          </a:p>
          <a:p>
            <a:pPr algn="just"/>
            <a:endParaRPr lang="en-US" sz="1000" dirty="0"/>
          </a:p>
          <a:p>
            <a:pPr algn="just"/>
            <a:endParaRPr lang="de-DE" sz="1700" b="1" dirty="0">
              <a:latin typeface="Arial" charset="0"/>
              <a:cs typeface="Arial" charset="0"/>
            </a:endParaRPr>
          </a:p>
          <a:p>
            <a:pPr algn="just"/>
            <a:endParaRPr lang="de-DE" sz="1700" b="1" dirty="0">
              <a:latin typeface="Arial" charset="0"/>
              <a:cs typeface="Arial" charset="0"/>
            </a:endParaRPr>
          </a:p>
          <a:p>
            <a:pPr algn="just"/>
            <a:endParaRPr lang="de-DE" sz="1700" b="1" dirty="0">
              <a:latin typeface="Arial" charset="0"/>
              <a:cs typeface="Arial" charset="0"/>
            </a:endParaRPr>
          </a:p>
          <a:p>
            <a:pPr algn="just"/>
            <a:endParaRPr lang="de-DE" sz="1700" dirty="0">
              <a:latin typeface="Arial" charset="0"/>
              <a:cs typeface="Arial" charset="0"/>
            </a:endParaRPr>
          </a:p>
        </p:txBody>
      </p:sp>
      <p:graphicFrame>
        <p:nvGraphicFramePr>
          <p:cNvPr id="26" name="Tabelle 30"/>
          <p:cNvGraphicFramePr>
            <a:graphicFrameLocks noGrp="1"/>
          </p:cNvGraphicFramePr>
          <p:nvPr/>
        </p:nvGraphicFramePr>
        <p:xfrm>
          <a:off x="2984500" y="4240579"/>
          <a:ext cx="4226397" cy="2719749"/>
        </p:xfrm>
        <a:graphic>
          <a:graphicData uri="http://schemas.openxmlformats.org/drawingml/2006/table">
            <a:tbl>
              <a:tblPr firstRow="1" bandRow="1">
                <a:tableStyleId>{5C22544A-7EE6-4342-B048-85BDC9FD1C3A}</a:tableStyleId>
              </a:tblPr>
              <a:tblGrid>
                <a:gridCol w="505755">
                  <a:extLst>
                    <a:ext uri="{9D8B030D-6E8A-4147-A177-3AD203B41FA5}">
                      <a16:colId xmlns:a16="http://schemas.microsoft.com/office/drawing/2014/main" val="20000"/>
                    </a:ext>
                  </a:extLst>
                </a:gridCol>
                <a:gridCol w="946572">
                  <a:extLst>
                    <a:ext uri="{9D8B030D-6E8A-4147-A177-3AD203B41FA5}">
                      <a16:colId xmlns:a16="http://schemas.microsoft.com/office/drawing/2014/main" val="20001"/>
                    </a:ext>
                  </a:extLst>
                </a:gridCol>
                <a:gridCol w="554814">
                  <a:extLst>
                    <a:ext uri="{9D8B030D-6E8A-4147-A177-3AD203B41FA5}">
                      <a16:colId xmlns:a16="http://schemas.microsoft.com/office/drawing/2014/main" val="20003"/>
                    </a:ext>
                  </a:extLst>
                </a:gridCol>
                <a:gridCol w="554814">
                  <a:extLst>
                    <a:ext uri="{9D8B030D-6E8A-4147-A177-3AD203B41FA5}">
                      <a16:colId xmlns:a16="http://schemas.microsoft.com/office/drawing/2014/main" val="20004"/>
                    </a:ext>
                  </a:extLst>
                </a:gridCol>
                <a:gridCol w="554814">
                  <a:extLst>
                    <a:ext uri="{9D8B030D-6E8A-4147-A177-3AD203B41FA5}">
                      <a16:colId xmlns:a16="http://schemas.microsoft.com/office/drawing/2014/main" val="20005"/>
                    </a:ext>
                  </a:extLst>
                </a:gridCol>
                <a:gridCol w="554814">
                  <a:extLst>
                    <a:ext uri="{9D8B030D-6E8A-4147-A177-3AD203B41FA5}">
                      <a16:colId xmlns:a16="http://schemas.microsoft.com/office/drawing/2014/main" val="20006"/>
                    </a:ext>
                  </a:extLst>
                </a:gridCol>
                <a:gridCol w="554814">
                  <a:extLst>
                    <a:ext uri="{9D8B030D-6E8A-4147-A177-3AD203B41FA5}">
                      <a16:colId xmlns:a16="http://schemas.microsoft.com/office/drawing/2014/main" val="20007"/>
                    </a:ext>
                  </a:extLst>
                </a:gridCol>
              </a:tblGrid>
              <a:tr h="331394">
                <a:tc gridSpan="2">
                  <a:txBody>
                    <a:bodyPr/>
                    <a:lstStyle/>
                    <a:p>
                      <a:endParaRPr lang="de-DE" sz="900" dirty="0">
                        <a:solidFill>
                          <a:schemeClr val="tx1"/>
                        </a:solidFill>
                        <a:latin typeface="Arial" pitchFamily="34" charset="0"/>
                        <a:cs typeface="Arial" pitchFamily="34" charset="0"/>
                      </a:endParaRPr>
                    </a:p>
                  </a:txBody>
                  <a:tcPr marL="106934" marR="106934" marT="50408" marB="50408">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hMerge="1">
                  <a:txBody>
                    <a:bodyPr/>
                    <a:lstStyle/>
                    <a:p>
                      <a:pPr algn="ctr"/>
                      <a:endParaRPr lang="de-DE" sz="800" dirty="0">
                        <a:solidFill>
                          <a:schemeClr val="tx1"/>
                        </a:solidFill>
                        <a:latin typeface="Arial" pitchFamily="34" charset="0"/>
                        <a:cs typeface="Arial" pitchFamily="34" charset="0"/>
                      </a:endParaRPr>
                    </a:p>
                  </a:txBody>
                  <a:tcPr marL="99060" marR="9906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A5DAAD"/>
                    </a:solidFill>
                  </a:tcPr>
                </a:tc>
                <a:tc>
                  <a:txBody>
                    <a:bodyPr/>
                    <a:lstStyle/>
                    <a:p>
                      <a:pPr algn="ctr"/>
                      <a:r>
                        <a:rPr lang="de-DE" sz="900" dirty="0">
                          <a:solidFill>
                            <a:schemeClr val="tx1"/>
                          </a:solidFill>
                          <a:latin typeface="Arial" pitchFamily="34" charset="0"/>
                          <a:cs typeface="Arial" pitchFamily="34" charset="0"/>
                        </a:rPr>
                        <a:t>2017</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2018</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2019</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2020</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2021</a:t>
                      </a:r>
                    </a:p>
                  </a:txBody>
                  <a:tcPr marL="106934" marR="106934" marT="50408" marB="50408" anchor="ctr">
                    <a:lnL w="57150" cap="flat" cmpd="sng" algn="ctr">
                      <a:solidFill>
                        <a:schemeClr val="bg1"/>
                      </a:solidFill>
                      <a:prstDash val="solid"/>
                      <a:round/>
                      <a:headEnd type="none" w="med" len="med"/>
                      <a:tailEnd type="none" w="med" len="med"/>
                    </a:lnL>
                    <a:lnB w="57150" cap="flat" cmpd="sng" algn="ctr">
                      <a:solidFill>
                        <a:schemeClr val="bg1"/>
                      </a:solidFill>
                      <a:prstDash val="solid"/>
                      <a:round/>
                      <a:headEnd type="none" w="med" len="med"/>
                      <a:tailEnd type="none" w="med" len="med"/>
                    </a:lnB>
                    <a:solidFill>
                      <a:srgbClr val="F8C57F"/>
                    </a:solidFill>
                  </a:tcPr>
                </a:tc>
                <a:extLst>
                  <a:ext uri="{0D108BD9-81ED-4DB2-BD59-A6C34878D82A}">
                    <a16:rowId xmlns:a16="http://schemas.microsoft.com/office/drawing/2014/main" val="10000"/>
                  </a:ext>
                </a:extLst>
              </a:tr>
              <a:tr h="410625">
                <a:tc rowSpan="7">
                  <a:txBody>
                    <a:bodyPr/>
                    <a:lstStyle/>
                    <a:p>
                      <a:pPr>
                        <a:lnSpc>
                          <a:spcPts val="1200"/>
                        </a:lnSpc>
                        <a:spcAft>
                          <a:spcPts val="0"/>
                        </a:spcAft>
                      </a:pPr>
                      <a:endParaRPr lang="de-DE" sz="900" dirty="0">
                        <a:effectLst/>
                        <a:latin typeface="Arial" pitchFamily="34" charset="0"/>
                        <a:ea typeface="Times New Roman"/>
                        <a:cs typeface="Arial" pitchFamily="34" charset="0"/>
                      </a:endParaRPr>
                    </a:p>
                  </a:txBody>
                  <a:tcPr marL="80201" marR="80201"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dirty="0">
                          <a:effectLst/>
                          <a:latin typeface="Arial" pitchFamily="34" charset="0"/>
                          <a:ea typeface="Times New Roman"/>
                          <a:cs typeface="Arial" pitchFamily="34" charset="0"/>
                        </a:rPr>
                        <a:t>Max</a:t>
                      </a: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err="1">
                          <a:solidFill>
                            <a:srgbClr val="000000"/>
                          </a:solidFill>
                          <a:effectLst/>
                          <a:latin typeface="Arial"/>
                        </a:rPr>
                        <a:t>100%</a:t>
                      </a:r>
                      <a:endParaRPr lang="de-DE" sz="900" b="0" i="0" u="none" strike="noStrike" dirty="0">
                        <a:solidFill>
                          <a:srgbClr val="000000"/>
                        </a:solidFill>
                        <a:effectLst/>
                        <a:latin typeface="Arial"/>
                      </a:endParaRP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1"/>
                  </a:ext>
                </a:extLst>
              </a:tr>
              <a:tr h="320760">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de-DE" sz="900" dirty="0">
                          <a:effectLst/>
                          <a:latin typeface="Arial" pitchFamily="34" charset="0"/>
                          <a:ea typeface="Times New Roman"/>
                          <a:cs typeface="Arial" pitchFamily="34" charset="0"/>
                        </a:rPr>
                        <a:t>95. Perzentil</a:t>
                      </a: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2"/>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75. </a:t>
                      </a:r>
                      <a:r>
                        <a:rPr lang="en-US" sz="900" dirty="0" err="1">
                          <a:effectLst/>
                          <a:latin typeface="Arial" pitchFamily="34" charset="0"/>
                          <a:ea typeface="Times New Roman"/>
                          <a:cs typeface="Arial" pitchFamily="34" charset="0"/>
                        </a:rPr>
                        <a:t>Perzentil</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82,86%</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89,19%</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92,86%</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3"/>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Median</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61,11%</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73,33%</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err="1">
                          <a:solidFill>
                            <a:srgbClr val="000000"/>
                          </a:solidFill>
                          <a:effectLst/>
                          <a:latin typeface="Arial"/>
                        </a:rPr>
                        <a:t>78,26%</a:t>
                      </a:r>
                      <a:endParaRPr lang="de-DE" sz="900" b="0" i="0" u="none" strike="noStrike" dirty="0">
                        <a:solidFill>
                          <a:srgbClr val="000000"/>
                        </a:solidFill>
                        <a:effectLst/>
                        <a:latin typeface="Arial"/>
                      </a:endParaRP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4"/>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25. </a:t>
                      </a:r>
                      <a:r>
                        <a:rPr lang="en-US" sz="900" dirty="0" err="1">
                          <a:effectLst/>
                          <a:latin typeface="Arial" pitchFamily="34" charset="0"/>
                          <a:ea typeface="Times New Roman"/>
                          <a:cs typeface="Arial" pitchFamily="34" charset="0"/>
                        </a:rPr>
                        <a:t>Perzentil</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38,46%</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55,56%</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60,00%</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5"/>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5. </a:t>
                      </a:r>
                      <a:r>
                        <a:rPr lang="en-US" sz="900" dirty="0" err="1">
                          <a:effectLst/>
                          <a:latin typeface="Arial" pitchFamily="34" charset="0"/>
                          <a:ea typeface="Times New Roman"/>
                          <a:cs typeface="Arial" pitchFamily="34" charset="0"/>
                        </a:rPr>
                        <a:t>Perzentil</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7,69%</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15,90%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27,86%</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6"/>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Min</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err="1">
                          <a:solidFill>
                            <a:srgbClr val="000000"/>
                          </a:solidFill>
                          <a:effectLst/>
                          <a:latin typeface="Arial"/>
                        </a:rPr>
                        <a:t>0,00%</a:t>
                      </a:r>
                      <a:endParaRPr lang="de-DE" sz="900" b="0" i="0" u="none" strike="noStrike" dirty="0">
                        <a:solidFill>
                          <a:srgbClr val="000000"/>
                        </a:solidFill>
                        <a:effectLst/>
                        <a:latin typeface="Arial"/>
                      </a:endParaRP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solidFill>
                      <a:srgbClr val="FEF3E5"/>
                    </a:solidFill>
                  </a:tcPr>
                </a:tc>
                <a:extLst>
                  <a:ext uri="{0D108BD9-81ED-4DB2-BD59-A6C34878D82A}">
                    <a16:rowId xmlns:a16="http://schemas.microsoft.com/office/drawing/2014/main" val="10007"/>
                  </a:ext>
                </a:extLst>
              </a:tr>
            </a:tbl>
          </a:graphicData>
        </a:graphic>
      </p:graphicFrame>
      <p:cxnSp>
        <p:nvCxnSpPr>
          <p:cNvPr id="30" name="Gerade Verbindung 8"/>
          <p:cNvCxnSpPr/>
          <p:nvPr/>
        </p:nvCxnSpPr>
        <p:spPr>
          <a:xfrm>
            <a:off x="0" y="1048495"/>
            <a:ext cx="10693400" cy="0"/>
          </a:xfrm>
          <a:prstGeom prst="line">
            <a:avLst/>
          </a:prstGeom>
          <a:ln w="38100">
            <a:solidFill>
              <a:srgbClr val="F4A329"/>
            </a:solidFill>
          </a:ln>
        </p:spPr>
        <p:style>
          <a:lnRef idx="1">
            <a:schemeClr val="accent1"/>
          </a:lnRef>
          <a:fillRef idx="0">
            <a:schemeClr val="accent1"/>
          </a:fillRef>
          <a:effectRef idx="0">
            <a:schemeClr val="accent1"/>
          </a:effectRef>
          <a:fontRef idx="minor">
            <a:schemeClr val="tx1"/>
          </a:fontRef>
        </p:style>
      </p:cxnSp>
      <p:pic>
        <p:nvPicPr>
          <p:cNvPr id="16" name="Grafik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745" y="1145951"/>
            <a:ext cx="5210956" cy="2352393"/>
          </a:xfrm>
          <a:prstGeom prst="rect">
            <a:avLst/>
          </a:prstGeom>
        </p:spPr>
      </p:pic>
      <p:pic>
        <p:nvPicPr>
          <p:cNvPr id="19" name="Picture 3" descr="D:\benchmarking_endproducte\5\15\Allgemein\Grafiken\Boxplot\Allgemein_kennzahl_1.pn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047" y="4161631"/>
            <a:ext cx="2617522" cy="287764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C:\Users\cristina\Desktop\plot_prostat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9620" y="4684247"/>
            <a:ext cx="385579" cy="2201868"/>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p:cNvSpPr txBox="1">
            <a:spLocks/>
          </p:cNvSpPr>
          <p:nvPr/>
        </p:nvSpPr>
        <p:spPr bwMode="auto">
          <a:xfrm>
            <a:off x="178224" y="252042"/>
            <a:ext cx="9000278" cy="336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1300" dirty="0" err="1">
                <a:latin typeface="Arial" pitchFamily="34" charset="0"/>
              </a:rPr>
              <a:t>Jahresbericht</a:t>
            </a:r>
            <a:r>
              <a:rPr lang="en-US" sz="1300" dirty="0">
                <a:latin typeface="Arial" pitchFamily="34" charset="0"/>
              </a:rPr>
              <a:t> </a:t>
            </a:r>
            <a:r>
              <a:rPr lang="de-DE" sz="1300" dirty="0">
                <a:latin typeface="Arial" pitchFamily="34" charset="0"/>
              </a:rPr>
              <a:t>Gynäkologische Krebszentren</a:t>
            </a:r>
            <a:r>
              <a:rPr lang="en-US" sz="1300" dirty="0">
                <a:latin typeface="Arial" pitchFamily="34" charset="0"/>
              </a:rPr>
              <a:t> 2023 (</a:t>
            </a:r>
            <a:r>
              <a:rPr lang="en-US" sz="1300" dirty="0" err="1">
                <a:latin typeface="Arial" pitchFamily="34" charset="0"/>
              </a:rPr>
              <a:t>Auditjahr</a:t>
            </a:r>
            <a:r>
              <a:rPr lang="en-US" sz="1300" dirty="0">
                <a:latin typeface="Arial" pitchFamily="34" charset="0"/>
              </a:rPr>
              <a:t> 2022 / </a:t>
            </a:r>
            <a:r>
              <a:rPr lang="en-US" sz="1300" dirty="0" err="1">
                <a:latin typeface="Arial" pitchFamily="34" charset="0"/>
              </a:rPr>
              <a:t>Kennzahlenjahr</a:t>
            </a:r>
            <a:r>
              <a:rPr lang="en-US" sz="1300" dirty="0">
                <a:latin typeface="Arial" pitchFamily="34" charset="0"/>
              </a:rPr>
              <a:t> 2021)</a:t>
            </a:r>
            <a:endParaRPr lang="de-DE" sz="1300" kern="0" dirty="0">
              <a:solidFill>
                <a:srgbClr val="7F7F7F"/>
              </a:solidFill>
              <a:latin typeface="Arial" charset="0"/>
              <a:cs typeface="Arial" charset="0"/>
            </a:endParaRPr>
          </a:p>
        </p:txBody>
      </p:sp>
      <p:sp>
        <p:nvSpPr>
          <p:cNvPr id="5" name="Textfeld 4"/>
          <p:cNvSpPr txBox="1"/>
          <p:nvPr/>
        </p:nvSpPr>
        <p:spPr bwMode="auto">
          <a:xfrm>
            <a:off x="250265" y="7179596"/>
            <a:ext cx="53091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nchor="ctr">
            <a:spAutoFit/>
          </a:bodyPr>
          <a:lstStyle/>
          <a:p>
            <a:pPr defTabSz="914400">
              <a:defRPr/>
            </a:pPr>
            <a:endParaRPr lang="en-US" sz="800" dirty="0">
              <a:latin typeface="Arial" pitchFamily="34" charset="0"/>
              <a:cs typeface="Arial" pitchFamily="34" charset="0"/>
            </a:endParaRPr>
          </a:p>
        </p:txBody>
      </p:sp>
    </p:spTree>
    <p:extLst>
      <p:ext uri="{BB962C8B-B14F-4D97-AF65-F5344CB8AC3E}">
        <p14:creationId xmlns:p14="http://schemas.microsoft.com/office/powerpoint/2010/main" val="2313793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8224" y="588098"/>
            <a:ext cx="10336953" cy="420070"/>
          </a:xfrm>
          <a:prstGeom prst="rect">
            <a:avLst/>
          </a:prstGeom>
        </p:spPr>
        <p:txBody>
          <a:bodyPr vert="horz" lIns="99569" tIns="49785" rIns="99569" bIns="49785" rtlCol="0" anchor="ctr" anchorCtr="0">
            <a:normAutofit/>
          </a:bodyPr>
          <a:lstStyle/>
          <a:p>
            <a:pPr lvl="0">
              <a:spcBef>
                <a:spcPct val="0"/>
              </a:spcBef>
              <a:defRPr/>
            </a:pPr>
            <a:r>
              <a:rPr lang="en-US" sz="1500" b="1" dirty="0" err="1">
                <a:latin typeface="Arial" pitchFamily="34" charset="0"/>
                <a:cs typeface="Arial" pitchFamily="34" charset="0"/>
              </a:rPr>
              <a:t>9. Operatives Staging frühes Ovarialkarzinom (LL Ovar QI)</a:t>
            </a:r>
            <a:endParaRPr lang="en-US" sz="1500" b="1" noProof="1">
              <a:latin typeface="Arial" pitchFamily="34" charset="0"/>
              <a:cs typeface="Arial" pitchFamily="34" charset="0"/>
            </a:endParaRPr>
          </a:p>
        </p:txBody>
      </p:sp>
      <p:cxnSp>
        <p:nvCxnSpPr>
          <p:cNvPr id="6" name="Gerade Verbindung 8"/>
          <p:cNvCxnSpPr/>
          <p:nvPr/>
        </p:nvCxnSpPr>
        <p:spPr>
          <a:xfrm>
            <a:off x="0" y="1047040"/>
            <a:ext cx="10693400" cy="0"/>
          </a:xfrm>
          <a:prstGeom prst="line">
            <a:avLst/>
          </a:prstGeom>
          <a:ln w="38100">
            <a:solidFill>
              <a:srgbClr val="A5DAAD"/>
            </a:solidFill>
          </a:ln>
        </p:spPr>
        <p:style>
          <a:lnRef idx="1">
            <a:schemeClr val="accent1"/>
          </a:lnRef>
          <a:fillRef idx="0">
            <a:schemeClr val="accent1"/>
          </a:fillRef>
          <a:effectRef idx="0">
            <a:schemeClr val="accent1"/>
          </a:effectRef>
          <a:fontRef idx="minor">
            <a:schemeClr val="tx1"/>
          </a:fontRef>
        </p:style>
      </p:cxnSp>
      <p:graphicFrame>
        <p:nvGraphicFramePr>
          <p:cNvPr id="14" name="Table 13"/>
          <p:cNvGraphicFramePr>
            <a:graphicFrameLocks noGrp="1"/>
          </p:cNvGraphicFramePr>
          <p:nvPr/>
        </p:nvGraphicFramePr>
        <p:xfrm>
          <a:off x="5428959" y="1100686"/>
          <a:ext cx="5086221" cy="2603175"/>
        </p:xfrm>
        <a:graphic>
          <a:graphicData uri="http://schemas.openxmlformats.org/drawingml/2006/table">
            <a:tbl>
              <a:tblPr firstRow="1" bandRow="1">
                <a:noFill/>
                <a:tableStyleId>{5C22544A-7EE6-4342-B048-85BDC9FD1C3A}</a:tableStyleId>
              </a:tblPr>
              <a:tblGrid>
                <a:gridCol w="603541">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533400">
                  <a:extLst>
                    <a:ext uri="{9D8B030D-6E8A-4147-A177-3AD203B41FA5}">
                      <a16:colId xmlns:a16="http://schemas.microsoft.com/office/drawing/2014/main" val="20006"/>
                    </a:ext>
                  </a:extLst>
                </a:gridCol>
                <a:gridCol w="520280">
                  <a:extLst>
                    <a:ext uri="{9D8B030D-6E8A-4147-A177-3AD203B41FA5}">
                      <a16:colId xmlns:a16="http://schemas.microsoft.com/office/drawing/2014/main" val="20007"/>
                    </a:ext>
                  </a:extLst>
                </a:gridCol>
              </a:tblGrid>
              <a:tr h="226043">
                <a:tc rowSpan="2">
                  <a:txBody>
                    <a:bodyPr/>
                    <a:lstStyle/>
                    <a:p>
                      <a:pPr marL="0" indent="0"/>
                      <a:endParaRPr lang="en-US" sz="1000" dirty="0">
                        <a:latin typeface="Arial" pitchFamily="34" charset="0"/>
                        <a:cs typeface="Arial" pitchFamily="34" charset="0"/>
                      </a:endParaRPr>
                    </a:p>
                  </a:txBody>
                  <a:tcPr marL="106257" marR="106257" marT="39692" marB="39692">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itchFamily="34" charset="0"/>
                          <a:cs typeface="Arial" pitchFamily="34" charset="0"/>
                        </a:rPr>
                        <a:t>Kennzahlendefinition</a:t>
                      </a:r>
                    </a:p>
                  </a:txBody>
                  <a:tcPr marL="106257" marR="106257" marT="79383"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gridSpan="5">
                  <a:txBody>
                    <a:bodyPr/>
                    <a:lstStyle/>
                    <a:p>
                      <a:pPr algn="ctr"/>
                      <a:r>
                        <a:rPr lang="en-US" sz="900" dirty="0">
                          <a:solidFill>
                            <a:schemeClr val="bg1"/>
                          </a:solidFill>
                          <a:latin typeface="Arial" pitchFamily="34" charset="0"/>
                          <a:cs typeface="Arial" pitchFamily="34" charset="0"/>
                        </a:rPr>
                        <a:t>FAG-Z360 B</a:t>
                      </a:r>
                    </a:p>
                  </a:txBody>
                  <a:tcPr marL="106257" marR="106257" marT="39692"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A9121C"/>
                    </a:solidFill>
                  </a:tcPr>
                </a:tc>
                <a:tc hMerge="1">
                  <a:txBody>
                    <a:bodyPr/>
                    <a:lstStyle/>
                    <a:p>
                      <a:endParaRPr lang="de-DE"/>
                    </a:p>
                  </a:txBody>
                  <a:tcPr/>
                </a:tc>
                <a:tc hMerge="1">
                  <a:txBody>
                    <a:bodyPr/>
                    <a:lstStyle/>
                    <a:p>
                      <a:endParaRPr lang="de-DE"/>
                    </a:p>
                  </a:txBody>
                  <a:tcPr/>
                </a:tc>
                <a:tc hMerge="1">
                  <a:txBody>
                    <a:bodyPr/>
                    <a:lstStyle/>
                    <a:p>
                      <a:pPr algn="ctr"/>
                      <a:endParaRPr lang="en-US" sz="800" dirty="0">
                        <a:solidFill>
                          <a:schemeClr val="bg1"/>
                        </a:solidFill>
                        <a:latin typeface="Arial" pitchFamily="34" charset="0"/>
                        <a:cs typeface="Arial" pitchFamily="34" charset="0"/>
                      </a:endParaRPr>
                    </a:p>
                  </a:txBody>
                  <a:tcPr marL="98433" marR="98433" marT="36000"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A9121C"/>
                    </a:solidFill>
                  </a:tcPr>
                </a:tc>
                <a:tc hMerge="1">
                  <a:txBody>
                    <a:bodyPr/>
                    <a:lstStyle/>
                    <a:p>
                      <a:pPr algn="ctr"/>
                      <a:endParaRPr lang="en-US" sz="900" dirty="0">
                        <a:solidFill>
                          <a:schemeClr val="bg1"/>
                        </a:solidFill>
                        <a:latin typeface="Arial" pitchFamily="34" charset="0"/>
                        <a:cs typeface="Arial" pitchFamily="34" charset="0"/>
                      </a:endParaRPr>
                    </a:p>
                  </a:txBody>
                  <a:tcPr marL="106257" marR="106257" marT="39692"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A9121C"/>
                    </a:solidFill>
                  </a:tcPr>
                </a:tc>
                <a:extLst>
                  <a:ext uri="{0D108BD9-81ED-4DB2-BD59-A6C34878D82A}">
                    <a16:rowId xmlns:a16="http://schemas.microsoft.com/office/drawing/2014/main" val="10000"/>
                  </a:ext>
                </a:extLst>
              </a:tr>
              <a:tr h="216700">
                <a:tc vMerge="1">
                  <a:txBody>
                    <a:bodyPr/>
                    <a:lstStyle/>
                    <a:p>
                      <a:endParaRPr lang="en-US" dirty="0"/>
                    </a:p>
                  </a:txBody>
                  <a:tcPr/>
                </a:tc>
                <a:tc vMerge="1">
                  <a:txBody>
                    <a:bodyPr/>
                    <a:lstStyle/>
                    <a:p>
                      <a:endParaRPr lang="en-US" dirty="0"/>
                    </a:p>
                  </a:txBody>
                  <a:tcPr/>
                </a:tc>
                <a:tc>
                  <a:txBody>
                    <a:bodyPr/>
                    <a:lstStyle/>
                    <a:p>
                      <a:pPr algn="ctr"/>
                      <a:r>
                        <a:rPr lang="en-US" sz="900" b="1" dirty="0">
                          <a:solidFill>
                            <a:schemeClr val="bg1"/>
                          </a:solidFill>
                          <a:latin typeface="Arial" pitchFamily="34" charset="0"/>
                          <a:cs typeface="Arial" pitchFamily="34" charset="0"/>
                        </a:rPr>
                        <a:t>2017</a:t>
                      </a:r>
                    </a:p>
                  </a:txBody>
                  <a:tcPr marL="106257" marR="106257" marT="19846" marB="51599">
                    <a:lnL w="571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2018</a:t>
                      </a:r>
                    </a:p>
                  </a:txBody>
                  <a:tcPr marL="106257" marR="106257" marT="19846" marB="51599">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2019</a:t>
                      </a:r>
                    </a:p>
                  </a:txBody>
                  <a:tcPr marL="106257" marR="106257" marT="19846" marB="51599">
                    <a:lnL w="12700" cap="flat" cmpd="sng" algn="ctr">
                      <a:noFill/>
                      <a:prstDash val="solid"/>
                      <a:round/>
                      <a:headEnd type="none" w="med" len="med"/>
                      <a:tailEnd type="none" w="med" len="med"/>
                    </a:lnL>
                    <a:lnR w="5715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2020</a:t>
                      </a:r>
                    </a:p>
                  </a:txBody>
                  <a:tcPr marL="106257" marR="106257" marT="19846" marB="51599">
                    <a:lnL w="12700" cap="flat" cmpd="sng" algn="ctr">
                      <a:noFill/>
                      <a:prstDash val="solid"/>
                      <a:round/>
                      <a:headEnd type="none" w="med" len="med"/>
                      <a:tailEnd type="none" w="med" len="med"/>
                    </a:lnL>
                    <a:lnR w="5715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2021</a:t>
                      </a:r>
                    </a:p>
                  </a:txBody>
                  <a:tcPr marL="106257" marR="106257" marT="19846" marB="51599">
                    <a:lnL w="1270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extLst>
                  <a:ext uri="{0D108BD9-81ED-4DB2-BD59-A6C34878D82A}">
                    <a16:rowId xmlns:a16="http://schemas.microsoft.com/office/drawing/2014/main" val="10001"/>
                  </a:ext>
                </a:extLst>
              </a:tr>
              <a:tr h="751304">
                <a:tc>
                  <a:txBody>
                    <a:bodyPr/>
                    <a:lstStyle/>
                    <a:p>
                      <a:pPr algn="ctr"/>
                      <a:r>
                        <a:rPr lang="en-US" sz="900" dirty="0" err="1">
                          <a:latin typeface="Arial" pitchFamily="34" charset="0"/>
                          <a:cs typeface="Arial" pitchFamily="34" charset="0"/>
                        </a:rPr>
                        <a:t>Zähler</a:t>
                      </a: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r>
                        <a:rPr lang="en-US" sz="900" dirty="0" err="1">
                          <a:latin typeface="Arial" pitchFamily="34" charset="0"/>
                          <a:cs typeface="Arial" pitchFamily="34" charset="0"/>
                        </a:rPr>
                        <a:t>Primärfälle des Nenners mit operativem Staging (Def. siehe Kennzahlenbogen)</a:t>
                      </a:r>
                      <a:endParaRPr lang="en-US" sz="900" dirty="0">
                        <a:latin typeface="Arial" pitchFamily="34" charset="0"/>
                        <a:cs typeface="Arial" pitchFamily="34" charset="0"/>
                      </a:endParaRPr>
                    </a:p>
                  </a:txBody>
                  <a:tcPr marL="106257" marR="106257"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4</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a:latin typeface="Arial" pitchFamily="34" charset="0"/>
                          <a:cs typeface="Arial" pitchFamily="34" charset="0"/>
                        </a:rPr>
                        <a:t>11</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a:latin typeface="Arial" pitchFamily="34" charset="0"/>
                          <a:cs typeface="Arial" pitchFamily="34" charset="0"/>
                        </a:rPr>
                        <a:t>13</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a:latin typeface="Arial" pitchFamily="34" charset="0"/>
                          <a:cs typeface="Arial" pitchFamily="34" charset="0"/>
                        </a:rPr>
                        <a:t>13</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err="1">
                          <a:latin typeface="Arial" pitchFamily="34" charset="0"/>
                          <a:cs typeface="Arial" pitchFamily="34" charset="0"/>
                        </a:rPr>
                        <a:t>4</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2"/>
                  </a:ext>
                </a:extLst>
              </a:tr>
              <a:tr h="751304">
                <a:tc>
                  <a:txBody>
                    <a:bodyPr/>
                    <a:lstStyle/>
                    <a:p>
                      <a:pPr algn="ctr"/>
                      <a:r>
                        <a:rPr lang="en-US" sz="900" dirty="0">
                          <a:latin typeface="Arial" pitchFamily="34" charset="0"/>
                          <a:cs typeface="Arial" pitchFamily="34" charset="0"/>
                        </a:rPr>
                        <a:t>Nenner</a:t>
                      </a: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r>
                        <a:rPr lang="en-US" sz="900" dirty="0" err="1">
                          <a:latin typeface="Arial" pitchFamily="34" charset="0"/>
                          <a:cs typeface="Arial" pitchFamily="34" charset="0"/>
                        </a:rPr>
                        <a:t>Operative Primärfälle  Ovarialkarzinom FIGO I – IIIA</a:t>
                      </a:r>
                      <a:endParaRPr lang="en-US" sz="900" dirty="0">
                        <a:latin typeface="Arial" pitchFamily="34" charset="0"/>
                        <a:cs typeface="Arial" pitchFamily="34" charset="0"/>
                      </a:endParaRPr>
                    </a:p>
                  </a:txBody>
                  <a:tcPr marL="106257" marR="106257"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5</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a:latin typeface="Arial" pitchFamily="34" charset="0"/>
                          <a:cs typeface="Arial" pitchFamily="34" charset="0"/>
                        </a:rPr>
                        <a:t>11</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a:latin typeface="Arial" pitchFamily="34" charset="0"/>
                          <a:cs typeface="Arial" pitchFamily="34" charset="0"/>
                        </a:rPr>
                        <a:t>14</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a:latin typeface="Arial" pitchFamily="34" charset="0"/>
                          <a:cs typeface="Arial" pitchFamily="34" charset="0"/>
                        </a:rPr>
                        <a:t>17</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9</a:t>
                      </a:r>
                      <a:endParaRPr lang="en-US" sz="900" dirty="0">
                        <a:latin typeface="Arial" pitchFamily="34" charset="0"/>
                        <a:cs typeface="Arial" pitchFamily="34" charset="0"/>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3"/>
                  </a:ext>
                </a:extLst>
              </a:tr>
              <a:tr h="379982">
                <a:tc>
                  <a:txBody>
                    <a:bodyPr/>
                    <a:lstStyle/>
                    <a:p>
                      <a:pPr algn="ctr"/>
                      <a:r>
                        <a:rPr lang="en-US" sz="900" dirty="0" err="1">
                          <a:latin typeface="Arial" pitchFamily="34" charset="0"/>
                          <a:cs typeface="Arial" pitchFamily="34" charset="0"/>
                        </a:rPr>
                        <a:t>Quote</a:t>
                      </a: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r>
                        <a:rPr lang="en-US" sz="900" dirty="0" err="1">
                          <a:latin typeface="Arial" pitchFamily="34" charset="0"/>
                          <a:cs typeface="Arial" pitchFamily="34" charset="0"/>
                        </a:rPr>
                        <a:t>Begründungspflicht* &lt;20%</a:t>
                      </a:r>
                      <a:endParaRPr lang="en-US" sz="900" dirty="0">
                        <a:latin typeface="Arial" pitchFamily="34" charset="0"/>
                        <a:cs typeface="Arial" pitchFamily="34" charset="0"/>
                      </a:endParaRPr>
                    </a:p>
                  </a:txBody>
                  <a:tcPr marL="106257" marR="106257"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80,00%</a:t>
                      </a: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100%</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92,86%</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76,47%</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err="1">
                          <a:solidFill>
                            <a:schemeClr val="tx1"/>
                          </a:solidFill>
                          <a:latin typeface="Arial" pitchFamily="34" charset="0"/>
                          <a:cs typeface="Arial" pitchFamily="34" charset="0"/>
                        </a:rPr>
                        <a:t>44,44%</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4"/>
                  </a:ext>
                </a:extLst>
              </a:tr>
              <a:tr h="277842">
                <a:tc grid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noFill/>
                  </a:tcPr>
                </a:tc>
                <a:tc hMerge="1">
                  <a:txBody>
                    <a:bodyPr/>
                    <a:lstStyle/>
                    <a:p>
                      <a:endParaRPr lang="en-US" sz="800" dirty="0">
                        <a:latin typeface="Arial" pitchFamily="34" charset="0"/>
                        <a:cs typeface="Arial" pitchFamily="34" charset="0"/>
                      </a:endParaRPr>
                    </a:p>
                  </a:txBody>
                  <a:tcPr marL="98433" marR="98433" marT="45431" marB="45431">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21</a:t>
            </a:fld>
            <a:endParaRPr lang="en-US" dirty="0"/>
          </a:p>
        </p:txBody>
      </p:sp>
      <p:graphicFrame>
        <p:nvGraphicFramePr>
          <p:cNvPr id="13" name="Table 10"/>
          <p:cNvGraphicFramePr>
            <a:graphicFrameLocks noGrp="1"/>
          </p:cNvGraphicFramePr>
          <p:nvPr/>
        </p:nvGraphicFramePr>
        <p:xfrm>
          <a:off x="7368240" y="4249311"/>
          <a:ext cx="3146936" cy="998825"/>
        </p:xfrm>
        <a:graphic>
          <a:graphicData uri="http://schemas.openxmlformats.org/drawingml/2006/table">
            <a:tbl>
              <a:tblPr firstRow="1" bandRow="1">
                <a:tableStyleId>{5C22544A-7EE6-4342-B048-85BDC9FD1C3A}</a:tableStyleId>
              </a:tblPr>
              <a:tblGrid>
                <a:gridCol w="786734">
                  <a:extLst>
                    <a:ext uri="{9D8B030D-6E8A-4147-A177-3AD203B41FA5}">
                      <a16:colId xmlns:a16="http://schemas.microsoft.com/office/drawing/2014/main" val="20000"/>
                    </a:ext>
                  </a:extLst>
                </a:gridCol>
                <a:gridCol w="786734">
                  <a:extLst>
                    <a:ext uri="{9D8B030D-6E8A-4147-A177-3AD203B41FA5}">
                      <a16:colId xmlns:a16="http://schemas.microsoft.com/office/drawing/2014/main" val="20001"/>
                    </a:ext>
                  </a:extLst>
                </a:gridCol>
                <a:gridCol w="786734">
                  <a:extLst>
                    <a:ext uri="{9D8B030D-6E8A-4147-A177-3AD203B41FA5}">
                      <a16:colId xmlns:a16="http://schemas.microsoft.com/office/drawing/2014/main" val="20002"/>
                    </a:ext>
                  </a:extLst>
                </a:gridCol>
                <a:gridCol w="786734">
                  <a:extLst>
                    <a:ext uri="{9D8B030D-6E8A-4147-A177-3AD203B41FA5}">
                      <a16:colId xmlns:a16="http://schemas.microsoft.com/office/drawing/2014/main" val="20003"/>
                    </a:ext>
                  </a:extLst>
                </a:gridCol>
              </a:tblGrid>
              <a:tr h="254027">
                <a:tc gridSpan="2">
                  <a:txBody>
                    <a:bodyPr/>
                    <a:lstStyle/>
                    <a:p>
                      <a:r>
                        <a:rPr lang="en-US" sz="900" dirty="0" err="1">
                          <a:solidFill>
                            <a:schemeClr val="tx1"/>
                          </a:solidFill>
                          <a:latin typeface="Arial" pitchFamily="34" charset="0"/>
                          <a:cs typeface="Arial" pitchFamily="34" charset="0"/>
                        </a:rPr>
                        <a:t>Standorte mit auswertbaren Daten</a:t>
                      </a:r>
                      <a:endParaRPr lang="en-US" sz="900" dirty="0">
                        <a:solidFill>
                          <a:schemeClr val="tx1"/>
                        </a:solidFill>
                        <a:latin typeface="Arial" pitchFamily="34" charset="0"/>
                        <a:cs typeface="Arial" pitchFamily="34" charset="0"/>
                      </a:endParaRPr>
                    </a:p>
                  </a:txBody>
                  <a:tcPr marL="98708" marR="98708" marT="50408" marB="50408">
                    <a:lnL w="31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57150" cap="flat" cmpd="sng" algn="ctr">
                      <a:noFill/>
                      <a:prstDash val="solid"/>
                      <a:round/>
                      <a:headEnd type="none" w="med" len="med"/>
                      <a:tailEnd type="none" w="med" len="med"/>
                    </a:lnB>
                    <a:solidFill>
                      <a:srgbClr val="F8C57F"/>
                    </a:solidFill>
                  </a:tcPr>
                </a:tc>
                <a:tc hMerge="1">
                  <a:txBody>
                    <a:bodyPr/>
                    <a:lstStyle/>
                    <a:p>
                      <a:endParaRPr lang="en-US" dirty="0"/>
                    </a:p>
                  </a:txBody>
                  <a:tcPr/>
                </a:tc>
                <a:tc gridSpan="2">
                  <a:txBody>
                    <a:bodyPr/>
                    <a:lstStyle/>
                    <a:p>
                      <a:r>
                        <a:rPr lang="en-US" sz="900" dirty="0" err="1">
                          <a:solidFill>
                            <a:schemeClr val="tx1"/>
                          </a:solidFill>
                          <a:latin typeface="Arial" pitchFamily="34" charset="0"/>
                          <a:cs typeface="Arial" pitchFamily="34" charset="0"/>
                        </a:rPr>
                        <a:t>Standorte</a:t>
                      </a:r>
                      <a:r>
                        <a:rPr lang="en-US" sz="900" dirty="0">
                          <a:solidFill>
                            <a:schemeClr val="tx1"/>
                          </a:solidFill>
                          <a:latin typeface="Arial" pitchFamily="34" charset="0"/>
                          <a:cs typeface="Arial" pitchFamily="34" charset="0"/>
                        </a:rPr>
                        <a:t> </a:t>
                      </a:r>
                      <a:r>
                        <a:rPr lang="en-US" sz="900" dirty="0" err="1">
                          <a:solidFill>
                            <a:schemeClr val="tx1"/>
                          </a:solidFill>
                          <a:latin typeface="Arial" pitchFamily="34" charset="0"/>
                          <a:cs typeface="Arial" pitchFamily="34" charset="0"/>
                        </a:rPr>
                        <a:t>innerhalb</a:t>
                      </a:r>
                      <a:r>
                        <a:rPr lang="en-US" sz="900" dirty="0">
                          <a:solidFill>
                            <a:schemeClr val="tx1"/>
                          </a:solidFill>
                          <a:latin typeface="Arial" pitchFamily="34" charset="0"/>
                          <a:cs typeface="Arial" pitchFamily="34" charset="0"/>
                        </a:rPr>
                        <a:t> der </a:t>
                      </a:r>
                      <a:r>
                        <a:rPr lang="en-US" sz="900" dirty="0" err="1">
                          <a:solidFill>
                            <a:schemeClr val="tx1"/>
                          </a:solidFill>
                          <a:latin typeface="Arial" pitchFamily="34" charset="0"/>
                          <a:cs typeface="Arial" pitchFamily="34" charset="0"/>
                        </a:rPr>
                        <a:t>Plausibilitätsgrenzen</a:t>
                      </a:r>
                      <a:endParaRPr lang="en-US" sz="900" dirty="0">
                        <a:solidFill>
                          <a:schemeClr val="tx1"/>
                        </a:solidFill>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57150" cap="flat" cmpd="sng" algn="ctr">
                      <a:noFill/>
                      <a:prstDash val="solid"/>
                      <a:round/>
                      <a:headEnd type="none" w="med" len="med"/>
                      <a:tailEnd type="none" w="med" len="med"/>
                    </a:lnB>
                    <a:solidFill>
                      <a:srgbClr val="F8C57F"/>
                    </a:solidFill>
                  </a:tcPr>
                </a:tc>
                <a:tc hMerge="1">
                  <a:txBody>
                    <a:bodyPr/>
                    <a:lstStyle/>
                    <a:p>
                      <a:endParaRPr lang="en-US" dirty="0"/>
                    </a:p>
                  </a:txBody>
                  <a:tcPr/>
                </a:tc>
                <a:extLst>
                  <a:ext uri="{0D108BD9-81ED-4DB2-BD59-A6C34878D82A}">
                    <a16:rowId xmlns:a16="http://schemas.microsoft.com/office/drawing/2014/main" val="10000"/>
                  </a:ext>
                </a:extLst>
              </a:tr>
              <a:tr h="254027">
                <a:tc>
                  <a:txBody>
                    <a:bodyPr/>
                    <a:lstStyle/>
                    <a:p>
                      <a:pPr algn="ctr"/>
                      <a:r>
                        <a:rPr lang="en-US" sz="900" dirty="0">
                          <a:latin typeface="Arial" pitchFamily="34" charset="0"/>
                          <a:cs typeface="Arial" pitchFamily="34" charset="0"/>
                        </a:rPr>
                        <a:t>Anzahl</a:t>
                      </a:r>
                    </a:p>
                  </a:txBody>
                  <a:tcPr marL="106934" marR="106934" marT="50408" marB="50408">
                    <a:lnL w="31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a:txBody>
                    <a:bodyPr/>
                    <a:lstStyle/>
                    <a:p>
                      <a:pPr algn="ctr"/>
                      <a:r>
                        <a:rPr lang="en-US" sz="900" dirty="0">
                          <a:latin typeface="Arial" pitchFamily="34" charset="0"/>
                          <a:cs typeface="Arial" pitchFamily="34" charset="0"/>
                        </a:rPr>
                        <a:t>%</a:t>
                      </a:r>
                    </a:p>
                  </a:txBody>
                  <a:tcPr marL="106934" marR="106934" marT="50408" marB="50408">
                    <a:lnL w="3175"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a:txBody>
                    <a:bodyPr/>
                    <a:lstStyle/>
                    <a:p>
                      <a:pPr algn="ctr"/>
                      <a:r>
                        <a:rPr lang="en-US" sz="900" dirty="0">
                          <a:latin typeface="Arial" pitchFamily="34" charset="0"/>
                          <a:cs typeface="Arial" pitchFamily="34" charset="0"/>
                        </a:rPr>
                        <a:t>Anzahl</a:t>
                      </a:r>
                    </a:p>
                  </a:txBody>
                  <a:tcPr marL="106934" marR="106934" marT="50408" marB="50408">
                    <a:lnL w="5715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a:txBody>
                    <a:bodyPr/>
                    <a:lstStyle/>
                    <a:p>
                      <a:pPr algn="ctr"/>
                      <a:r>
                        <a:rPr lang="en-US" sz="900" dirty="0">
                          <a:latin typeface="Arial" pitchFamily="34" charset="0"/>
                          <a:cs typeface="Arial" pitchFamily="34" charset="0"/>
                        </a:rPr>
                        <a:t>%</a:t>
                      </a:r>
                    </a:p>
                  </a:txBody>
                  <a:tcPr marL="106934" marR="106934" marT="50408" marB="50408">
                    <a:lnL w="31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extLst>
                  <a:ext uri="{0D108BD9-81ED-4DB2-BD59-A6C34878D82A}">
                    <a16:rowId xmlns:a16="http://schemas.microsoft.com/office/drawing/2014/main" val="10001"/>
                  </a:ext>
                </a:extLst>
              </a:tr>
              <a:tr h="369662">
                <a:tc>
                  <a:txBody>
                    <a:bodyPr/>
                    <a:lstStyle/>
                    <a:p>
                      <a:pPr algn="ctr"/>
                      <a:r>
                        <a:rPr lang="en-US" sz="900" dirty="0" err="1">
                          <a:latin typeface="Arial" pitchFamily="34" charset="0"/>
                          <a:cs typeface="Arial" pitchFamily="34" charset="0"/>
                        </a:rPr>
                        <a:t>175</a:t>
                      </a:r>
                      <a:endParaRPr lang="en-US" sz="900" dirty="0">
                        <a:latin typeface="Arial" pitchFamily="34" charset="0"/>
                        <a:cs typeface="Arial" pitchFamily="34" charset="0"/>
                      </a:endParaRPr>
                    </a:p>
                  </a:txBody>
                  <a:tcPr marL="98708" marR="98708" marT="50408" marB="50408">
                    <a:lnL w="31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98,87%</a:t>
                      </a:r>
                      <a:endParaRPr lang="en-US" sz="900" dirty="0">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170</a:t>
                      </a:r>
                      <a:endParaRPr lang="en-US" sz="900" dirty="0">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97,14%</a:t>
                      </a:r>
                      <a:endParaRPr lang="en-US" sz="900" dirty="0">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2"/>
                  </a:ext>
                </a:extLst>
              </a:tr>
            </a:tbl>
          </a:graphicData>
        </a:graphic>
      </p:graphicFrame>
      <p:sp>
        <p:nvSpPr>
          <p:cNvPr id="17" name="Textfeld 9"/>
          <p:cNvSpPr txBox="1">
            <a:spLocks noChangeArrowheads="1"/>
          </p:cNvSpPr>
          <p:nvPr/>
        </p:nvSpPr>
        <p:spPr bwMode="auto">
          <a:xfrm>
            <a:off x="7377205" y="5330221"/>
            <a:ext cx="3137972" cy="1627358"/>
          </a:xfrm>
          <a:prstGeom prst="rect">
            <a:avLst/>
          </a:prstGeom>
          <a:solidFill>
            <a:srgbClr val="FEF3E5"/>
          </a:solidFill>
          <a:ln w="9525">
            <a:noFill/>
            <a:miter lim="800000"/>
            <a:headEnd/>
            <a:tailEnd/>
          </a:ln>
        </p:spPr>
        <p:txBody>
          <a:bodyPr wrap="square" lIns="89431" tIns="56789" rIns="113579" bIns="56789">
            <a:normAutofit/>
          </a:bodyPr>
          <a:lstStyle/>
          <a:p>
            <a:pPr algn="just"/>
            <a:r>
              <a:rPr lang="de-DE" sz="900" b="1" dirty="0">
                <a:latin typeface="Arial" pitchFamily="34" charset="0"/>
                <a:cs typeface="Arial" pitchFamily="34" charset="0"/>
              </a:rPr>
              <a:t>Anmerkungen</a:t>
            </a:r>
            <a:r>
              <a:rPr lang="de-DE" sz="900" dirty="0">
                <a:latin typeface="Arial" pitchFamily="34" charset="0"/>
                <a:cs typeface="Arial" pitchFamily="34" charset="0"/>
              </a:rPr>
              <a:t>:</a:t>
            </a:r>
          </a:p>
          <a:p>
            <a:pPr algn="just"/>
            <a:endParaRPr lang="en-US" sz="1000" dirty="0"/>
          </a:p>
          <a:p>
            <a:pPr algn="just"/>
            <a:endParaRPr lang="de-DE" sz="1700" b="1" dirty="0">
              <a:latin typeface="Arial" charset="0"/>
              <a:cs typeface="Arial" charset="0"/>
            </a:endParaRPr>
          </a:p>
          <a:p>
            <a:pPr algn="just"/>
            <a:endParaRPr lang="de-DE" sz="1700" b="1" dirty="0">
              <a:latin typeface="Arial" charset="0"/>
              <a:cs typeface="Arial" charset="0"/>
            </a:endParaRPr>
          </a:p>
          <a:p>
            <a:pPr algn="just"/>
            <a:endParaRPr lang="de-DE" sz="1700" b="1" dirty="0">
              <a:latin typeface="Arial" charset="0"/>
              <a:cs typeface="Arial" charset="0"/>
            </a:endParaRPr>
          </a:p>
          <a:p>
            <a:pPr algn="just"/>
            <a:endParaRPr lang="de-DE" sz="1700" dirty="0">
              <a:latin typeface="Arial" charset="0"/>
              <a:cs typeface="Arial" charset="0"/>
            </a:endParaRPr>
          </a:p>
        </p:txBody>
      </p:sp>
      <p:graphicFrame>
        <p:nvGraphicFramePr>
          <p:cNvPr id="26" name="Tabelle 30"/>
          <p:cNvGraphicFramePr>
            <a:graphicFrameLocks noGrp="1"/>
          </p:cNvGraphicFramePr>
          <p:nvPr/>
        </p:nvGraphicFramePr>
        <p:xfrm>
          <a:off x="2984500" y="4240579"/>
          <a:ext cx="4226397" cy="2719749"/>
        </p:xfrm>
        <a:graphic>
          <a:graphicData uri="http://schemas.openxmlformats.org/drawingml/2006/table">
            <a:tbl>
              <a:tblPr firstRow="1" bandRow="1">
                <a:tableStyleId>{5C22544A-7EE6-4342-B048-85BDC9FD1C3A}</a:tableStyleId>
              </a:tblPr>
              <a:tblGrid>
                <a:gridCol w="505755">
                  <a:extLst>
                    <a:ext uri="{9D8B030D-6E8A-4147-A177-3AD203B41FA5}">
                      <a16:colId xmlns:a16="http://schemas.microsoft.com/office/drawing/2014/main" val="20000"/>
                    </a:ext>
                  </a:extLst>
                </a:gridCol>
                <a:gridCol w="946572">
                  <a:extLst>
                    <a:ext uri="{9D8B030D-6E8A-4147-A177-3AD203B41FA5}">
                      <a16:colId xmlns:a16="http://schemas.microsoft.com/office/drawing/2014/main" val="20001"/>
                    </a:ext>
                  </a:extLst>
                </a:gridCol>
                <a:gridCol w="554814">
                  <a:extLst>
                    <a:ext uri="{9D8B030D-6E8A-4147-A177-3AD203B41FA5}">
                      <a16:colId xmlns:a16="http://schemas.microsoft.com/office/drawing/2014/main" val="20003"/>
                    </a:ext>
                  </a:extLst>
                </a:gridCol>
                <a:gridCol w="554814">
                  <a:extLst>
                    <a:ext uri="{9D8B030D-6E8A-4147-A177-3AD203B41FA5}">
                      <a16:colId xmlns:a16="http://schemas.microsoft.com/office/drawing/2014/main" val="20004"/>
                    </a:ext>
                  </a:extLst>
                </a:gridCol>
                <a:gridCol w="554814">
                  <a:extLst>
                    <a:ext uri="{9D8B030D-6E8A-4147-A177-3AD203B41FA5}">
                      <a16:colId xmlns:a16="http://schemas.microsoft.com/office/drawing/2014/main" val="20005"/>
                    </a:ext>
                  </a:extLst>
                </a:gridCol>
                <a:gridCol w="554814">
                  <a:extLst>
                    <a:ext uri="{9D8B030D-6E8A-4147-A177-3AD203B41FA5}">
                      <a16:colId xmlns:a16="http://schemas.microsoft.com/office/drawing/2014/main" val="20006"/>
                    </a:ext>
                  </a:extLst>
                </a:gridCol>
                <a:gridCol w="554814">
                  <a:extLst>
                    <a:ext uri="{9D8B030D-6E8A-4147-A177-3AD203B41FA5}">
                      <a16:colId xmlns:a16="http://schemas.microsoft.com/office/drawing/2014/main" val="20007"/>
                    </a:ext>
                  </a:extLst>
                </a:gridCol>
              </a:tblGrid>
              <a:tr h="331394">
                <a:tc gridSpan="2">
                  <a:txBody>
                    <a:bodyPr/>
                    <a:lstStyle/>
                    <a:p>
                      <a:endParaRPr lang="de-DE" sz="900" dirty="0">
                        <a:solidFill>
                          <a:schemeClr val="tx1"/>
                        </a:solidFill>
                        <a:latin typeface="Arial" pitchFamily="34" charset="0"/>
                        <a:cs typeface="Arial" pitchFamily="34" charset="0"/>
                      </a:endParaRPr>
                    </a:p>
                  </a:txBody>
                  <a:tcPr marL="106934" marR="106934" marT="50408" marB="50408">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hMerge="1">
                  <a:txBody>
                    <a:bodyPr/>
                    <a:lstStyle/>
                    <a:p>
                      <a:pPr algn="ctr"/>
                      <a:endParaRPr lang="de-DE" sz="800" dirty="0">
                        <a:solidFill>
                          <a:schemeClr val="tx1"/>
                        </a:solidFill>
                        <a:latin typeface="Arial" pitchFamily="34" charset="0"/>
                        <a:cs typeface="Arial" pitchFamily="34" charset="0"/>
                      </a:endParaRPr>
                    </a:p>
                  </a:txBody>
                  <a:tcPr marL="99060" marR="9906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A5DAAD"/>
                    </a:solidFill>
                  </a:tcPr>
                </a:tc>
                <a:tc>
                  <a:txBody>
                    <a:bodyPr/>
                    <a:lstStyle/>
                    <a:p>
                      <a:pPr algn="ctr"/>
                      <a:r>
                        <a:rPr lang="de-DE" sz="900" dirty="0">
                          <a:solidFill>
                            <a:schemeClr val="tx1"/>
                          </a:solidFill>
                          <a:latin typeface="Arial" pitchFamily="34" charset="0"/>
                          <a:cs typeface="Arial" pitchFamily="34" charset="0"/>
                        </a:rPr>
                        <a:t>2017</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2018</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2019</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2020</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2021</a:t>
                      </a:r>
                    </a:p>
                  </a:txBody>
                  <a:tcPr marL="106934" marR="106934" marT="50408" marB="50408" anchor="ctr">
                    <a:lnL w="57150" cap="flat" cmpd="sng" algn="ctr">
                      <a:solidFill>
                        <a:schemeClr val="bg1"/>
                      </a:solidFill>
                      <a:prstDash val="solid"/>
                      <a:round/>
                      <a:headEnd type="none" w="med" len="med"/>
                      <a:tailEnd type="none" w="med" len="med"/>
                    </a:lnL>
                    <a:lnB w="57150" cap="flat" cmpd="sng" algn="ctr">
                      <a:solidFill>
                        <a:schemeClr val="bg1"/>
                      </a:solidFill>
                      <a:prstDash val="solid"/>
                      <a:round/>
                      <a:headEnd type="none" w="med" len="med"/>
                      <a:tailEnd type="none" w="med" len="med"/>
                    </a:lnB>
                    <a:solidFill>
                      <a:srgbClr val="F8C57F"/>
                    </a:solidFill>
                  </a:tcPr>
                </a:tc>
                <a:extLst>
                  <a:ext uri="{0D108BD9-81ED-4DB2-BD59-A6C34878D82A}">
                    <a16:rowId xmlns:a16="http://schemas.microsoft.com/office/drawing/2014/main" val="10000"/>
                  </a:ext>
                </a:extLst>
              </a:tr>
              <a:tr h="410625">
                <a:tc rowSpan="7">
                  <a:txBody>
                    <a:bodyPr/>
                    <a:lstStyle/>
                    <a:p>
                      <a:pPr>
                        <a:lnSpc>
                          <a:spcPts val="1200"/>
                        </a:lnSpc>
                        <a:spcAft>
                          <a:spcPts val="0"/>
                        </a:spcAft>
                      </a:pPr>
                      <a:endParaRPr lang="de-DE" sz="900" dirty="0">
                        <a:effectLst/>
                        <a:latin typeface="Arial" pitchFamily="34" charset="0"/>
                        <a:ea typeface="Times New Roman"/>
                        <a:cs typeface="Arial" pitchFamily="34" charset="0"/>
                      </a:endParaRPr>
                    </a:p>
                  </a:txBody>
                  <a:tcPr marL="80201" marR="80201"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dirty="0">
                          <a:effectLst/>
                          <a:latin typeface="Arial" pitchFamily="34" charset="0"/>
                          <a:ea typeface="Times New Roman"/>
                          <a:cs typeface="Arial" pitchFamily="34" charset="0"/>
                        </a:rPr>
                        <a:t>Max</a:t>
                      </a: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err="1">
                          <a:solidFill>
                            <a:srgbClr val="000000"/>
                          </a:solidFill>
                          <a:effectLst/>
                          <a:latin typeface="Arial"/>
                        </a:rPr>
                        <a:t>100%</a:t>
                      </a:r>
                      <a:endParaRPr lang="de-DE" sz="900" b="0" i="0" u="none" strike="noStrike" dirty="0">
                        <a:solidFill>
                          <a:srgbClr val="000000"/>
                        </a:solidFill>
                        <a:effectLst/>
                        <a:latin typeface="Arial"/>
                      </a:endParaRP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1"/>
                  </a:ext>
                </a:extLst>
              </a:tr>
              <a:tr h="320760">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de-DE" sz="900" dirty="0">
                          <a:effectLst/>
                          <a:latin typeface="Arial" pitchFamily="34" charset="0"/>
                          <a:ea typeface="Times New Roman"/>
                          <a:cs typeface="Arial" pitchFamily="34" charset="0"/>
                        </a:rPr>
                        <a:t>95. Perzentil</a:t>
                      </a: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2"/>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75. </a:t>
                      </a:r>
                      <a:r>
                        <a:rPr lang="en-US" sz="900" dirty="0" err="1">
                          <a:effectLst/>
                          <a:latin typeface="Arial" pitchFamily="34" charset="0"/>
                          <a:ea typeface="Times New Roman"/>
                          <a:cs typeface="Arial" pitchFamily="34" charset="0"/>
                        </a:rPr>
                        <a:t>Perzentil</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3"/>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Median</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83,33%</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86,61%</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84,62%</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85,71%</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err="1">
                          <a:solidFill>
                            <a:srgbClr val="000000"/>
                          </a:solidFill>
                          <a:effectLst/>
                          <a:latin typeface="Arial"/>
                        </a:rPr>
                        <a:t>83,33%</a:t>
                      </a:r>
                      <a:endParaRPr lang="de-DE" sz="900" b="0" i="0" u="none" strike="noStrike" dirty="0">
                        <a:solidFill>
                          <a:srgbClr val="000000"/>
                        </a:solidFill>
                        <a:effectLst/>
                        <a:latin typeface="Arial"/>
                      </a:endParaRP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4"/>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25. </a:t>
                      </a:r>
                      <a:r>
                        <a:rPr lang="en-US" sz="900" dirty="0" err="1">
                          <a:effectLst/>
                          <a:latin typeface="Arial" pitchFamily="34" charset="0"/>
                          <a:ea typeface="Times New Roman"/>
                          <a:cs typeface="Arial" pitchFamily="34" charset="0"/>
                        </a:rPr>
                        <a:t>Perzentil</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66,67%</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69,17%</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63,64%</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60,00%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56,35%</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5"/>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5. </a:t>
                      </a:r>
                      <a:r>
                        <a:rPr lang="en-US" sz="900" dirty="0" err="1">
                          <a:effectLst/>
                          <a:latin typeface="Arial" pitchFamily="34" charset="0"/>
                          <a:ea typeface="Times New Roman"/>
                          <a:cs typeface="Arial" pitchFamily="34" charset="0"/>
                        </a:rPr>
                        <a:t>Perzentil</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40,00%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34,79%</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33,33%</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30,59%</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25,00%</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6"/>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Min</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25,00%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16,67%</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err="1">
                          <a:solidFill>
                            <a:srgbClr val="000000"/>
                          </a:solidFill>
                          <a:effectLst/>
                          <a:latin typeface="Arial"/>
                        </a:rPr>
                        <a:t>0,00%</a:t>
                      </a:r>
                      <a:endParaRPr lang="de-DE" sz="900" b="0" i="0" u="none" strike="noStrike" dirty="0">
                        <a:solidFill>
                          <a:srgbClr val="000000"/>
                        </a:solidFill>
                        <a:effectLst/>
                        <a:latin typeface="Arial"/>
                      </a:endParaRP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solidFill>
                      <a:srgbClr val="FEF3E5"/>
                    </a:solidFill>
                  </a:tcPr>
                </a:tc>
                <a:extLst>
                  <a:ext uri="{0D108BD9-81ED-4DB2-BD59-A6C34878D82A}">
                    <a16:rowId xmlns:a16="http://schemas.microsoft.com/office/drawing/2014/main" val="10007"/>
                  </a:ext>
                </a:extLst>
              </a:tr>
            </a:tbl>
          </a:graphicData>
        </a:graphic>
      </p:graphicFrame>
      <p:cxnSp>
        <p:nvCxnSpPr>
          <p:cNvPr id="30" name="Gerade Verbindung 8"/>
          <p:cNvCxnSpPr/>
          <p:nvPr/>
        </p:nvCxnSpPr>
        <p:spPr>
          <a:xfrm>
            <a:off x="0" y="1048495"/>
            <a:ext cx="10693400" cy="0"/>
          </a:xfrm>
          <a:prstGeom prst="line">
            <a:avLst/>
          </a:prstGeom>
          <a:ln w="38100">
            <a:solidFill>
              <a:srgbClr val="F4A329"/>
            </a:solidFill>
          </a:ln>
        </p:spPr>
        <p:style>
          <a:lnRef idx="1">
            <a:schemeClr val="accent1"/>
          </a:lnRef>
          <a:fillRef idx="0">
            <a:schemeClr val="accent1"/>
          </a:fillRef>
          <a:effectRef idx="0">
            <a:schemeClr val="accent1"/>
          </a:effectRef>
          <a:fontRef idx="minor">
            <a:schemeClr val="tx1"/>
          </a:fontRef>
        </p:style>
      </p:cxnSp>
      <p:pic>
        <p:nvPicPr>
          <p:cNvPr id="16" name="Grafik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745" y="1145951"/>
            <a:ext cx="5210956" cy="2352393"/>
          </a:xfrm>
          <a:prstGeom prst="rect">
            <a:avLst/>
          </a:prstGeom>
        </p:spPr>
      </p:pic>
      <p:pic>
        <p:nvPicPr>
          <p:cNvPr id="19" name="Picture 3" descr="D:\benchmarking_endproducte\5\15\Allgemein\Grafiken\Boxplot\Allgemein_kennzahl_1.pn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047" y="4161631"/>
            <a:ext cx="2617522" cy="287764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C:\Users\cristina\Desktop\plot_prostat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9620" y="4684247"/>
            <a:ext cx="385579" cy="2201868"/>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p:cNvSpPr txBox="1">
            <a:spLocks/>
          </p:cNvSpPr>
          <p:nvPr/>
        </p:nvSpPr>
        <p:spPr bwMode="auto">
          <a:xfrm>
            <a:off x="178224" y="252042"/>
            <a:ext cx="9000278" cy="336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1300" dirty="0" err="1">
                <a:latin typeface="Arial" pitchFamily="34" charset="0"/>
              </a:rPr>
              <a:t>Jahresbericht</a:t>
            </a:r>
            <a:r>
              <a:rPr lang="en-US" sz="1300" dirty="0">
                <a:latin typeface="Arial" pitchFamily="34" charset="0"/>
              </a:rPr>
              <a:t> </a:t>
            </a:r>
            <a:r>
              <a:rPr lang="de-DE" sz="1300" dirty="0">
                <a:latin typeface="Arial" pitchFamily="34" charset="0"/>
              </a:rPr>
              <a:t>Gynäkologische Krebszentren</a:t>
            </a:r>
            <a:r>
              <a:rPr lang="en-US" sz="1300" dirty="0">
                <a:latin typeface="Arial" pitchFamily="34" charset="0"/>
              </a:rPr>
              <a:t> 2023 (</a:t>
            </a:r>
            <a:r>
              <a:rPr lang="en-US" sz="1300" dirty="0" err="1">
                <a:latin typeface="Arial" pitchFamily="34" charset="0"/>
              </a:rPr>
              <a:t>Auditjahr</a:t>
            </a:r>
            <a:r>
              <a:rPr lang="en-US" sz="1300" dirty="0">
                <a:latin typeface="Arial" pitchFamily="34" charset="0"/>
              </a:rPr>
              <a:t> 2022 / </a:t>
            </a:r>
            <a:r>
              <a:rPr lang="en-US" sz="1300" dirty="0" err="1">
                <a:latin typeface="Arial" pitchFamily="34" charset="0"/>
              </a:rPr>
              <a:t>Kennzahlenjahr</a:t>
            </a:r>
            <a:r>
              <a:rPr lang="en-US" sz="1300" dirty="0">
                <a:latin typeface="Arial" pitchFamily="34" charset="0"/>
              </a:rPr>
              <a:t> 2021)</a:t>
            </a:r>
            <a:endParaRPr lang="de-DE" sz="1300" kern="0" dirty="0">
              <a:solidFill>
                <a:srgbClr val="7F7F7F"/>
              </a:solidFill>
              <a:latin typeface="Arial" charset="0"/>
              <a:cs typeface="Arial" charset="0"/>
            </a:endParaRPr>
          </a:p>
        </p:txBody>
      </p:sp>
      <p:sp>
        <p:nvSpPr>
          <p:cNvPr id="5" name="Textfeld 4"/>
          <p:cNvSpPr txBox="1"/>
          <p:nvPr/>
        </p:nvSpPr>
        <p:spPr bwMode="auto">
          <a:xfrm>
            <a:off x="250265" y="7179596"/>
            <a:ext cx="53091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nchor="ctr">
            <a:spAutoFit/>
          </a:bodyPr>
          <a:lstStyle/>
          <a:p>
            <a:pPr defTabSz="914400">
              <a:defRPr/>
            </a:pPr>
            <a:r>
              <a:rPr lang="de-DE" sz="600" dirty="0" err="1">
                <a:latin typeface="Arial" pitchFamily="34" charset="0"/>
                <a:cs typeface="Arial" pitchFamily="34" charset="0"/>
              </a:rPr>
              <a:t>* Bei Werten außerhalb der Plausibilitätsgrenze(n) besteht eine Begründungspflicht der Zentren.</a:t>
            </a:r>
            <a:endParaRPr lang="en-US" sz="800" dirty="0">
              <a:latin typeface="Arial" pitchFamily="34" charset="0"/>
              <a:cs typeface="Arial" pitchFamily="34" charset="0"/>
            </a:endParaRPr>
          </a:p>
        </p:txBody>
      </p:sp>
    </p:spTree>
    <p:extLst>
      <p:ext uri="{BB962C8B-B14F-4D97-AF65-F5344CB8AC3E}">
        <p14:creationId xmlns:p14="http://schemas.microsoft.com/office/powerpoint/2010/main" val="2063483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8224" y="588098"/>
            <a:ext cx="10336953" cy="420070"/>
          </a:xfrm>
          <a:prstGeom prst="rect">
            <a:avLst/>
          </a:prstGeom>
        </p:spPr>
        <p:txBody>
          <a:bodyPr vert="horz" lIns="99569" tIns="49785" rIns="99569" bIns="49785" rtlCol="0" anchor="ctr" anchorCtr="0">
            <a:normAutofit/>
          </a:bodyPr>
          <a:lstStyle/>
          <a:p>
            <a:pPr lvl="0">
              <a:spcBef>
                <a:spcPct val="0"/>
              </a:spcBef>
              <a:defRPr/>
            </a:pPr>
            <a:r>
              <a:rPr lang="en-US" sz="1500" b="1" dirty="0" err="1">
                <a:latin typeface="Arial" pitchFamily="34" charset="0"/>
                <a:cs typeface="Arial" pitchFamily="34" charset="0"/>
              </a:rPr>
              <a:t>10. Makroskopisch vollständige Resektion fortgeschrittenes Ovarialkarzinom (LL Ovar QI)</a:t>
            </a:r>
            <a:endParaRPr lang="en-US" sz="1500" b="1" noProof="1">
              <a:latin typeface="Arial" pitchFamily="34" charset="0"/>
              <a:cs typeface="Arial" pitchFamily="34" charset="0"/>
            </a:endParaRPr>
          </a:p>
        </p:txBody>
      </p:sp>
      <p:cxnSp>
        <p:nvCxnSpPr>
          <p:cNvPr id="6" name="Gerade Verbindung 8"/>
          <p:cNvCxnSpPr/>
          <p:nvPr/>
        </p:nvCxnSpPr>
        <p:spPr>
          <a:xfrm>
            <a:off x="0" y="1047040"/>
            <a:ext cx="10693400" cy="0"/>
          </a:xfrm>
          <a:prstGeom prst="line">
            <a:avLst/>
          </a:prstGeom>
          <a:ln w="38100">
            <a:solidFill>
              <a:srgbClr val="A5DAAD"/>
            </a:solidFill>
          </a:ln>
        </p:spPr>
        <p:style>
          <a:lnRef idx="1">
            <a:schemeClr val="accent1"/>
          </a:lnRef>
          <a:fillRef idx="0">
            <a:schemeClr val="accent1"/>
          </a:fillRef>
          <a:effectRef idx="0">
            <a:schemeClr val="accent1"/>
          </a:effectRef>
          <a:fontRef idx="minor">
            <a:schemeClr val="tx1"/>
          </a:fontRef>
        </p:style>
      </p:cxnSp>
      <p:graphicFrame>
        <p:nvGraphicFramePr>
          <p:cNvPr id="14" name="Table 13"/>
          <p:cNvGraphicFramePr>
            <a:graphicFrameLocks noGrp="1"/>
          </p:cNvGraphicFramePr>
          <p:nvPr/>
        </p:nvGraphicFramePr>
        <p:xfrm>
          <a:off x="5428959" y="1100686"/>
          <a:ext cx="5086221" cy="2603175"/>
        </p:xfrm>
        <a:graphic>
          <a:graphicData uri="http://schemas.openxmlformats.org/drawingml/2006/table">
            <a:tbl>
              <a:tblPr firstRow="1" bandRow="1">
                <a:noFill/>
                <a:tableStyleId>{5C22544A-7EE6-4342-B048-85BDC9FD1C3A}</a:tableStyleId>
              </a:tblPr>
              <a:tblGrid>
                <a:gridCol w="603541">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533400">
                  <a:extLst>
                    <a:ext uri="{9D8B030D-6E8A-4147-A177-3AD203B41FA5}">
                      <a16:colId xmlns:a16="http://schemas.microsoft.com/office/drawing/2014/main" val="20006"/>
                    </a:ext>
                  </a:extLst>
                </a:gridCol>
                <a:gridCol w="520280">
                  <a:extLst>
                    <a:ext uri="{9D8B030D-6E8A-4147-A177-3AD203B41FA5}">
                      <a16:colId xmlns:a16="http://schemas.microsoft.com/office/drawing/2014/main" val="20007"/>
                    </a:ext>
                  </a:extLst>
                </a:gridCol>
              </a:tblGrid>
              <a:tr h="226043">
                <a:tc rowSpan="2">
                  <a:txBody>
                    <a:bodyPr/>
                    <a:lstStyle/>
                    <a:p>
                      <a:pPr marL="0" indent="0"/>
                      <a:endParaRPr lang="en-US" sz="1000" dirty="0">
                        <a:latin typeface="Arial" pitchFamily="34" charset="0"/>
                        <a:cs typeface="Arial" pitchFamily="34" charset="0"/>
                      </a:endParaRPr>
                    </a:p>
                  </a:txBody>
                  <a:tcPr marL="106257" marR="106257" marT="39692" marB="39692">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itchFamily="34" charset="0"/>
                          <a:cs typeface="Arial" pitchFamily="34" charset="0"/>
                        </a:rPr>
                        <a:t>Kennzahlendefinition</a:t>
                      </a:r>
                    </a:p>
                  </a:txBody>
                  <a:tcPr marL="106257" marR="106257" marT="79383"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gridSpan="5">
                  <a:txBody>
                    <a:bodyPr/>
                    <a:lstStyle/>
                    <a:p>
                      <a:pPr algn="ctr"/>
                      <a:r>
                        <a:rPr lang="en-US" sz="900" dirty="0">
                          <a:solidFill>
                            <a:schemeClr val="bg1"/>
                          </a:solidFill>
                          <a:latin typeface="Arial" pitchFamily="34" charset="0"/>
                          <a:cs typeface="Arial" pitchFamily="34" charset="0"/>
                        </a:rPr>
                        <a:t>FAG-Z360 B</a:t>
                      </a:r>
                    </a:p>
                  </a:txBody>
                  <a:tcPr marL="106257" marR="106257" marT="39692"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A9121C"/>
                    </a:solidFill>
                  </a:tcPr>
                </a:tc>
                <a:tc hMerge="1">
                  <a:txBody>
                    <a:bodyPr/>
                    <a:lstStyle/>
                    <a:p>
                      <a:endParaRPr lang="de-DE"/>
                    </a:p>
                  </a:txBody>
                  <a:tcPr/>
                </a:tc>
                <a:tc hMerge="1">
                  <a:txBody>
                    <a:bodyPr/>
                    <a:lstStyle/>
                    <a:p>
                      <a:endParaRPr lang="de-DE"/>
                    </a:p>
                  </a:txBody>
                  <a:tcPr/>
                </a:tc>
                <a:tc hMerge="1">
                  <a:txBody>
                    <a:bodyPr/>
                    <a:lstStyle/>
                    <a:p>
                      <a:pPr algn="ctr"/>
                      <a:endParaRPr lang="en-US" sz="800" dirty="0">
                        <a:solidFill>
                          <a:schemeClr val="bg1"/>
                        </a:solidFill>
                        <a:latin typeface="Arial" pitchFamily="34" charset="0"/>
                        <a:cs typeface="Arial" pitchFamily="34" charset="0"/>
                      </a:endParaRPr>
                    </a:p>
                  </a:txBody>
                  <a:tcPr marL="98433" marR="98433" marT="36000"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A9121C"/>
                    </a:solidFill>
                  </a:tcPr>
                </a:tc>
                <a:tc hMerge="1">
                  <a:txBody>
                    <a:bodyPr/>
                    <a:lstStyle/>
                    <a:p>
                      <a:pPr algn="ctr"/>
                      <a:endParaRPr lang="en-US" sz="900" dirty="0">
                        <a:solidFill>
                          <a:schemeClr val="bg1"/>
                        </a:solidFill>
                        <a:latin typeface="Arial" pitchFamily="34" charset="0"/>
                        <a:cs typeface="Arial" pitchFamily="34" charset="0"/>
                      </a:endParaRPr>
                    </a:p>
                  </a:txBody>
                  <a:tcPr marL="106257" marR="106257" marT="39692"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A9121C"/>
                    </a:solidFill>
                  </a:tcPr>
                </a:tc>
                <a:extLst>
                  <a:ext uri="{0D108BD9-81ED-4DB2-BD59-A6C34878D82A}">
                    <a16:rowId xmlns:a16="http://schemas.microsoft.com/office/drawing/2014/main" val="10000"/>
                  </a:ext>
                </a:extLst>
              </a:tr>
              <a:tr h="216700">
                <a:tc vMerge="1">
                  <a:txBody>
                    <a:bodyPr/>
                    <a:lstStyle/>
                    <a:p>
                      <a:endParaRPr lang="en-US" dirty="0"/>
                    </a:p>
                  </a:txBody>
                  <a:tcPr/>
                </a:tc>
                <a:tc vMerge="1">
                  <a:txBody>
                    <a:bodyPr/>
                    <a:lstStyle/>
                    <a:p>
                      <a:endParaRPr lang="en-US" dirty="0"/>
                    </a:p>
                  </a:txBody>
                  <a:tcPr/>
                </a:tc>
                <a:tc>
                  <a:txBody>
                    <a:bodyPr/>
                    <a:lstStyle/>
                    <a:p>
                      <a:pPr algn="ctr"/>
                      <a:r>
                        <a:rPr lang="en-US" sz="900" b="1" dirty="0">
                          <a:solidFill>
                            <a:schemeClr val="bg1"/>
                          </a:solidFill>
                          <a:latin typeface="Arial" pitchFamily="34" charset="0"/>
                          <a:cs typeface="Arial" pitchFamily="34" charset="0"/>
                        </a:rPr>
                        <a:t>2017</a:t>
                      </a:r>
                    </a:p>
                  </a:txBody>
                  <a:tcPr marL="106257" marR="106257" marT="19846" marB="51599">
                    <a:lnL w="571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2018</a:t>
                      </a:r>
                    </a:p>
                  </a:txBody>
                  <a:tcPr marL="106257" marR="106257" marT="19846" marB="51599">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2019</a:t>
                      </a:r>
                    </a:p>
                  </a:txBody>
                  <a:tcPr marL="106257" marR="106257" marT="19846" marB="51599">
                    <a:lnL w="12700" cap="flat" cmpd="sng" algn="ctr">
                      <a:noFill/>
                      <a:prstDash val="solid"/>
                      <a:round/>
                      <a:headEnd type="none" w="med" len="med"/>
                      <a:tailEnd type="none" w="med" len="med"/>
                    </a:lnL>
                    <a:lnR w="5715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2020</a:t>
                      </a:r>
                    </a:p>
                  </a:txBody>
                  <a:tcPr marL="106257" marR="106257" marT="19846" marB="51599">
                    <a:lnL w="12700" cap="flat" cmpd="sng" algn="ctr">
                      <a:noFill/>
                      <a:prstDash val="solid"/>
                      <a:round/>
                      <a:headEnd type="none" w="med" len="med"/>
                      <a:tailEnd type="none" w="med" len="med"/>
                    </a:lnL>
                    <a:lnR w="5715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2021</a:t>
                      </a:r>
                    </a:p>
                  </a:txBody>
                  <a:tcPr marL="106257" marR="106257" marT="19846" marB="51599">
                    <a:lnL w="1270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extLst>
                  <a:ext uri="{0D108BD9-81ED-4DB2-BD59-A6C34878D82A}">
                    <a16:rowId xmlns:a16="http://schemas.microsoft.com/office/drawing/2014/main" val="10001"/>
                  </a:ext>
                </a:extLst>
              </a:tr>
              <a:tr h="751304">
                <a:tc>
                  <a:txBody>
                    <a:bodyPr/>
                    <a:lstStyle/>
                    <a:p>
                      <a:pPr algn="ctr"/>
                      <a:r>
                        <a:rPr lang="en-US" sz="900" dirty="0" err="1">
                          <a:latin typeface="Arial" pitchFamily="34" charset="0"/>
                          <a:cs typeface="Arial" pitchFamily="34" charset="0"/>
                        </a:rPr>
                        <a:t>Zähler</a:t>
                      </a: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r>
                        <a:rPr lang="en-US" sz="900" dirty="0" err="1">
                          <a:latin typeface="Arial" pitchFamily="34" charset="0"/>
                          <a:cs typeface="Arial" pitchFamily="34" charset="0"/>
                        </a:rPr>
                        <a:t>Primärfälle des Nenners mit makroskopisch vollständiger Resektion</a:t>
                      </a:r>
                      <a:endParaRPr lang="en-US" sz="900" dirty="0">
                        <a:latin typeface="Arial" pitchFamily="34" charset="0"/>
                        <a:cs typeface="Arial" pitchFamily="34" charset="0"/>
                      </a:endParaRPr>
                    </a:p>
                  </a:txBody>
                  <a:tcPr marL="106257" marR="106257"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9</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a:latin typeface="Arial" pitchFamily="34" charset="0"/>
                          <a:cs typeface="Arial" pitchFamily="34" charset="0"/>
                        </a:rPr>
                        <a:t>8</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a:latin typeface="Arial" pitchFamily="34" charset="0"/>
                          <a:cs typeface="Arial" pitchFamily="34" charset="0"/>
                        </a:rPr>
                        <a:t>12</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a:latin typeface="Arial" pitchFamily="34" charset="0"/>
                          <a:cs typeface="Arial" pitchFamily="34" charset="0"/>
                        </a:rPr>
                        <a:t>5</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err="1">
                          <a:latin typeface="Arial" pitchFamily="34" charset="0"/>
                          <a:cs typeface="Arial" pitchFamily="34" charset="0"/>
                        </a:rPr>
                        <a:t>10</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2"/>
                  </a:ext>
                </a:extLst>
              </a:tr>
              <a:tr h="751304">
                <a:tc>
                  <a:txBody>
                    <a:bodyPr/>
                    <a:lstStyle/>
                    <a:p>
                      <a:pPr algn="ctr"/>
                      <a:r>
                        <a:rPr lang="en-US" sz="900" dirty="0">
                          <a:latin typeface="Arial" pitchFamily="34" charset="0"/>
                          <a:cs typeface="Arial" pitchFamily="34" charset="0"/>
                        </a:rPr>
                        <a:t>Nenner</a:t>
                      </a: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r>
                        <a:rPr lang="en-US" sz="900" dirty="0" err="1">
                          <a:latin typeface="Arial" pitchFamily="34" charset="0"/>
                          <a:cs typeface="Arial" pitchFamily="34" charset="0"/>
                        </a:rPr>
                        <a:t>Operative Primärfälle Ovarialkarzinom FIGO IIB-IV</a:t>
                      </a:r>
                      <a:endParaRPr lang="en-US" sz="900" dirty="0">
                        <a:latin typeface="Arial" pitchFamily="34" charset="0"/>
                        <a:cs typeface="Arial" pitchFamily="34" charset="0"/>
                      </a:endParaRPr>
                    </a:p>
                  </a:txBody>
                  <a:tcPr marL="106257" marR="106257"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19</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a:latin typeface="Arial" pitchFamily="34" charset="0"/>
                          <a:cs typeface="Arial" pitchFamily="34" charset="0"/>
                        </a:rPr>
                        <a:t>18</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a:latin typeface="Arial" pitchFamily="34" charset="0"/>
                          <a:cs typeface="Arial" pitchFamily="34" charset="0"/>
                        </a:rPr>
                        <a:t>23</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a:latin typeface="Arial" pitchFamily="34" charset="0"/>
                          <a:cs typeface="Arial" pitchFamily="34" charset="0"/>
                        </a:rPr>
                        <a:t>11</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14</a:t>
                      </a:r>
                      <a:endParaRPr lang="en-US" sz="900" dirty="0">
                        <a:latin typeface="Arial" pitchFamily="34" charset="0"/>
                        <a:cs typeface="Arial" pitchFamily="34" charset="0"/>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3"/>
                  </a:ext>
                </a:extLst>
              </a:tr>
              <a:tr h="379982">
                <a:tc>
                  <a:txBody>
                    <a:bodyPr/>
                    <a:lstStyle/>
                    <a:p>
                      <a:pPr algn="ctr"/>
                      <a:r>
                        <a:rPr lang="en-US" sz="900" dirty="0" err="1">
                          <a:latin typeface="Arial" pitchFamily="34" charset="0"/>
                          <a:cs typeface="Arial" pitchFamily="34" charset="0"/>
                        </a:rPr>
                        <a:t>Quote</a:t>
                      </a: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r>
                        <a:rPr lang="en-US" sz="900" dirty="0" err="1">
                          <a:latin typeface="Arial" pitchFamily="34" charset="0"/>
                          <a:cs typeface="Arial" pitchFamily="34" charset="0"/>
                        </a:rPr>
                        <a:t>Sollvorgabe ≥ 30%</a:t>
                      </a:r>
                      <a:endParaRPr lang="en-US" sz="900" dirty="0">
                        <a:latin typeface="Arial" pitchFamily="34" charset="0"/>
                        <a:cs typeface="Arial" pitchFamily="34" charset="0"/>
                      </a:endParaRPr>
                    </a:p>
                  </a:txBody>
                  <a:tcPr marL="106257" marR="106257"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47,37%</a:t>
                      </a: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44,44%</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52,17%</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45,45%</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err="1">
                          <a:solidFill>
                            <a:schemeClr val="tx1"/>
                          </a:solidFill>
                          <a:latin typeface="Arial" pitchFamily="34" charset="0"/>
                          <a:cs typeface="Arial" pitchFamily="34" charset="0"/>
                        </a:rPr>
                        <a:t>71,43%</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4"/>
                  </a:ext>
                </a:extLst>
              </a:tr>
              <a:tr h="277842">
                <a:tc grid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noFill/>
                  </a:tcPr>
                </a:tc>
                <a:tc hMerge="1">
                  <a:txBody>
                    <a:bodyPr/>
                    <a:lstStyle/>
                    <a:p>
                      <a:endParaRPr lang="en-US" sz="800" dirty="0">
                        <a:latin typeface="Arial" pitchFamily="34" charset="0"/>
                        <a:cs typeface="Arial" pitchFamily="34" charset="0"/>
                      </a:endParaRPr>
                    </a:p>
                  </a:txBody>
                  <a:tcPr marL="98433" marR="98433" marT="45431" marB="45431">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22</a:t>
            </a:fld>
            <a:endParaRPr lang="en-US" dirty="0"/>
          </a:p>
        </p:txBody>
      </p:sp>
      <p:graphicFrame>
        <p:nvGraphicFramePr>
          <p:cNvPr id="13" name="Table 10"/>
          <p:cNvGraphicFramePr>
            <a:graphicFrameLocks noGrp="1"/>
          </p:cNvGraphicFramePr>
          <p:nvPr/>
        </p:nvGraphicFramePr>
        <p:xfrm>
          <a:off x="7368240" y="4249311"/>
          <a:ext cx="3146936" cy="998825"/>
        </p:xfrm>
        <a:graphic>
          <a:graphicData uri="http://schemas.openxmlformats.org/drawingml/2006/table">
            <a:tbl>
              <a:tblPr firstRow="1" bandRow="1">
                <a:tableStyleId>{5C22544A-7EE6-4342-B048-85BDC9FD1C3A}</a:tableStyleId>
              </a:tblPr>
              <a:tblGrid>
                <a:gridCol w="786734">
                  <a:extLst>
                    <a:ext uri="{9D8B030D-6E8A-4147-A177-3AD203B41FA5}">
                      <a16:colId xmlns:a16="http://schemas.microsoft.com/office/drawing/2014/main" val="20000"/>
                    </a:ext>
                  </a:extLst>
                </a:gridCol>
                <a:gridCol w="786734">
                  <a:extLst>
                    <a:ext uri="{9D8B030D-6E8A-4147-A177-3AD203B41FA5}">
                      <a16:colId xmlns:a16="http://schemas.microsoft.com/office/drawing/2014/main" val="20001"/>
                    </a:ext>
                  </a:extLst>
                </a:gridCol>
                <a:gridCol w="786734">
                  <a:extLst>
                    <a:ext uri="{9D8B030D-6E8A-4147-A177-3AD203B41FA5}">
                      <a16:colId xmlns:a16="http://schemas.microsoft.com/office/drawing/2014/main" val="20002"/>
                    </a:ext>
                  </a:extLst>
                </a:gridCol>
                <a:gridCol w="786734">
                  <a:extLst>
                    <a:ext uri="{9D8B030D-6E8A-4147-A177-3AD203B41FA5}">
                      <a16:colId xmlns:a16="http://schemas.microsoft.com/office/drawing/2014/main" val="20003"/>
                    </a:ext>
                  </a:extLst>
                </a:gridCol>
              </a:tblGrid>
              <a:tr h="254027">
                <a:tc gridSpan="2">
                  <a:txBody>
                    <a:bodyPr/>
                    <a:lstStyle/>
                    <a:p>
                      <a:r>
                        <a:rPr lang="en-US" sz="900" dirty="0" err="1">
                          <a:solidFill>
                            <a:schemeClr val="tx1"/>
                          </a:solidFill>
                          <a:latin typeface="Arial" pitchFamily="34" charset="0"/>
                          <a:cs typeface="Arial" pitchFamily="34" charset="0"/>
                        </a:rPr>
                        <a:t>Standorte mit auswertbaren Daten</a:t>
                      </a:r>
                      <a:endParaRPr lang="en-US" sz="900" dirty="0">
                        <a:solidFill>
                          <a:schemeClr val="tx1"/>
                        </a:solidFill>
                        <a:latin typeface="Arial" pitchFamily="34" charset="0"/>
                        <a:cs typeface="Arial" pitchFamily="34" charset="0"/>
                      </a:endParaRPr>
                    </a:p>
                  </a:txBody>
                  <a:tcPr marL="98708" marR="98708" marT="50408" marB="50408">
                    <a:lnL w="31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57150" cap="flat" cmpd="sng" algn="ctr">
                      <a:noFill/>
                      <a:prstDash val="solid"/>
                      <a:round/>
                      <a:headEnd type="none" w="med" len="med"/>
                      <a:tailEnd type="none" w="med" len="med"/>
                    </a:lnB>
                    <a:solidFill>
                      <a:srgbClr val="F8C57F"/>
                    </a:solidFill>
                  </a:tcPr>
                </a:tc>
                <a:tc hMerge="1">
                  <a:txBody>
                    <a:bodyPr/>
                    <a:lstStyle/>
                    <a:p>
                      <a:endParaRPr lang="en-US" dirty="0"/>
                    </a:p>
                  </a:txBody>
                  <a:tcPr/>
                </a:tc>
                <a:tc gridSpan="2">
                  <a:txBody>
                    <a:bodyPr/>
                    <a:lstStyle/>
                    <a:p>
                      <a:r>
                        <a:rPr lang="en-US" sz="900" dirty="0" err="1">
                          <a:solidFill>
                            <a:schemeClr val="tx1"/>
                          </a:solidFill>
                          <a:latin typeface="Arial" pitchFamily="34" charset="0"/>
                          <a:cs typeface="Arial" pitchFamily="34" charset="0"/>
                        </a:rPr>
                        <a:t>Standorte</a:t>
                      </a:r>
                      <a:r>
                        <a:rPr lang="en-US" sz="900" dirty="0">
                          <a:solidFill>
                            <a:schemeClr val="tx1"/>
                          </a:solidFill>
                          <a:latin typeface="Arial" pitchFamily="34" charset="0"/>
                          <a:cs typeface="Arial" pitchFamily="34" charset="0"/>
                        </a:rPr>
                        <a:t> </a:t>
                      </a:r>
                      <a:r>
                        <a:rPr lang="en-US" sz="900" dirty="0" err="1">
                          <a:solidFill>
                            <a:schemeClr val="tx1"/>
                          </a:solidFill>
                          <a:latin typeface="Arial" pitchFamily="34" charset="0"/>
                          <a:cs typeface="Arial" pitchFamily="34" charset="0"/>
                        </a:rPr>
                        <a:t>innerhalb</a:t>
                      </a:r>
                      <a:r>
                        <a:rPr lang="en-US" sz="900" dirty="0">
                          <a:solidFill>
                            <a:schemeClr val="tx1"/>
                          </a:solidFill>
                          <a:latin typeface="Arial" pitchFamily="34" charset="0"/>
                          <a:cs typeface="Arial" pitchFamily="34" charset="0"/>
                        </a:rPr>
                        <a:t> der </a:t>
                      </a:r>
                      <a:r>
                        <a:rPr lang="en-US" sz="900" dirty="0" err="1">
                          <a:solidFill>
                            <a:schemeClr val="tx1"/>
                          </a:solidFill>
                          <a:latin typeface="Arial" pitchFamily="34" charset="0"/>
                          <a:cs typeface="Arial" pitchFamily="34" charset="0"/>
                        </a:rPr>
                        <a:t>Plausibilitätsgrenzen</a:t>
                      </a:r>
                      <a:endParaRPr lang="en-US" sz="900" dirty="0">
                        <a:solidFill>
                          <a:schemeClr val="tx1"/>
                        </a:solidFill>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57150" cap="flat" cmpd="sng" algn="ctr">
                      <a:noFill/>
                      <a:prstDash val="solid"/>
                      <a:round/>
                      <a:headEnd type="none" w="med" len="med"/>
                      <a:tailEnd type="none" w="med" len="med"/>
                    </a:lnB>
                    <a:solidFill>
                      <a:srgbClr val="F8C57F"/>
                    </a:solidFill>
                  </a:tcPr>
                </a:tc>
                <a:tc hMerge="1">
                  <a:txBody>
                    <a:bodyPr/>
                    <a:lstStyle/>
                    <a:p>
                      <a:endParaRPr lang="en-US" dirty="0"/>
                    </a:p>
                  </a:txBody>
                  <a:tcPr/>
                </a:tc>
                <a:extLst>
                  <a:ext uri="{0D108BD9-81ED-4DB2-BD59-A6C34878D82A}">
                    <a16:rowId xmlns:a16="http://schemas.microsoft.com/office/drawing/2014/main" val="10000"/>
                  </a:ext>
                </a:extLst>
              </a:tr>
              <a:tr h="254027">
                <a:tc>
                  <a:txBody>
                    <a:bodyPr/>
                    <a:lstStyle/>
                    <a:p>
                      <a:pPr algn="ctr"/>
                      <a:r>
                        <a:rPr lang="en-US" sz="900" dirty="0">
                          <a:latin typeface="Arial" pitchFamily="34" charset="0"/>
                          <a:cs typeface="Arial" pitchFamily="34" charset="0"/>
                        </a:rPr>
                        <a:t>Anzahl</a:t>
                      </a:r>
                    </a:p>
                  </a:txBody>
                  <a:tcPr marL="106934" marR="106934" marT="50408" marB="50408">
                    <a:lnL w="31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a:txBody>
                    <a:bodyPr/>
                    <a:lstStyle/>
                    <a:p>
                      <a:pPr algn="ctr"/>
                      <a:r>
                        <a:rPr lang="en-US" sz="900" dirty="0">
                          <a:latin typeface="Arial" pitchFamily="34" charset="0"/>
                          <a:cs typeface="Arial" pitchFamily="34" charset="0"/>
                        </a:rPr>
                        <a:t>%</a:t>
                      </a:r>
                    </a:p>
                  </a:txBody>
                  <a:tcPr marL="106934" marR="106934" marT="50408" marB="50408">
                    <a:lnL w="3175"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a:txBody>
                    <a:bodyPr/>
                    <a:lstStyle/>
                    <a:p>
                      <a:pPr algn="ctr"/>
                      <a:r>
                        <a:rPr lang="en-US" sz="900" dirty="0">
                          <a:latin typeface="Arial" pitchFamily="34" charset="0"/>
                          <a:cs typeface="Arial" pitchFamily="34" charset="0"/>
                        </a:rPr>
                        <a:t>Anzahl</a:t>
                      </a:r>
                    </a:p>
                  </a:txBody>
                  <a:tcPr marL="106934" marR="106934" marT="50408" marB="50408">
                    <a:lnL w="5715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a:txBody>
                    <a:bodyPr/>
                    <a:lstStyle/>
                    <a:p>
                      <a:pPr algn="ctr"/>
                      <a:r>
                        <a:rPr lang="en-US" sz="900" dirty="0">
                          <a:latin typeface="Arial" pitchFamily="34" charset="0"/>
                          <a:cs typeface="Arial" pitchFamily="34" charset="0"/>
                        </a:rPr>
                        <a:t>%</a:t>
                      </a:r>
                    </a:p>
                  </a:txBody>
                  <a:tcPr marL="106934" marR="106934" marT="50408" marB="50408">
                    <a:lnL w="31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extLst>
                  <a:ext uri="{0D108BD9-81ED-4DB2-BD59-A6C34878D82A}">
                    <a16:rowId xmlns:a16="http://schemas.microsoft.com/office/drawing/2014/main" val="10001"/>
                  </a:ext>
                </a:extLst>
              </a:tr>
              <a:tr h="369662">
                <a:tc>
                  <a:txBody>
                    <a:bodyPr/>
                    <a:lstStyle/>
                    <a:p>
                      <a:pPr algn="ctr"/>
                      <a:r>
                        <a:rPr lang="en-US" sz="900" dirty="0" err="1">
                          <a:latin typeface="Arial" pitchFamily="34" charset="0"/>
                          <a:cs typeface="Arial" pitchFamily="34" charset="0"/>
                        </a:rPr>
                        <a:t>177</a:t>
                      </a:r>
                      <a:endParaRPr lang="en-US" sz="900" dirty="0">
                        <a:latin typeface="Arial" pitchFamily="34" charset="0"/>
                        <a:cs typeface="Arial" pitchFamily="34" charset="0"/>
                      </a:endParaRPr>
                    </a:p>
                  </a:txBody>
                  <a:tcPr marL="98708" marR="98708" marT="50408" marB="50408">
                    <a:lnL w="31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100,00%</a:t>
                      </a:r>
                      <a:endParaRPr lang="en-US" sz="900" dirty="0">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174</a:t>
                      </a:r>
                      <a:endParaRPr lang="en-US" sz="900" dirty="0">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98,31%</a:t>
                      </a:r>
                      <a:endParaRPr lang="en-US" sz="900" dirty="0">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2"/>
                  </a:ext>
                </a:extLst>
              </a:tr>
            </a:tbl>
          </a:graphicData>
        </a:graphic>
      </p:graphicFrame>
      <p:sp>
        <p:nvSpPr>
          <p:cNvPr id="17" name="Textfeld 9"/>
          <p:cNvSpPr txBox="1">
            <a:spLocks noChangeArrowheads="1"/>
          </p:cNvSpPr>
          <p:nvPr/>
        </p:nvSpPr>
        <p:spPr bwMode="auto">
          <a:xfrm>
            <a:off x="7377205" y="5330221"/>
            <a:ext cx="3137972" cy="1627358"/>
          </a:xfrm>
          <a:prstGeom prst="rect">
            <a:avLst/>
          </a:prstGeom>
          <a:solidFill>
            <a:srgbClr val="FEF3E5"/>
          </a:solidFill>
          <a:ln w="9525">
            <a:noFill/>
            <a:miter lim="800000"/>
            <a:headEnd/>
            <a:tailEnd/>
          </a:ln>
        </p:spPr>
        <p:txBody>
          <a:bodyPr wrap="square" lIns="89431" tIns="56789" rIns="113579" bIns="56789">
            <a:normAutofit/>
          </a:bodyPr>
          <a:lstStyle/>
          <a:p>
            <a:pPr algn="just"/>
            <a:r>
              <a:rPr lang="de-DE" sz="900" b="1" dirty="0">
                <a:latin typeface="Arial" pitchFamily="34" charset="0"/>
                <a:cs typeface="Arial" pitchFamily="34" charset="0"/>
              </a:rPr>
              <a:t>Anmerkungen</a:t>
            </a:r>
            <a:r>
              <a:rPr lang="de-DE" sz="900" dirty="0">
                <a:latin typeface="Arial" pitchFamily="34" charset="0"/>
                <a:cs typeface="Arial" pitchFamily="34" charset="0"/>
              </a:rPr>
              <a:t>:</a:t>
            </a:r>
          </a:p>
          <a:p>
            <a:pPr algn="just"/>
            <a:endParaRPr lang="en-US" sz="1000" dirty="0"/>
          </a:p>
          <a:p>
            <a:pPr algn="just"/>
            <a:endParaRPr lang="de-DE" sz="1700" b="1" dirty="0">
              <a:latin typeface="Arial" charset="0"/>
              <a:cs typeface="Arial" charset="0"/>
            </a:endParaRPr>
          </a:p>
          <a:p>
            <a:pPr algn="just"/>
            <a:endParaRPr lang="de-DE" sz="1700" b="1" dirty="0">
              <a:latin typeface="Arial" charset="0"/>
              <a:cs typeface="Arial" charset="0"/>
            </a:endParaRPr>
          </a:p>
          <a:p>
            <a:pPr algn="just"/>
            <a:endParaRPr lang="de-DE" sz="1700" b="1" dirty="0">
              <a:latin typeface="Arial" charset="0"/>
              <a:cs typeface="Arial" charset="0"/>
            </a:endParaRPr>
          </a:p>
          <a:p>
            <a:pPr algn="just"/>
            <a:endParaRPr lang="de-DE" sz="1700" dirty="0">
              <a:latin typeface="Arial" charset="0"/>
              <a:cs typeface="Arial" charset="0"/>
            </a:endParaRPr>
          </a:p>
        </p:txBody>
      </p:sp>
      <p:graphicFrame>
        <p:nvGraphicFramePr>
          <p:cNvPr id="26" name="Tabelle 30"/>
          <p:cNvGraphicFramePr>
            <a:graphicFrameLocks noGrp="1"/>
          </p:cNvGraphicFramePr>
          <p:nvPr/>
        </p:nvGraphicFramePr>
        <p:xfrm>
          <a:off x="2984500" y="4240579"/>
          <a:ext cx="4226397" cy="2719749"/>
        </p:xfrm>
        <a:graphic>
          <a:graphicData uri="http://schemas.openxmlformats.org/drawingml/2006/table">
            <a:tbl>
              <a:tblPr firstRow="1" bandRow="1">
                <a:tableStyleId>{5C22544A-7EE6-4342-B048-85BDC9FD1C3A}</a:tableStyleId>
              </a:tblPr>
              <a:tblGrid>
                <a:gridCol w="505755">
                  <a:extLst>
                    <a:ext uri="{9D8B030D-6E8A-4147-A177-3AD203B41FA5}">
                      <a16:colId xmlns:a16="http://schemas.microsoft.com/office/drawing/2014/main" val="20000"/>
                    </a:ext>
                  </a:extLst>
                </a:gridCol>
                <a:gridCol w="946572">
                  <a:extLst>
                    <a:ext uri="{9D8B030D-6E8A-4147-A177-3AD203B41FA5}">
                      <a16:colId xmlns:a16="http://schemas.microsoft.com/office/drawing/2014/main" val="20001"/>
                    </a:ext>
                  </a:extLst>
                </a:gridCol>
                <a:gridCol w="554814">
                  <a:extLst>
                    <a:ext uri="{9D8B030D-6E8A-4147-A177-3AD203B41FA5}">
                      <a16:colId xmlns:a16="http://schemas.microsoft.com/office/drawing/2014/main" val="20003"/>
                    </a:ext>
                  </a:extLst>
                </a:gridCol>
                <a:gridCol w="554814">
                  <a:extLst>
                    <a:ext uri="{9D8B030D-6E8A-4147-A177-3AD203B41FA5}">
                      <a16:colId xmlns:a16="http://schemas.microsoft.com/office/drawing/2014/main" val="20004"/>
                    </a:ext>
                  </a:extLst>
                </a:gridCol>
                <a:gridCol w="554814">
                  <a:extLst>
                    <a:ext uri="{9D8B030D-6E8A-4147-A177-3AD203B41FA5}">
                      <a16:colId xmlns:a16="http://schemas.microsoft.com/office/drawing/2014/main" val="20005"/>
                    </a:ext>
                  </a:extLst>
                </a:gridCol>
                <a:gridCol w="554814">
                  <a:extLst>
                    <a:ext uri="{9D8B030D-6E8A-4147-A177-3AD203B41FA5}">
                      <a16:colId xmlns:a16="http://schemas.microsoft.com/office/drawing/2014/main" val="20006"/>
                    </a:ext>
                  </a:extLst>
                </a:gridCol>
                <a:gridCol w="554814">
                  <a:extLst>
                    <a:ext uri="{9D8B030D-6E8A-4147-A177-3AD203B41FA5}">
                      <a16:colId xmlns:a16="http://schemas.microsoft.com/office/drawing/2014/main" val="20007"/>
                    </a:ext>
                  </a:extLst>
                </a:gridCol>
              </a:tblGrid>
              <a:tr h="331394">
                <a:tc gridSpan="2">
                  <a:txBody>
                    <a:bodyPr/>
                    <a:lstStyle/>
                    <a:p>
                      <a:endParaRPr lang="de-DE" sz="900" dirty="0">
                        <a:solidFill>
                          <a:schemeClr val="tx1"/>
                        </a:solidFill>
                        <a:latin typeface="Arial" pitchFamily="34" charset="0"/>
                        <a:cs typeface="Arial" pitchFamily="34" charset="0"/>
                      </a:endParaRPr>
                    </a:p>
                  </a:txBody>
                  <a:tcPr marL="106934" marR="106934" marT="50408" marB="50408">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hMerge="1">
                  <a:txBody>
                    <a:bodyPr/>
                    <a:lstStyle/>
                    <a:p>
                      <a:pPr algn="ctr"/>
                      <a:endParaRPr lang="de-DE" sz="800" dirty="0">
                        <a:solidFill>
                          <a:schemeClr val="tx1"/>
                        </a:solidFill>
                        <a:latin typeface="Arial" pitchFamily="34" charset="0"/>
                        <a:cs typeface="Arial" pitchFamily="34" charset="0"/>
                      </a:endParaRPr>
                    </a:p>
                  </a:txBody>
                  <a:tcPr marL="99060" marR="9906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A5DAAD"/>
                    </a:solidFill>
                  </a:tcPr>
                </a:tc>
                <a:tc>
                  <a:txBody>
                    <a:bodyPr/>
                    <a:lstStyle/>
                    <a:p>
                      <a:pPr algn="ctr"/>
                      <a:r>
                        <a:rPr lang="de-DE" sz="900" dirty="0">
                          <a:solidFill>
                            <a:schemeClr val="tx1"/>
                          </a:solidFill>
                          <a:latin typeface="Arial" pitchFamily="34" charset="0"/>
                          <a:cs typeface="Arial" pitchFamily="34" charset="0"/>
                        </a:rPr>
                        <a:t>2017</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2018</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2019</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2020</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2021</a:t>
                      </a:r>
                    </a:p>
                  </a:txBody>
                  <a:tcPr marL="106934" marR="106934" marT="50408" marB="50408" anchor="ctr">
                    <a:lnL w="57150" cap="flat" cmpd="sng" algn="ctr">
                      <a:solidFill>
                        <a:schemeClr val="bg1"/>
                      </a:solidFill>
                      <a:prstDash val="solid"/>
                      <a:round/>
                      <a:headEnd type="none" w="med" len="med"/>
                      <a:tailEnd type="none" w="med" len="med"/>
                    </a:lnL>
                    <a:lnB w="57150" cap="flat" cmpd="sng" algn="ctr">
                      <a:solidFill>
                        <a:schemeClr val="bg1"/>
                      </a:solidFill>
                      <a:prstDash val="solid"/>
                      <a:round/>
                      <a:headEnd type="none" w="med" len="med"/>
                      <a:tailEnd type="none" w="med" len="med"/>
                    </a:lnB>
                    <a:solidFill>
                      <a:srgbClr val="F8C57F"/>
                    </a:solidFill>
                  </a:tcPr>
                </a:tc>
                <a:extLst>
                  <a:ext uri="{0D108BD9-81ED-4DB2-BD59-A6C34878D82A}">
                    <a16:rowId xmlns:a16="http://schemas.microsoft.com/office/drawing/2014/main" val="10000"/>
                  </a:ext>
                </a:extLst>
              </a:tr>
              <a:tr h="410625">
                <a:tc rowSpan="7">
                  <a:txBody>
                    <a:bodyPr/>
                    <a:lstStyle/>
                    <a:p>
                      <a:pPr>
                        <a:lnSpc>
                          <a:spcPts val="1200"/>
                        </a:lnSpc>
                        <a:spcAft>
                          <a:spcPts val="0"/>
                        </a:spcAft>
                      </a:pPr>
                      <a:endParaRPr lang="de-DE" sz="900" dirty="0">
                        <a:effectLst/>
                        <a:latin typeface="Arial" pitchFamily="34" charset="0"/>
                        <a:ea typeface="Times New Roman"/>
                        <a:cs typeface="Arial" pitchFamily="34" charset="0"/>
                      </a:endParaRPr>
                    </a:p>
                  </a:txBody>
                  <a:tcPr marL="80201" marR="80201"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dirty="0">
                          <a:effectLst/>
                          <a:latin typeface="Arial" pitchFamily="34" charset="0"/>
                          <a:ea typeface="Times New Roman"/>
                          <a:cs typeface="Arial" pitchFamily="34" charset="0"/>
                        </a:rPr>
                        <a:t>Max</a:t>
                      </a: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err="1">
                          <a:solidFill>
                            <a:srgbClr val="000000"/>
                          </a:solidFill>
                          <a:effectLst/>
                          <a:latin typeface="Arial"/>
                        </a:rPr>
                        <a:t>100%</a:t>
                      </a:r>
                      <a:endParaRPr lang="de-DE" sz="900" b="0" i="0" u="none" strike="noStrike" dirty="0">
                        <a:solidFill>
                          <a:srgbClr val="000000"/>
                        </a:solidFill>
                        <a:effectLst/>
                        <a:latin typeface="Arial"/>
                      </a:endParaRP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1"/>
                  </a:ext>
                </a:extLst>
              </a:tr>
              <a:tr h="320760">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de-DE" sz="900" dirty="0">
                          <a:effectLst/>
                          <a:latin typeface="Arial" pitchFamily="34" charset="0"/>
                          <a:ea typeface="Times New Roman"/>
                          <a:cs typeface="Arial" pitchFamily="34" charset="0"/>
                        </a:rPr>
                        <a:t>95. Perzentil</a:t>
                      </a: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2"/>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75. </a:t>
                      </a:r>
                      <a:r>
                        <a:rPr lang="en-US" sz="900" dirty="0" err="1">
                          <a:effectLst/>
                          <a:latin typeface="Arial" pitchFamily="34" charset="0"/>
                          <a:ea typeface="Times New Roman"/>
                          <a:cs typeface="Arial" pitchFamily="34" charset="0"/>
                        </a:rPr>
                        <a:t>Perzentil</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82,74%</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84,62%</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85,71%</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86,67%</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87,50%</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3"/>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Median</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70,59%</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70,00%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73,33%</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75,00%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err="1">
                          <a:solidFill>
                            <a:srgbClr val="000000"/>
                          </a:solidFill>
                          <a:effectLst/>
                          <a:latin typeface="Arial"/>
                        </a:rPr>
                        <a:t>77,78%</a:t>
                      </a:r>
                      <a:endParaRPr lang="de-DE" sz="900" b="0" i="0" u="none" strike="noStrike" dirty="0">
                        <a:solidFill>
                          <a:srgbClr val="000000"/>
                        </a:solidFill>
                        <a:effectLst/>
                        <a:latin typeface="Arial"/>
                      </a:endParaRP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4"/>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25. </a:t>
                      </a:r>
                      <a:r>
                        <a:rPr lang="en-US" sz="900" dirty="0" err="1">
                          <a:effectLst/>
                          <a:latin typeface="Arial" pitchFamily="34" charset="0"/>
                          <a:ea typeface="Times New Roman"/>
                          <a:cs typeface="Arial" pitchFamily="34" charset="0"/>
                        </a:rPr>
                        <a:t>Perzentil</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57,52%</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56,25%</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62,50%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61,16%</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60,42%</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5"/>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5. </a:t>
                      </a:r>
                      <a:r>
                        <a:rPr lang="en-US" sz="900" dirty="0" err="1">
                          <a:effectLst/>
                          <a:latin typeface="Arial" pitchFamily="34" charset="0"/>
                          <a:ea typeface="Times New Roman"/>
                          <a:cs typeface="Arial" pitchFamily="34" charset="0"/>
                        </a:rPr>
                        <a:t>Perzentil</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39,87%</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38,50%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40,00%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37,63%</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38,27%</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6"/>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Min</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19,05%</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25,00%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err="1">
                          <a:solidFill>
                            <a:srgbClr val="000000"/>
                          </a:solidFill>
                          <a:effectLst/>
                          <a:latin typeface="Arial"/>
                        </a:rPr>
                        <a:t>0,00%</a:t>
                      </a:r>
                      <a:endParaRPr lang="de-DE" sz="900" b="0" i="0" u="none" strike="noStrike" dirty="0">
                        <a:solidFill>
                          <a:srgbClr val="000000"/>
                        </a:solidFill>
                        <a:effectLst/>
                        <a:latin typeface="Arial"/>
                      </a:endParaRP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solidFill>
                      <a:srgbClr val="FEF3E5"/>
                    </a:solidFill>
                  </a:tcPr>
                </a:tc>
                <a:extLst>
                  <a:ext uri="{0D108BD9-81ED-4DB2-BD59-A6C34878D82A}">
                    <a16:rowId xmlns:a16="http://schemas.microsoft.com/office/drawing/2014/main" val="10007"/>
                  </a:ext>
                </a:extLst>
              </a:tr>
            </a:tbl>
          </a:graphicData>
        </a:graphic>
      </p:graphicFrame>
      <p:cxnSp>
        <p:nvCxnSpPr>
          <p:cNvPr id="30" name="Gerade Verbindung 8"/>
          <p:cNvCxnSpPr/>
          <p:nvPr/>
        </p:nvCxnSpPr>
        <p:spPr>
          <a:xfrm>
            <a:off x="0" y="1048495"/>
            <a:ext cx="10693400" cy="0"/>
          </a:xfrm>
          <a:prstGeom prst="line">
            <a:avLst/>
          </a:prstGeom>
          <a:ln w="38100">
            <a:solidFill>
              <a:srgbClr val="F4A329"/>
            </a:solidFill>
          </a:ln>
        </p:spPr>
        <p:style>
          <a:lnRef idx="1">
            <a:schemeClr val="accent1"/>
          </a:lnRef>
          <a:fillRef idx="0">
            <a:schemeClr val="accent1"/>
          </a:fillRef>
          <a:effectRef idx="0">
            <a:schemeClr val="accent1"/>
          </a:effectRef>
          <a:fontRef idx="minor">
            <a:schemeClr val="tx1"/>
          </a:fontRef>
        </p:style>
      </p:cxnSp>
      <p:pic>
        <p:nvPicPr>
          <p:cNvPr id="16" name="Grafik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745" y="1145951"/>
            <a:ext cx="5210956" cy="2352393"/>
          </a:xfrm>
          <a:prstGeom prst="rect">
            <a:avLst/>
          </a:prstGeom>
        </p:spPr>
      </p:pic>
      <p:pic>
        <p:nvPicPr>
          <p:cNvPr id="19" name="Picture 3" descr="D:\benchmarking_endproducte\5\15\Allgemein\Grafiken\Boxplot\Allgemein_kennzahl_1.pn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047" y="4161631"/>
            <a:ext cx="2617522" cy="287764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C:\Users\cristina\Desktop\plot_prostat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9620" y="4684247"/>
            <a:ext cx="385579" cy="2201868"/>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p:cNvSpPr txBox="1">
            <a:spLocks/>
          </p:cNvSpPr>
          <p:nvPr/>
        </p:nvSpPr>
        <p:spPr bwMode="auto">
          <a:xfrm>
            <a:off x="178224" y="252042"/>
            <a:ext cx="9000278" cy="336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1300" dirty="0" err="1">
                <a:latin typeface="Arial" pitchFamily="34" charset="0"/>
              </a:rPr>
              <a:t>Jahresbericht</a:t>
            </a:r>
            <a:r>
              <a:rPr lang="en-US" sz="1300" dirty="0">
                <a:latin typeface="Arial" pitchFamily="34" charset="0"/>
              </a:rPr>
              <a:t> </a:t>
            </a:r>
            <a:r>
              <a:rPr lang="de-DE" sz="1300" dirty="0">
                <a:latin typeface="Arial" pitchFamily="34" charset="0"/>
              </a:rPr>
              <a:t>Gynäkologische Krebszentren</a:t>
            </a:r>
            <a:r>
              <a:rPr lang="en-US" sz="1300" dirty="0">
                <a:latin typeface="Arial" pitchFamily="34" charset="0"/>
              </a:rPr>
              <a:t> 2023 (</a:t>
            </a:r>
            <a:r>
              <a:rPr lang="en-US" sz="1300" dirty="0" err="1">
                <a:latin typeface="Arial" pitchFamily="34" charset="0"/>
              </a:rPr>
              <a:t>Auditjahr</a:t>
            </a:r>
            <a:r>
              <a:rPr lang="en-US" sz="1300" dirty="0">
                <a:latin typeface="Arial" pitchFamily="34" charset="0"/>
              </a:rPr>
              <a:t> 2022 / </a:t>
            </a:r>
            <a:r>
              <a:rPr lang="en-US" sz="1300" dirty="0" err="1">
                <a:latin typeface="Arial" pitchFamily="34" charset="0"/>
              </a:rPr>
              <a:t>Kennzahlenjahr</a:t>
            </a:r>
            <a:r>
              <a:rPr lang="en-US" sz="1300" dirty="0">
                <a:latin typeface="Arial" pitchFamily="34" charset="0"/>
              </a:rPr>
              <a:t> 2021)</a:t>
            </a:r>
            <a:endParaRPr lang="de-DE" sz="1300" kern="0" dirty="0">
              <a:solidFill>
                <a:srgbClr val="7F7F7F"/>
              </a:solidFill>
              <a:latin typeface="Arial" charset="0"/>
              <a:cs typeface="Arial" charset="0"/>
            </a:endParaRPr>
          </a:p>
        </p:txBody>
      </p:sp>
      <p:sp>
        <p:nvSpPr>
          <p:cNvPr id="5" name="Textfeld 4"/>
          <p:cNvSpPr txBox="1"/>
          <p:nvPr/>
        </p:nvSpPr>
        <p:spPr bwMode="auto">
          <a:xfrm>
            <a:off x="250265" y="7179596"/>
            <a:ext cx="53091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nchor="ctr">
            <a:spAutoFit/>
          </a:bodyPr>
          <a:lstStyle/>
          <a:p>
            <a:pPr defTabSz="914400">
              <a:defRPr/>
            </a:pPr>
            <a:endParaRPr lang="en-US" sz="800" dirty="0">
              <a:latin typeface="Arial" pitchFamily="34" charset="0"/>
              <a:cs typeface="Arial" pitchFamily="34" charset="0"/>
            </a:endParaRPr>
          </a:p>
        </p:txBody>
      </p:sp>
    </p:spTree>
    <p:extLst>
      <p:ext uri="{BB962C8B-B14F-4D97-AF65-F5344CB8AC3E}">
        <p14:creationId xmlns:p14="http://schemas.microsoft.com/office/powerpoint/2010/main" val="4028429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8224" y="588098"/>
            <a:ext cx="10336953" cy="420070"/>
          </a:xfrm>
          <a:prstGeom prst="rect">
            <a:avLst/>
          </a:prstGeom>
        </p:spPr>
        <p:txBody>
          <a:bodyPr vert="horz" lIns="99569" tIns="49785" rIns="99569" bIns="49785" rtlCol="0" anchor="ctr" anchorCtr="0">
            <a:normAutofit/>
          </a:bodyPr>
          <a:lstStyle/>
          <a:p>
            <a:pPr lvl="0">
              <a:spcBef>
                <a:spcPct val="0"/>
              </a:spcBef>
              <a:defRPr/>
            </a:pPr>
            <a:r>
              <a:rPr lang="en-US" sz="1500" b="1" dirty="0" err="1">
                <a:latin typeface="Arial" pitchFamily="34" charset="0"/>
                <a:cs typeface="Arial" pitchFamily="34" charset="0"/>
              </a:rPr>
              <a:t>11. Operation fortgeschrittenes Ovarialkarzinom durch Gynäkoonkologen (LL Ovar QI)</a:t>
            </a:r>
            <a:endParaRPr lang="en-US" sz="1500" b="1" noProof="1">
              <a:latin typeface="Arial" pitchFamily="34" charset="0"/>
              <a:cs typeface="Arial" pitchFamily="34" charset="0"/>
            </a:endParaRPr>
          </a:p>
        </p:txBody>
      </p:sp>
      <p:cxnSp>
        <p:nvCxnSpPr>
          <p:cNvPr id="6" name="Gerade Verbindung 8"/>
          <p:cNvCxnSpPr/>
          <p:nvPr/>
        </p:nvCxnSpPr>
        <p:spPr>
          <a:xfrm>
            <a:off x="0" y="1047040"/>
            <a:ext cx="10693400" cy="0"/>
          </a:xfrm>
          <a:prstGeom prst="line">
            <a:avLst/>
          </a:prstGeom>
          <a:ln w="38100">
            <a:solidFill>
              <a:srgbClr val="A5DAAD"/>
            </a:solidFill>
          </a:ln>
        </p:spPr>
        <p:style>
          <a:lnRef idx="1">
            <a:schemeClr val="accent1"/>
          </a:lnRef>
          <a:fillRef idx="0">
            <a:schemeClr val="accent1"/>
          </a:fillRef>
          <a:effectRef idx="0">
            <a:schemeClr val="accent1"/>
          </a:effectRef>
          <a:fontRef idx="minor">
            <a:schemeClr val="tx1"/>
          </a:fontRef>
        </p:style>
      </p:cxnSp>
      <p:graphicFrame>
        <p:nvGraphicFramePr>
          <p:cNvPr id="14" name="Table 13"/>
          <p:cNvGraphicFramePr>
            <a:graphicFrameLocks noGrp="1"/>
          </p:cNvGraphicFramePr>
          <p:nvPr/>
        </p:nvGraphicFramePr>
        <p:xfrm>
          <a:off x="5428959" y="1100686"/>
          <a:ext cx="5086221" cy="2603175"/>
        </p:xfrm>
        <a:graphic>
          <a:graphicData uri="http://schemas.openxmlformats.org/drawingml/2006/table">
            <a:tbl>
              <a:tblPr firstRow="1" bandRow="1">
                <a:noFill/>
                <a:tableStyleId>{5C22544A-7EE6-4342-B048-85BDC9FD1C3A}</a:tableStyleId>
              </a:tblPr>
              <a:tblGrid>
                <a:gridCol w="603541">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533400">
                  <a:extLst>
                    <a:ext uri="{9D8B030D-6E8A-4147-A177-3AD203B41FA5}">
                      <a16:colId xmlns:a16="http://schemas.microsoft.com/office/drawing/2014/main" val="20006"/>
                    </a:ext>
                  </a:extLst>
                </a:gridCol>
                <a:gridCol w="520280">
                  <a:extLst>
                    <a:ext uri="{9D8B030D-6E8A-4147-A177-3AD203B41FA5}">
                      <a16:colId xmlns:a16="http://schemas.microsoft.com/office/drawing/2014/main" val="20007"/>
                    </a:ext>
                  </a:extLst>
                </a:gridCol>
              </a:tblGrid>
              <a:tr h="226043">
                <a:tc rowSpan="2">
                  <a:txBody>
                    <a:bodyPr/>
                    <a:lstStyle/>
                    <a:p>
                      <a:pPr marL="0" indent="0"/>
                      <a:endParaRPr lang="en-US" sz="1000" dirty="0">
                        <a:latin typeface="Arial" pitchFamily="34" charset="0"/>
                        <a:cs typeface="Arial" pitchFamily="34" charset="0"/>
                      </a:endParaRPr>
                    </a:p>
                  </a:txBody>
                  <a:tcPr marL="106257" marR="106257" marT="39692" marB="39692">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itchFamily="34" charset="0"/>
                          <a:cs typeface="Arial" pitchFamily="34" charset="0"/>
                        </a:rPr>
                        <a:t>Kennzahlendefinition</a:t>
                      </a:r>
                    </a:p>
                  </a:txBody>
                  <a:tcPr marL="106257" marR="106257" marT="79383"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gridSpan="5">
                  <a:txBody>
                    <a:bodyPr/>
                    <a:lstStyle/>
                    <a:p>
                      <a:pPr algn="ctr"/>
                      <a:r>
                        <a:rPr lang="en-US" sz="900" dirty="0">
                          <a:solidFill>
                            <a:schemeClr val="bg1"/>
                          </a:solidFill>
                          <a:latin typeface="Arial" pitchFamily="34" charset="0"/>
                          <a:cs typeface="Arial" pitchFamily="34" charset="0"/>
                        </a:rPr>
                        <a:t>FAG-Z360 B</a:t>
                      </a:r>
                    </a:p>
                  </a:txBody>
                  <a:tcPr marL="106257" marR="106257" marT="39692"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A9121C"/>
                    </a:solidFill>
                  </a:tcPr>
                </a:tc>
                <a:tc hMerge="1">
                  <a:txBody>
                    <a:bodyPr/>
                    <a:lstStyle/>
                    <a:p>
                      <a:endParaRPr lang="de-DE"/>
                    </a:p>
                  </a:txBody>
                  <a:tcPr/>
                </a:tc>
                <a:tc hMerge="1">
                  <a:txBody>
                    <a:bodyPr/>
                    <a:lstStyle/>
                    <a:p>
                      <a:endParaRPr lang="de-DE"/>
                    </a:p>
                  </a:txBody>
                  <a:tcPr/>
                </a:tc>
                <a:tc hMerge="1">
                  <a:txBody>
                    <a:bodyPr/>
                    <a:lstStyle/>
                    <a:p>
                      <a:pPr algn="ctr"/>
                      <a:endParaRPr lang="en-US" sz="800" dirty="0">
                        <a:solidFill>
                          <a:schemeClr val="bg1"/>
                        </a:solidFill>
                        <a:latin typeface="Arial" pitchFamily="34" charset="0"/>
                        <a:cs typeface="Arial" pitchFamily="34" charset="0"/>
                      </a:endParaRPr>
                    </a:p>
                  </a:txBody>
                  <a:tcPr marL="98433" marR="98433" marT="36000"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A9121C"/>
                    </a:solidFill>
                  </a:tcPr>
                </a:tc>
                <a:tc hMerge="1">
                  <a:txBody>
                    <a:bodyPr/>
                    <a:lstStyle/>
                    <a:p>
                      <a:pPr algn="ctr"/>
                      <a:endParaRPr lang="en-US" sz="900" dirty="0">
                        <a:solidFill>
                          <a:schemeClr val="bg1"/>
                        </a:solidFill>
                        <a:latin typeface="Arial" pitchFamily="34" charset="0"/>
                        <a:cs typeface="Arial" pitchFamily="34" charset="0"/>
                      </a:endParaRPr>
                    </a:p>
                  </a:txBody>
                  <a:tcPr marL="106257" marR="106257" marT="39692"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A9121C"/>
                    </a:solidFill>
                  </a:tcPr>
                </a:tc>
                <a:extLst>
                  <a:ext uri="{0D108BD9-81ED-4DB2-BD59-A6C34878D82A}">
                    <a16:rowId xmlns:a16="http://schemas.microsoft.com/office/drawing/2014/main" val="10000"/>
                  </a:ext>
                </a:extLst>
              </a:tr>
              <a:tr h="216700">
                <a:tc vMerge="1">
                  <a:txBody>
                    <a:bodyPr/>
                    <a:lstStyle/>
                    <a:p>
                      <a:endParaRPr lang="en-US" dirty="0"/>
                    </a:p>
                  </a:txBody>
                  <a:tcPr/>
                </a:tc>
                <a:tc vMerge="1">
                  <a:txBody>
                    <a:bodyPr/>
                    <a:lstStyle/>
                    <a:p>
                      <a:endParaRPr lang="en-US" dirty="0"/>
                    </a:p>
                  </a:txBody>
                  <a:tcPr/>
                </a:tc>
                <a:tc>
                  <a:txBody>
                    <a:bodyPr/>
                    <a:lstStyle/>
                    <a:p>
                      <a:pPr algn="ctr"/>
                      <a:r>
                        <a:rPr lang="en-US" sz="900" b="1" dirty="0">
                          <a:solidFill>
                            <a:schemeClr val="bg1"/>
                          </a:solidFill>
                          <a:latin typeface="Arial" pitchFamily="34" charset="0"/>
                          <a:cs typeface="Arial" pitchFamily="34" charset="0"/>
                        </a:rPr>
                        <a:t>2017</a:t>
                      </a:r>
                    </a:p>
                  </a:txBody>
                  <a:tcPr marL="106257" marR="106257" marT="19846" marB="51599">
                    <a:lnL w="571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2018</a:t>
                      </a:r>
                    </a:p>
                  </a:txBody>
                  <a:tcPr marL="106257" marR="106257" marT="19846" marB="51599">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2019</a:t>
                      </a:r>
                    </a:p>
                  </a:txBody>
                  <a:tcPr marL="106257" marR="106257" marT="19846" marB="51599">
                    <a:lnL w="12700" cap="flat" cmpd="sng" algn="ctr">
                      <a:noFill/>
                      <a:prstDash val="solid"/>
                      <a:round/>
                      <a:headEnd type="none" w="med" len="med"/>
                      <a:tailEnd type="none" w="med" len="med"/>
                    </a:lnL>
                    <a:lnR w="5715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2020</a:t>
                      </a:r>
                    </a:p>
                  </a:txBody>
                  <a:tcPr marL="106257" marR="106257" marT="19846" marB="51599">
                    <a:lnL w="12700" cap="flat" cmpd="sng" algn="ctr">
                      <a:noFill/>
                      <a:prstDash val="solid"/>
                      <a:round/>
                      <a:headEnd type="none" w="med" len="med"/>
                      <a:tailEnd type="none" w="med" len="med"/>
                    </a:lnL>
                    <a:lnR w="5715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2021</a:t>
                      </a:r>
                    </a:p>
                  </a:txBody>
                  <a:tcPr marL="106257" marR="106257" marT="19846" marB="51599">
                    <a:lnL w="1270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extLst>
                  <a:ext uri="{0D108BD9-81ED-4DB2-BD59-A6C34878D82A}">
                    <a16:rowId xmlns:a16="http://schemas.microsoft.com/office/drawing/2014/main" val="10001"/>
                  </a:ext>
                </a:extLst>
              </a:tr>
              <a:tr h="751304">
                <a:tc>
                  <a:txBody>
                    <a:bodyPr/>
                    <a:lstStyle/>
                    <a:p>
                      <a:pPr algn="ctr"/>
                      <a:r>
                        <a:rPr lang="en-US" sz="900" dirty="0" err="1">
                          <a:latin typeface="Arial" pitchFamily="34" charset="0"/>
                          <a:cs typeface="Arial" pitchFamily="34" charset="0"/>
                        </a:rPr>
                        <a:t>Zähler</a:t>
                      </a: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r>
                        <a:rPr lang="en-US" sz="900" dirty="0" err="1">
                          <a:latin typeface="Arial" pitchFamily="34" charset="0"/>
                          <a:cs typeface="Arial" pitchFamily="34" charset="0"/>
                        </a:rPr>
                        <a:t>Primärfälle des Nenners, deren definitive operative Therapie durch einen Gynäkoonkologen durchgeführt wurde</a:t>
                      </a:r>
                      <a:endParaRPr lang="en-US" sz="900" dirty="0">
                        <a:latin typeface="Arial" pitchFamily="34" charset="0"/>
                        <a:cs typeface="Arial" pitchFamily="34" charset="0"/>
                      </a:endParaRPr>
                    </a:p>
                  </a:txBody>
                  <a:tcPr marL="106257" marR="106257"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14</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a:latin typeface="Arial" pitchFamily="34" charset="0"/>
                          <a:cs typeface="Arial" pitchFamily="34" charset="0"/>
                        </a:rPr>
                        <a:t>16</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a:latin typeface="Arial" pitchFamily="34" charset="0"/>
                          <a:cs typeface="Arial" pitchFamily="34" charset="0"/>
                        </a:rPr>
                        <a:t>16</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a:latin typeface="Arial" pitchFamily="34" charset="0"/>
                          <a:cs typeface="Arial" pitchFamily="34" charset="0"/>
                        </a:rPr>
                        <a:t>11</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err="1">
                          <a:latin typeface="Arial" pitchFamily="34" charset="0"/>
                          <a:cs typeface="Arial" pitchFamily="34" charset="0"/>
                        </a:rPr>
                        <a:t>14</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2"/>
                  </a:ext>
                </a:extLst>
              </a:tr>
              <a:tr h="751304">
                <a:tc>
                  <a:txBody>
                    <a:bodyPr/>
                    <a:lstStyle/>
                    <a:p>
                      <a:pPr algn="ctr"/>
                      <a:r>
                        <a:rPr lang="en-US" sz="900" dirty="0">
                          <a:latin typeface="Arial" pitchFamily="34" charset="0"/>
                          <a:cs typeface="Arial" pitchFamily="34" charset="0"/>
                        </a:rPr>
                        <a:t>Nenner</a:t>
                      </a: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r>
                        <a:rPr lang="en-US" sz="900" dirty="0" err="1">
                          <a:latin typeface="Arial" pitchFamily="34" charset="0"/>
                          <a:cs typeface="Arial" pitchFamily="34" charset="0"/>
                        </a:rPr>
                        <a:t>Operative Primärfälle Ovarialkarzinom FIGO IIB-IV nach Abschluss der operativen Therapie</a:t>
                      </a:r>
                      <a:endParaRPr lang="en-US" sz="900" dirty="0">
                        <a:latin typeface="Arial" pitchFamily="34" charset="0"/>
                        <a:cs typeface="Arial" pitchFamily="34" charset="0"/>
                      </a:endParaRPr>
                    </a:p>
                  </a:txBody>
                  <a:tcPr marL="106257" marR="106257"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19</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a:latin typeface="Arial" pitchFamily="34" charset="0"/>
                          <a:cs typeface="Arial" pitchFamily="34" charset="0"/>
                        </a:rPr>
                        <a:t>18</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a:latin typeface="Arial" pitchFamily="34" charset="0"/>
                          <a:cs typeface="Arial" pitchFamily="34" charset="0"/>
                        </a:rPr>
                        <a:t>23</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a:latin typeface="Arial" pitchFamily="34" charset="0"/>
                          <a:cs typeface="Arial" pitchFamily="34" charset="0"/>
                        </a:rPr>
                        <a:t>11</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14</a:t>
                      </a:r>
                      <a:endParaRPr lang="en-US" sz="900" dirty="0">
                        <a:latin typeface="Arial" pitchFamily="34" charset="0"/>
                        <a:cs typeface="Arial" pitchFamily="34" charset="0"/>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3"/>
                  </a:ext>
                </a:extLst>
              </a:tr>
              <a:tr h="379982">
                <a:tc>
                  <a:txBody>
                    <a:bodyPr/>
                    <a:lstStyle/>
                    <a:p>
                      <a:pPr algn="ctr"/>
                      <a:r>
                        <a:rPr lang="en-US" sz="900" dirty="0" err="1">
                          <a:latin typeface="Arial" pitchFamily="34" charset="0"/>
                          <a:cs typeface="Arial" pitchFamily="34" charset="0"/>
                        </a:rPr>
                        <a:t>Quote</a:t>
                      </a: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r>
                        <a:rPr lang="en-US" sz="900" dirty="0" err="1">
                          <a:latin typeface="Arial" pitchFamily="34" charset="0"/>
                          <a:cs typeface="Arial" pitchFamily="34" charset="0"/>
                        </a:rPr>
                        <a:t>Sollvorgabe ≥ 80%</a:t>
                      </a:r>
                      <a:endParaRPr lang="en-US" sz="900" dirty="0">
                        <a:latin typeface="Arial" pitchFamily="34" charset="0"/>
                        <a:cs typeface="Arial" pitchFamily="34" charset="0"/>
                      </a:endParaRPr>
                    </a:p>
                  </a:txBody>
                  <a:tcPr marL="106257" marR="106257"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73,68%</a:t>
                      </a: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88,89%</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69,57%</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100%</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err="1">
                          <a:solidFill>
                            <a:schemeClr val="tx1"/>
                          </a:solidFill>
                          <a:latin typeface="Arial" pitchFamily="34" charset="0"/>
                          <a:cs typeface="Arial" pitchFamily="34" charset="0"/>
                        </a:rPr>
                        <a:t>100%</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4"/>
                  </a:ext>
                </a:extLst>
              </a:tr>
              <a:tr h="277842">
                <a:tc grid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noFill/>
                  </a:tcPr>
                </a:tc>
                <a:tc hMerge="1">
                  <a:txBody>
                    <a:bodyPr/>
                    <a:lstStyle/>
                    <a:p>
                      <a:endParaRPr lang="en-US" sz="800" dirty="0">
                        <a:latin typeface="Arial" pitchFamily="34" charset="0"/>
                        <a:cs typeface="Arial" pitchFamily="34" charset="0"/>
                      </a:endParaRPr>
                    </a:p>
                  </a:txBody>
                  <a:tcPr marL="98433" marR="98433" marT="45431" marB="45431">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23</a:t>
            </a:fld>
            <a:endParaRPr lang="en-US" dirty="0"/>
          </a:p>
        </p:txBody>
      </p:sp>
      <p:graphicFrame>
        <p:nvGraphicFramePr>
          <p:cNvPr id="13" name="Table 10"/>
          <p:cNvGraphicFramePr>
            <a:graphicFrameLocks noGrp="1"/>
          </p:cNvGraphicFramePr>
          <p:nvPr/>
        </p:nvGraphicFramePr>
        <p:xfrm>
          <a:off x="7368240" y="4249311"/>
          <a:ext cx="3146936" cy="998825"/>
        </p:xfrm>
        <a:graphic>
          <a:graphicData uri="http://schemas.openxmlformats.org/drawingml/2006/table">
            <a:tbl>
              <a:tblPr firstRow="1" bandRow="1">
                <a:tableStyleId>{5C22544A-7EE6-4342-B048-85BDC9FD1C3A}</a:tableStyleId>
              </a:tblPr>
              <a:tblGrid>
                <a:gridCol w="786734">
                  <a:extLst>
                    <a:ext uri="{9D8B030D-6E8A-4147-A177-3AD203B41FA5}">
                      <a16:colId xmlns:a16="http://schemas.microsoft.com/office/drawing/2014/main" val="20000"/>
                    </a:ext>
                  </a:extLst>
                </a:gridCol>
                <a:gridCol w="786734">
                  <a:extLst>
                    <a:ext uri="{9D8B030D-6E8A-4147-A177-3AD203B41FA5}">
                      <a16:colId xmlns:a16="http://schemas.microsoft.com/office/drawing/2014/main" val="20001"/>
                    </a:ext>
                  </a:extLst>
                </a:gridCol>
                <a:gridCol w="786734">
                  <a:extLst>
                    <a:ext uri="{9D8B030D-6E8A-4147-A177-3AD203B41FA5}">
                      <a16:colId xmlns:a16="http://schemas.microsoft.com/office/drawing/2014/main" val="20002"/>
                    </a:ext>
                  </a:extLst>
                </a:gridCol>
                <a:gridCol w="786734">
                  <a:extLst>
                    <a:ext uri="{9D8B030D-6E8A-4147-A177-3AD203B41FA5}">
                      <a16:colId xmlns:a16="http://schemas.microsoft.com/office/drawing/2014/main" val="20003"/>
                    </a:ext>
                  </a:extLst>
                </a:gridCol>
              </a:tblGrid>
              <a:tr h="254027">
                <a:tc gridSpan="2">
                  <a:txBody>
                    <a:bodyPr/>
                    <a:lstStyle/>
                    <a:p>
                      <a:r>
                        <a:rPr lang="en-US" sz="900" dirty="0" err="1">
                          <a:solidFill>
                            <a:schemeClr val="tx1"/>
                          </a:solidFill>
                          <a:latin typeface="Arial" pitchFamily="34" charset="0"/>
                          <a:cs typeface="Arial" pitchFamily="34" charset="0"/>
                        </a:rPr>
                        <a:t>Standorte mit auswertbaren Daten</a:t>
                      </a:r>
                      <a:endParaRPr lang="en-US" sz="900" dirty="0">
                        <a:solidFill>
                          <a:schemeClr val="tx1"/>
                        </a:solidFill>
                        <a:latin typeface="Arial" pitchFamily="34" charset="0"/>
                        <a:cs typeface="Arial" pitchFamily="34" charset="0"/>
                      </a:endParaRPr>
                    </a:p>
                  </a:txBody>
                  <a:tcPr marL="98708" marR="98708" marT="50408" marB="50408">
                    <a:lnL w="31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57150" cap="flat" cmpd="sng" algn="ctr">
                      <a:noFill/>
                      <a:prstDash val="solid"/>
                      <a:round/>
                      <a:headEnd type="none" w="med" len="med"/>
                      <a:tailEnd type="none" w="med" len="med"/>
                    </a:lnB>
                    <a:solidFill>
                      <a:srgbClr val="F8C57F"/>
                    </a:solidFill>
                  </a:tcPr>
                </a:tc>
                <a:tc hMerge="1">
                  <a:txBody>
                    <a:bodyPr/>
                    <a:lstStyle/>
                    <a:p>
                      <a:endParaRPr lang="en-US" dirty="0"/>
                    </a:p>
                  </a:txBody>
                  <a:tcPr/>
                </a:tc>
                <a:tc gridSpan="2">
                  <a:txBody>
                    <a:bodyPr/>
                    <a:lstStyle/>
                    <a:p>
                      <a:r>
                        <a:rPr lang="en-US" sz="900" dirty="0" err="1">
                          <a:solidFill>
                            <a:schemeClr val="tx1"/>
                          </a:solidFill>
                          <a:latin typeface="Arial" pitchFamily="34" charset="0"/>
                          <a:cs typeface="Arial" pitchFamily="34" charset="0"/>
                        </a:rPr>
                        <a:t>Standorte</a:t>
                      </a:r>
                      <a:r>
                        <a:rPr lang="en-US" sz="900" dirty="0">
                          <a:solidFill>
                            <a:schemeClr val="tx1"/>
                          </a:solidFill>
                          <a:latin typeface="Arial" pitchFamily="34" charset="0"/>
                          <a:cs typeface="Arial" pitchFamily="34" charset="0"/>
                        </a:rPr>
                        <a:t> </a:t>
                      </a:r>
                      <a:r>
                        <a:rPr lang="en-US" sz="900" dirty="0" err="1">
                          <a:solidFill>
                            <a:schemeClr val="tx1"/>
                          </a:solidFill>
                          <a:latin typeface="Arial" pitchFamily="34" charset="0"/>
                          <a:cs typeface="Arial" pitchFamily="34" charset="0"/>
                        </a:rPr>
                        <a:t>innerhalb</a:t>
                      </a:r>
                      <a:r>
                        <a:rPr lang="en-US" sz="900" dirty="0">
                          <a:solidFill>
                            <a:schemeClr val="tx1"/>
                          </a:solidFill>
                          <a:latin typeface="Arial" pitchFamily="34" charset="0"/>
                          <a:cs typeface="Arial" pitchFamily="34" charset="0"/>
                        </a:rPr>
                        <a:t> der </a:t>
                      </a:r>
                      <a:r>
                        <a:rPr lang="en-US" sz="900" dirty="0" err="1">
                          <a:solidFill>
                            <a:schemeClr val="tx1"/>
                          </a:solidFill>
                          <a:latin typeface="Arial" pitchFamily="34" charset="0"/>
                          <a:cs typeface="Arial" pitchFamily="34" charset="0"/>
                        </a:rPr>
                        <a:t>Plausibilitätsgrenzen</a:t>
                      </a:r>
                      <a:endParaRPr lang="en-US" sz="900" dirty="0">
                        <a:solidFill>
                          <a:schemeClr val="tx1"/>
                        </a:solidFill>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57150" cap="flat" cmpd="sng" algn="ctr">
                      <a:noFill/>
                      <a:prstDash val="solid"/>
                      <a:round/>
                      <a:headEnd type="none" w="med" len="med"/>
                      <a:tailEnd type="none" w="med" len="med"/>
                    </a:lnB>
                    <a:solidFill>
                      <a:srgbClr val="F8C57F"/>
                    </a:solidFill>
                  </a:tcPr>
                </a:tc>
                <a:tc hMerge="1">
                  <a:txBody>
                    <a:bodyPr/>
                    <a:lstStyle/>
                    <a:p>
                      <a:endParaRPr lang="en-US" dirty="0"/>
                    </a:p>
                  </a:txBody>
                  <a:tcPr/>
                </a:tc>
                <a:extLst>
                  <a:ext uri="{0D108BD9-81ED-4DB2-BD59-A6C34878D82A}">
                    <a16:rowId xmlns:a16="http://schemas.microsoft.com/office/drawing/2014/main" val="10000"/>
                  </a:ext>
                </a:extLst>
              </a:tr>
              <a:tr h="254027">
                <a:tc>
                  <a:txBody>
                    <a:bodyPr/>
                    <a:lstStyle/>
                    <a:p>
                      <a:pPr algn="ctr"/>
                      <a:r>
                        <a:rPr lang="en-US" sz="900" dirty="0">
                          <a:latin typeface="Arial" pitchFamily="34" charset="0"/>
                          <a:cs typeface="Arial" pitchFamily="34" charset="0"/>
                        </a:rPr>
                        <a:t>Anzahl</a:t>
                      </a:r>
                    </a:p>
                  </a:txBody>
                  <a:tcPr marL="106934" marR="106934" marT="50408" marB="50408">
                    <a:lnL w="31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a:txBody>
                    <a:bodyPr/>
                    <a:lstStyle/>
                    <a:p>
                      <a:pPr algn="ctr"/>
                      <a:r>
                        <a:rPr lang="en-US" sz="900" dirty="0">
                          <a:latin typeface="Arial" pitchFamily="34" charset="0"/>
                          <a:cs typeface="Arial" pitchFamily="34" charset="0"/>
                        </a:rPr>
                        <a:t>%</a:t>
                      </a:r>
                    </a:p>
                  </a:txBody>
                  <a:tcPr marL="106934" marR="106934" marT="50408" marB="50408">
                    <a:lnL w="3175"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a:txBody>
                    <a:bodyPr/>
                    <a:lstStyle/>
                    <a:p>
                      <a:pPr algn="ctr"/>
                      <a:r>
                        <a:rPr lang="en-US" sz="900" dirty="0">
                          <a:latin typeface="Arial" pitchFamily="34" charset="0"/>
                          <a:cs typeface="Arial" pitchFamily="34" charset="0"/>
                        </a:rPr>
                        <a:t>Anzahl</a:t>
                      </a:r>
                    </a:p>
                  </a:txBody>
                  <a:tcPr marL="106934" marR="106934" marT="50408" marB="50408">
                    <a:lnL w="5715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a:txBody>
                    <a:bodyPr/>
                    <a:lstStyle/>
                    <a:p>
                      <a:pPr algn="ctr"/>
                      <a:r>
                        <a:rPr lang="en-US" sz="900" dirty="0">
                          <a:latin typeface="Arial" pitchFamily="34" charset="0"/>
                          <a:cs typeface="Arial" pitchFamily="34" charset="0"/>
                        </a:rPr>
                        <a:t>%</a:t>
                      </a:r>
                    </a:p>
                  </a:txBody>
                  <a:tcPr marL="106934" marR="106934" marT="50408" marB="50408">
                    <a:lnL w="31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extLst>
                  <a:ext uri="{0D108BD9-81ED-4DB2-BD59-A6C34878D82A}">
                    <a16:rowId xmlns:a16="http://schemas.microsoft.com/office/drawing/2014/main" val="10001"/>
                  </a:ext>
                </a:extLst>
              </a:tr>
              <a:tr h="369662">
                <a:tc>
                  <a:txBody>
                    <a:bodyPr/>
                    <a:lstStyle/>
                    <a:p>
                      <a:pPr algn="ctr"/>
                      <a:r>
                        <a:rPr lang="en-US" sz="900" dirty="0" err="1">
                          <a:latin typeface="Arial" pitchFamily="34" charset="0"/>
                          <a:cs typeface="Arial" pitchFamily="34" charset="0"/>
                        </a:rPr>
                        <a:t>177</a:t>
                      </a:r>
                      <a:endParaRPr lang="en-US" sz="900" dirty="0">
                        <a:latin typeface="Arial" pitchFamily="34" charset="0"/>
                        <a:cs typeface="Arial" pitchFamily="34" charset="0"/>
                      </a:endParaRPr>
                    </a:p>
                  </a:txBody>
                  <a:tcPr marL="98708" marR="98708" marT="50408" marB="50408">
                    <a:lnL w="31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100,00%</a:t>
                      </a:r>
                      <a:endParaRPr lang="en-US" sz="900" dirty="0">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170</a:t>
                      </a:r>
                      <a:endParaRPr lang="en-US" sz="900" dirty="0">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96,05%</a:t>
                      </a:r>
                      <a:endParaRPr lang="en-US" sz="900" dirty="0">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2"/>
                  </a:ext>
                </a:extLst>
              </a:tr>
            </a:tbl>
          </a:graphicData>
        </a:graphic>
      </p:graphicFrame>
      <p:sp>
        <p:nvSpPr>
          <p:cNvPr id="17" name="Textfeld 9"/>
          <p:cNvSpPr txBox="1">
            <a:spLocks noChangeArrowheads="1"/>
          </p:cNvSpPr>
          <p:nvPr/>
        </p:nvSpPr>
        <p:spPr bwMode="auto">
          <a:xfrm>
            <a:off x="7377205" y="5330221"/>
            <a:ext cx="3137972" cy="1627358"/>
          </a:xfrm>
          <a:prstGeom prst="rect">
            <a:avLst/>
          </a:prstGeom>
          <a:solidFill>
            <a:srgbClr val="FEF3E5"/>
          </a:solidFill>
          <a:ln w="9525">
            <a:noFill/>
            <a:miter lim="800000"/>
            <a:headEnd/>
            <a:tailEnd/>
          </a:ln>
        </p:spPr>
        <p:txBody>
          <a:bodyPr wrap="square" lIns="89431" tIns="56789" rIns="113579" bIns="56789">
            <a:normAutofit/>
          </a:bodyPr>
          <a:lstStyle/>
          <a:p>
            <a:pPr algn="just"/>
            <a:r>
              <a:rPr lang="de-DE" sz="900" b="1" dirty="0">
                <a:latin typeface="Arial" pitchFamily="34" charset="0"/>
                <a:cs typeface="Arial" pitchFamily="34" charset="0"/>
              </a:rPr>
              <a:t>Anmerkungen</a:t>
            </a:r>
            <a:r>
              <a:rPr lang="de-DE" sz="900" dirty="0">
                <a:latin typeface="Arial" pitchFamily="34" charset="0"/>
                <a:cs typeface="Arial" pitchFamily="34" charset="0"/>
              </a:rPr>
              <a:t>:</a:t>
            </a:r>
          </a:p>
          <a:p>
            <a:pPr algn="just"/>
            <a:endParaRPr lang="en-US" sz="1000" dirty="0"/>
          </a:p>
          <a:p>
            <a:pPr algn="just"/>
            <a:endParaRPr lang="de-DE" sz="1700" b="1" dirty="0">
              <a:latin typeface="Arial" charset="0"/>
              <a:cs typeface="Arial" charset="0"/>
            </a:endParaRPr>
          </a:p>
          <a:p>
            <a:pPr algn="just"/>
            <a:endParaRPr lang="de-DE" sz="1700" b="1" dirty="0">
              <a:latin typeface="Arial" charset="0"/>
              <a:cs typeface="Arial" charset="0"/>
            </a:endParaRPr>
          </a:p>
          <a:p>
            <a:pPr algn="just"/>
            <a:endParaRPr lang="de-DE" sz="1700" b="1" dirty="0">
              <a:latin typeface="Arial" charset="0"/>
              <a:cs typeface="Arial" charset="0"/>
            </a:endParaRPr>
          </a:p>
          <a:p>
            <a:pPr algn="just"/>
            <a:endParaRPr lang="de-DE" sz="1700" dirty="0">
              <a:latin typeface="Arial" charset="0"/>
              <a:cs typeface="Arial" charset="0"/>
            </a:endParaRPr>
          </a:p>
        </p:txBody>
      </p:sp>
      <p:graphicFrame>
        <p:nvGraphicFramePr>
          <p:cNvPr id="26" name="Tabelle 30"/>
          <p:cNvGraphicFramePr>
            <a:graphicFrameLocks noGrp="1"/>
          </p:cNvGraphicFramePr>
          <p:nvPr/>
        </p:nvGraphicFramePr>
        <p:xfrm>
          <a:off x="2984500" y="4240579"/>
          <a:ext cx="4226397" cy="2719749"/>
        </p:xfrm>
        <a:graphic>
          <a:graphicData uri="http://schemas.openxmlformats.org/drawingml/2006/table">
            <a:tbl>
              <a:tblPr firstRow="1" bandRow="1">
                <a:tableStyleId>{5C22544A-7EE6-4342-B048-85BDC9FD1C3A}</a:tableStyleId>
              </a:tblPr>
              <a:tblGrid>
                <a:gridCol w="505755">
                  <a:extLst>
                    <a:ext uri="{9D8B030D-6E8A-4147-A177-3AD203B41FA5}">
                      <a16:colId xmlns:a16="http://schemas.microsoft.com/office/drawing/2014/main" val="20000"/>
                    </a:ext>
                  </a:extLst>
                </a:gridCol>
                <a:gridCol w="946572">
                  <a:extLst>
                    <a:ext uri="{9D8B030D-6E8A-4147-A177-3AD203B41FA5}">
                      <a16:colId xmlns:a16="http://schemas.microsoft.com/office/drawing/2014/main" val="20001"/>
                    </a:ext>
                  </a:extLst>
                </a:gridCol>
                <a:gridCol w="554814">
                  <a:extLst>
                    <a:ext uri="{9D8B030D-6E8A-4147-A177-3AD203B41FA5}">
                      <a16:colId xmlns:a16="http://schemas.microsoft.com/office/drawing/2014/main" val="20003"/>
                    </a:ext>
                  </a:extLst>
                </a:gridCol>
                <a:gridCol w="554814">
                  <a:extLst>
                    <a:ext uri="{9D8B030D-6E8A-4147-A177-3AD203B41FA5}">
                      <a16:colId xmlns:a16="http://schemas.microsoft.com/office/drawing/2014/main" val="20004"/>
                    </a:ext>
                  </a:extLst>
                </a:gridCol>
                <a:gridCol w="554814">
                  <a:extLst>
                    <a:ext uri="{9D8B030D-6E8A-4147-A177-3AD203B41FA5}">
                      <a16:colId xmlns:a16="http://schemas.microsoft.com/office/drawing/2014/main" val="20005"/>
                    </a:ext>
                  </a:extLst>
                </a:gridCol>
                <a:gridCol w="554814">
                  <a:extLst>
                    <a:ext uri="{9D8B030D-6E8A-4147-A177-3AD203B41FA5}">
                      <a16:colId xmlns:a16="http://schemas.microsoft.com/office/drawing/2014/main" val="20006"/>
                    </a:ext>
                  </a:extLst>
                </a:gridCol>
                <a:gridCol w="554814">
                  <a:extLst>
                    <a:ext uri="{9D8B030D-6E8A-4147-A177-3AD203B41FA5}">
                      <a16:colId xmlns:a16="http://schemas.microsoft.com/office/drawing/2014/main" val="20007"/>
                    </a:ext>
                  </a:extLst>
                </a:gridCol>
              </a:tblGrid>
              <a:tr h="331394">
                <a:tc gridSpan="2">
                  <a:txBody>
                    <a:bodyPr/>
                    <a:lstStyle/>
                    <a:p>
                      <a:endParaRPr lang="de-DE" sz="900" dirty="0">
                        <a:solidFill>
                          <a:schemeClr val="tx1"/>
                        </a:solidFill>
                        <a:latin typeface="Arial" pitchFamily="34" charset="0"/>
                        <a:cs typeface="Arial" pitchFamily="34" charset="0"/>
                      </a:endParaRPr>
                    </a:p>
                  </a:txBody>
                  <a:tcPr marL="106934" marR="106934" marT="50408" marB="50408">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hMerge="1">
                  <a:txBody>
                    <a:bodyPr/>
                    <a:lstStyle/>
                    <a:p>
                      <a:pPr algn="ctr"/>
                      <a:endParaRPr lang="de-DE" sz="800" dirty="0">
                        <a:solidFill>
                          <a:schemeClr val="tx1"/>
                        </a:solidFill>
                        <a:latin typeface="Arial" pitchFamily="34" charset="0"/>
                        <a:cs typeface="Arial" pitchFamily="34" charset="0"/>
                      </a:endParaRPr>
                    </a:p>
                  </a:txBody>
                  <a:tcPr marL="99060" marR="9906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A5DAAD"/>
                    </a:solidFill>
                  </a:tcPr>
                </a:tc>
                <a:tc>
                  <a:txBody>
                    <a:bodyPr/>
                    <a:lstStyle/>
                    <a:p>
                      <a:pPr algn="ctr"/>
                      <a:r>
                        <a:rPr lang="de-DE" sz="900" dirty="0">
                          <a:solidFill>
                            <a:schemeClr val="tx1"/>
                          </a:solidFill>
                          <a:latin typeface="Arial" pitchFamily="34" charset="0"/>
                          <a:cs typeface="Arial" pitchFamily="34" charset="0"/>
                        </a:rPr>
                        <a:t>2017</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2018</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2019</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2020</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2021</a:t>
                      </a:r>
                    </a:p>
                  </a:txBody>
                  <a:tcPr marL="106934" marR="106934" marT="50408" marB="50408" anchor="ctr">
                    <a:lnL w="57150" cap="flat" cmpd="sng" algn="ctr">
                      <a:solidFill>
                        <a:schemeClr val="bg1"/>
                      </a:solidFill>
                      <a:prstDash val="solid"/>
                      <a:round/>
                      <a:headEnd type="none" w="med" len="med"/>
                      <a:tailEnd type="none" w="med" len="med"/>
                    </a:lnL>
                    <a:lnB w="57150" cap="flat" cmpd="sng" algn="ctr">
                      <a:solidFill>
                        <a:schemeClr val="bg1"/>
                      </a:solidFill>
                      <a:prstDash val="solid"/>
                      <a:round/>
                      <a:headEnd type="none" w="med" len="med"/>
                      <a:tailEnd type="none" w="med" len="med"/>
                    </a:lnB>
                    <a:solidFill>
                      <a:srgbClr val="F8C57F"/>
                    </a:solidFill>
                  </a:tcPr>
                </a:tc>
                <a:extLst>
                  <a:ext uri="{0D108BD9-81ED-4DB2-BD59-A6C34878D82A}">
                    <a16:rowId xmlns:a16="http://schemas.microsoft.com/office/drawing/2014/main" val="10000"/>
                  </a:ext>
                </a:extLst>
              </a:tr>
              <a:tr h="410625">
                <a:tc rowSpan="7">
                  <a:txBody>
                    <a:bodyPr/>
                    <a:lstStyle/>
                    <a:p>
                      <a:pPr>
                        <a:lnSpc>
                          <a:spcPts val="1200"/>
                        </a:lnSpc>
                        <a:spcAft>
                          <a:spcPts val="0"/>
                        </a:spcAft>
                      </a:pPr>
                      <a:endParaRPr lang="de-DE" sz="900" dirty="0">
                        <a:effectLst/>
                        <a:latin typeface="Arial" pitchFamily="34" charset="0"/>
                        <a:ea typeface="Times New Roman"/>
                        <a:cs typeface="Arial" pitchFamily="34" charset="0"/>
                      </a:endParaRPr>
                    </a:p>
                  </a:txBody>
                  <a:tcPr marL="80201" marR="80201"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dirty="0">
                          <a:effectLst/>
                          <a:latin typeface="Arial" pitchFamily="34" charset="0"/>
                          <a:ea typeface="Times New Roman"/>
                          <a:cs typeface="Arial" pitchFamily="34" charset="0"/>
                        </a:rPr>
                        <a:t>Max</a:t>
                      </a: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err="1">
                          <a:solidFill>
                            <a:srgbClr val="000000"/>
                          </a:solidFill>
                          <a:effectLst/>
                          <a:latin typeface="Arial"/>
                        </a:rPr>
                        <a:t>100%</a:t>
                      </a:r>
                      <a:endParaRPr lang="de-DE" sz="900" b="0" i="0" u="none" strike="noStrike" dirty="0">
                        <a:solidFill>
                          <a:srgbClr val="000000"/>
                        </a:solidFill>
                        <a:effectLst/>
                        <a:latin typeface="Arial"/>
                      </a:endParaRP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1"/>
                  </a:ext>
                </a:extLst>
              </a:tr>
              <a:tr h="320760">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de-DE" sz="900" dirty="0">
                          <a:effectLst/>
                          <a:latin typeface="Arial" pitchFamily="34" charset="0"/>
                          <a:ea typeface="Times New Roman"/>
                          <a:cs typeface="Arial" pitchFamily="34" charset="0"/>
                        </a:rPr>
                        <a:t>95. Perzentil</a:t>
                      </a: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2"/>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75. </a:t>
                      </a:r>
                      <a:r>
                        <a:rPr lang="en-US" sz="900" dirty="0" err="1">
                          <a:effectLst/>
                          <a:latin typeface="Arial" pitchFamily="34" charset="0"/>
                          <a:ea typeface="Times New Roman"/>
                          <a:cs typeface="Arial" pitchFamily="34" charset="0"/>
                        </a:rPr>
                        <a:t>Perzentil</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3"/>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Median</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err="1">
                          <a:solidFill>
                            <a:srgbClr val="000000"/>
                          </a:solidFill>
                          <a:effectLst/>
                          <a:latin typeface="Arial"/>
                        </a:rPr>
                        <a:t>100%</a:t>
                      </a:r>
                      <a:endParaRPr lang="de-DE" sz="900" b="0" i="0" u="none" strike="noStrike" dirty="0">
                        <a:solidFill>
                          <a:srgbClr val="000000"/>
                        </a:solidFill>
                        <a:effectLst/>
                        <a:latin typeface="Arial"/>
                      </a:endParaRP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4"/>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25. </a:t>
                      </a:r>
                      <a:r>
                        <a:rPr lang="en-US" sz="900" dirty="0" err="1">
                          <a:effectLst/>
                          <a:latin typeface="Arial" pitchFamily="34" charset="0"/>
                          <a:ea typeface="Times New Roman"/>
                          <a:cs typeface="Arial" pitchFamily="34" charset="0"/>
                        </a:rPr>
                        <a:t>Perzentil</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83,33%</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87,50%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89,17%</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92,15%</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97,67%</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5"/>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5. </a:t>
                      </a:r>
                      <a:r>
                        <a:rPr lang="en-US" sz="900" dirty="0" err="1">
                          <a:effectLst/>
                          <a:latin typeface="Arial" pitchFamily="34" charset="0"/>
                          <a:ea typeface="Times New Roman"/>
                          <a:cs typeface="Arial" pitchFamily="34" charset="0"/>
                        </a:rPr>
                        <a:t>Perzentil</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59,93%</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60,00%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66,82%</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64,70%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81,46%</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6"/>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Min</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25,00%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50,00%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54,55%</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44,44%</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err="1">
                          <a:solidFill>
                            <a:srgbClr val="000000"/>
                          </a:solidFill>
                          <a:effectLst/>
                          <a:latin typeface="Arial"/>
                        </a:rPr>
                        <a:t>25,00%</a:t>
                      </a:r>
                      <a:endParaRPr lang="de-DE" sz="900" b="0" i="0" u="none" strike="noStrike" dirty="0">
                        <a:solidFill>
                          <a:srgbClr val="000000"/>
                        </a:solidFill>
                        <a:effectLst/>
                        <a:latin typeface="Arial"/>
                      </a:endParaRP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solidFill>
                      <a:srgbClr val="FEF3E5"/>
                    </a:solidFill>
                  </a:tcPr>
                </a:tc>
                <a:extLst>
                  <a:ext uri="{0D108BD9-81ED-4DB2-BD59-A6C34878D82A}">
                    <a16:rowId xmlns:a16="http://schemas.microsoft.com/office/drawing/2014/main" val="10007"/>
                  </a:ext>
                </a:extLst>
              </a:tr>
            </a:tbl>
          </a:graphicData>
        </a:graphic>
      </p:graphicFrame>
      <p:cxnSp>
        <p:nvCxnSpPr>
          <p:cNvPr id="30" name="Gerade Verbindung 8"/>
          <p:cNvCxnSpPr/>
          <p:nvPr/>
        </p:nvCxnSpPr>
        <p:spPr>
          <a:xfrm>
            <a:off x="0" y="1048495"/>
            <a:ext cx="10693400" cy="0"/>
          </a:xfrm>
          <a:prstGeom prst="line">
            <a:avLst/>
          </a:prstGeom>
          <a:ln w="38100">
            <a:solidFill>
              <a:srgbClr val="F4A329"/>
            </a:solidFill>
          </a:ln>
        </p:spPr>
        <p:style>
          <a:lnRef idx="1">
            <a:schemeClr val="accent1"/>
          </a:lnRef>
          <a:fillRef idx="0">
            <a:schemeClr val="accent1"/>
          </a:fillRef>
          <a:effectRef idx="0">
            <a:schemeClr val="accent1"/>
          </a:effectRef>
          <a:fontRef idx="minor">
            <a:schemeClr val="tx1"/>
          </a:fontRef>
        </p:style>
      </p:cxnSp>
      <p:pic>
        <p:nvPicPr>
          <p:cNvPr id="16" name="Grafik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745" y="1145951"/>
            <a:ext cx="5210956" cy="2352393"/>
          </a:xfrm>
          <a:prstGeom prst="rect">
            <a:avLst/>
          </a:prstGeom>
        </p:spPr>
      </p:pic>
      <p:pic>
        <p:nvPicPr>
          <p:cNvPr id="19" name="Picture 3" descr="D:\benchmarking_endproducte\5\15\Allgemein\Grafiken\Boxplot\Allgemein_kennzahl_1.pn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047" y="4161631"/>
            <a:ext cx="2617522" cy="287764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C:\Users\cristina\Desktop\plot_prostat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9620" y="4684247"/>
            <a:ext cx="385579" cy="2201868"/>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p:cNvSpPr txBox="1">
            <a:spLocks/>
          </p:cNvSpPr>
          <p:nvPr/>
        </p:nvSpPr>
        <p:spPr bwMode="auto">
          <a:xfrm>
            <a:off x="178224" y="252042"/>
            <a:ext cx="9000278" cy="336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1300" dirty="0" err="1">
                <a:latin typeface="Arial" pitchFamily="34" charset="0"/>
              </a:rPr>
              <a:t>Jahresbericht</a:t>
            </a:r>
            <a:r>
              <a:rPr lang="en-US" sz="1300" dirty="0">
                <a:latin typeface="Arial" pitchFamily="34" charset="0"/>
              </a:rPr>
              <a:t> </a:t>
            </a:r>
            <a:r>
              <a:rPr lang="de-DE" sz="1300" dirty="0">
                <a:latin typeface="Arial" pitchFamily="34" charset="0"/>
              </a:rPr>
              <a:t>Gynäkologische Krebszentren</a:t>
            </a:r>
            <a:r>
              <a:rPr lang="en-US" sz="1300" dirty="0">
                <a:latin typeface="Arial" pitchFamily="34" charset="0"/>
              </a:rPr>
              <a:t> 2023 (</a:t>
            </a:r>
            <a:r>
              <a:rPr lang="en-US" sz="1300" dirty="0" err="1">
                <a:latin typeface="Arial" pitchFamily="34" charset="0"/>
              </a:rPr>
              <a:t>Auditjahr</a:t>
            </a:r>
            <a:r>
              <a:rPr lang="en-US" sz="1300" dirty="0">
                <a:latin typeface="Arial" pitchFamily="34" charset="0"/>
              </a:rPr>
              <a:t> 2022 / </a:t>
            </a:r>
            <a:r>
              <a:rPr lang="en-US" sz="1300" dirty="0" err="1">
                <a:latin typeface="Arial" pitchFamily="34" charset="0"/>
              </a:rPr>
              <a:t>Kennzahlenjahr</a:t>
            </a:r>
            <a:r>
              <a:rPr lang="en-US" sz="1300" dirty="0">
                <a:latin typeface="Arial" pitchFamily="34" charset="0"/>
              </a:rPr>
              <a:t> 2021)</a:t>
            </a:r>
            <a:endParaRPr lang="de-DE" sz="1300" kern="0" dirty="0">
              <a:solidFill>
                <a:srgbClr val="7F7F7F"/>
              </a:solidFill>
              <a:latin typeface="Arial" charset="0"/>
              <a:cs typeface="Arial" charset="0"/>
            </a:endParaRPr>
          </a:p>
        </p:txBody>
      </p:sp>
      <p:sp>
        <p:nvSpPr>
          <p:cNvPr id="5" name="Textfeld 4"/>
          <p:cNvSpPr txBox="1"/>
          <p:nvPr/>
        </p:nvSpPr>
        <p:spPr bwMode="auto">
          <a:xfrm>
            <a:off x="250265" y="7179596"/>
            <a:ext cx="53091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nchor="ctr">
            <a:spAutoFit/>
          </a:bodyPr>
          <a:lstStyle/>
          <a:p>
            <a:pPr defTabSz="914400">
              <a:defRPr/>
            </a:pPr>
            <a:endParaRPr lang="en-US" sz="800" dirty="0">
              <a:latin typeface="Arial" pitchFamily="34" charset="0"/>
              <a:cs typeface="Arial" pitchFamily="34" charset="0"/>
            </a:endParaRPr>
          </a:p>
        </p:txBody>
      </p:sp>
    </p:spTree>
    <p:extLst>
      <p:ext uri="{BB962C8B-B14F-4D97-AF65-F5344CB8AC3E}">
        <p14:creationId xmlns:p14="http://schemas.microsoft.com/office/powerpoint/2010/main" val="3036260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8224" y="588098"/>
            <a:ext cx="10336953" cy="420070"/>
          </a:xfrm>
          <a:prstGeom prst="rect">
            <a:avLst/>
          </a:prstGeom>
        </p:spPr>
        <p:txBody>
          <a:bodyPr vert="horz" lIns="99569" tIns="49785" rIns="99569" bIns="49785" rtlCol="0" anchor="ctr" anchorCtr="0">
            <a:normAutofit/>
          </a:bodyPr>
          <a:lstStyle/>
          <a:p>
            <a:pPr lvl="0">
              <a:spcBef>
                <a:spcPct val="0"/>
              </a:spcBef>
              <a:defRPr/>
            </a:pPr>
            <a:r>
              <a:rPr lang="en-US" sz="1500" b="1" dirty="0" err="1">
                <a:latin typeface="Arial" pitchFamily="34" charset="0"/>
                <a:cs typeface="Arial" pitchFamily="34" charset="0"/>
              </a:rPr>
              <a:t>13. First-Line Chemotherapie fortgeschrittenes Ovarialkarzinom (LL Ovar QI)</a:t>
            </a:r>
            <a:endParaRPr lang="en-US" sz="1500" b="1" noProof="1">
              <a:latin typeface="Arial" pitchFamily="34" charset="0"/>
              <a:cs typeface="Arial" pitchFamily="34" charset="0"/>
            </a:endParaRPr>
          </a:p>
        </p:txBody>
      </p:sp>
      <p:cxnSp>
        <p:nvCxnSpPr>
          <p:cNvPr id="6" name="Gerade Verbindung 8"/>
          <p:cNvCxnSpPr/>
          <p:nvPr/>
        </p:nvCxnSpPr>
        <p:spPr>
          <a:xfrm>
            <a:off x="0" y="1047040"/>
            <a:ext cx="10693400" cy="0"/>
          </a:xfrm>
          <a:prstGeom prst="line">
            <a:avLst/>
          </a:prstGeom>
          <a:ln w="38100">
            <a:solidFill>
              <a:srgbClr val="A5DAAD"/>
            </a:solidFill>
          </a:ln>
        </p:spPr>
        <p:style>
          <a:lnRef idx="1">
            <a:schemeClr val="accent1"/>
          </a:lnRef>
          <a:fillRef idx="0">
            <a:schemeClr val="accent1"/>
          </a:fillRef>
          <a:effectRef idx="0">
            <a:schemeClr val="accent1"/>
          </a:effectRef>
          <a:fontRef idx="minor">
            <a:schemeClr val="tx1"/>
          </a:fontRef>
        </p:style>
      </p:cxnSp>
      <p:graphicFrame>
        <p:nvGraphicFramePr>
          <p:cNvPr id="14" name="Table 13"/>
          <p:cNvGraphicFramePr>
            <a:graphicFrameLocks noGrp="1"/>
          </p:cNvGraphicFramePr>
          <p:nvPr/>
        </p:nvGraphicFramePr>
        <p:xfrm>
          <a:off x="5428959" y="1100686"/>
          <a:ext cx="5086221" cy="2603175"/>
        </p:xfrm>
        <a:graphic>
          <a:graphicData uri="http://schemas.openxmlformats.org/drawingml/2006/table">
            <a:tbl>
              <a:tblPr firstRow="1" bandRow="1">
                <a:noFill/>
                <a:tableStyleId>{5C22544A-7EE6-4342-B048-85BDC9FD1C3A}</a:tableStyleId>
              </a:tblPr>
              <a:tblGrid>
                <a:gridCol w="603541">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533400">
                  <a:extLst>
                    <a:ext uri="{9D8B030D-6E8A-4147-A177-3AD203B41FA5}">
                      <a16:colId xmlns:a16="http://schemas.microsoft.com/office/drawing/2014/main" val="20006"/>
                    </a:ext>
                  </a:extLst>
                </a:gridCol>
                <a:gridCol w="520280">
                  <a:extLst>
                    <a:ext uri="{9D8B030D-6E8A-4147-A177-3AD203B41FA5}">
                      <a16:colId xmlns:a16="http://schemas.microsoft.com/office/drawing/2014/main" val="20007"/>
                    </a:ext>
                  </a:extLst>
                </a:gridCol>
              </a:tblGrid>
              <a:tr h="226043">
                <a:tc rowSpan="2">
                  <a:txBody>
                    <a:bodyPr/>
                    <a:lstStyle/>
                    <a:p>
                      <a:pPr marL="0" indent="0"/>
                      <a:endParaRPr lang="en-US" sz="1000" dirty="0">
                        <a:latin typeface="Arial" pitchFamily="34" charset="0"/>
                        <a:cs typeface="Arial" pitchFamily="34" charset="0"/>
                      </a:endParaRPr>
                    </a:p>
                  </a:txBody>
                  <a:tcPr marL="106257" marR="106257" marT="39692" marB="39692">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itchFamily="34" charset="0"/>
                          <a:cs typeface="Arial" pitchFamily="34" charset="0"/>
                        </a:rPr>
                        <a:t>Kennzahlendefinition</a:t>
                      </a:r>
                    </a:p>
                  </a:txBody>
                  <a:tcPr marL="106257" marR="106257" marT="79383"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gridSpan="5">
                  <a:txBody>
                    <a:bodyPr/>
                    <a:lstStyle/>
                    <a:p>
                      <a:pPr algn="ctr"/>
                      <a:r>
                        <a:rPr lang="en-US" sz="900" dirty="0">
                          <a:solidFill>
                            <a:schemeClr val="bg1"/>
                          </a:solidFill>
                          <a:latin typeface="Arial" pitchFamily="34" charset="0"/>
                          <a:cs typeface="Arial" pitchFamily="34" charset="0"/>
                        </a:rPr>
                        <a:t>FAG-Z360 B</a:t>
                      </a:r>
                    </a:p>
                  </a:txBody>
                  <a:tcPr marL="106257" marR="106257" marT="39692"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A9121C"/>
                    </a:solidFill>
                  </a:tcPr>
                </a:tc>
                <a:tc hMerge="1">
                  <a:txBody>
                    <a:bodyPr/>
                    <a:lstStyle/>
                    <a:p>
                      <a:endParaRPr lang="de-DE"/>
                    </a:p>
                  </a:txBody>
                  <a:tcPr/>
                </a:tc>
                <a:tc hMerge="1">
                  <a:txBody>
                    <a:bodyPr/>
                    <a:lstStyle/>
                    <a:p>
                      <a:endParaRPr lang="de-DE"/>
                    </a:p>
                  </a:txBody>
                  <a:tcPr/>
                </a:tc>
                <a:tc hMerge="1">
                  <a:txBody>
                    <a:bodyPr/>
                    <a:lstStyle/>
                    <a:p>
                      <a:pPr algn="ctr"/>
                      <a:endParaRPr lang="en-US" sz="800" dirty="0">
                        <a:solidFill>
                          <a:schemeClr val="bg1"/>
                        </a:solidFill>
                        <a:latin typeface="Arial" pitchFamily="34" charset="0"/>
                        <a:cs typeface="Arial" pitchFamily="34" charset="0"/>
                      </a:endParaRPr>
                    </a:p>
                  </a:txBody>
                  <a:tcPr marL="98433" marR="98433" marT="36000"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A9121C"/>
                    </a:solidFill>
                  </a:tcPr>
                </a:tc>
                <a:tc hMerge="1">
                  <a:txBody>
                    <a:bodyPr/>
                    <a:lstStyle/>
                    <a:p>
                      <a:pPr algn="ctr"/>
                      <a:endParaRPr lang="en-US" sz="900" dirty="0">
                        <a:solidFill>
                          <a:schemeClr val="bg1"/>
                        </a:solidFill>
                        <a:latin typeface="Arial" pitchFamily="34" charset="0"/>
                        <a:cs typeface="Arial" pitchFamily="34" charset="0"/>
                      </a:endParaRPr>
                    </a:p>
                  </a:txBody>
                  <a:tcPr marL="106257" marR="106257" marT="39692"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A9121C"/>
                    </a:solidFill>
                  </a:tcPr>
                </a:tc>
                <a:extLst>
                  <a:ext uri="{0D108BD9-81ED-4DB2-BD59-A6C34878D82A}">
                    <a16:rowId xmlns:a16="http://schemas.microsoft.com/office/drawing/2014/main" val="10000"/>
                  </a:ext>
                </a:extLst>
              </a:tr>
              <a:tr h="216700">
                <a:tc vMerge="1">
                  <a:txBody>
                    <a:bodyPr/>
                    <a:lstStyle/>
                    <a:p>
                      <a:endParaRPr lang="en-US" dirty="0"/>
                    </a:p>
                  </a:txBody>
                  <a:tcPr/>
                </a:tc>
                <a:tc vMerge="1">
                  <a:txBody>
                    <a:bodyPr/>
                    <a:lstStyle/>
                    <a:p>
                      <a:endParaRPr lang="en-US" dirty="0"/>
                    </a:p>
                  </a:txBody>
                  <a:tcPr/>
                </a:tc>
                <a:tc>
                  <a:txBody>
                    <a:bodyPr/>
                    <a:lstStyle/>
                    <a:p>
                      <a:pPr algn="ctr"/>
                      <a:r>
                        <a:rPr lang="en-US" sz="900" b="1" dirty="0">
                          <a:solidFill>
                            <a:schemeClr val="bg1"/>
                          </a:solidFill>
                          <a:latin typeface="Arial" pitchFamily="34" charset="0"/>
                          <a:cs typeface="Arial" pitchFamily="34" charset="0"/>
                        </a:rPr>
                        <a:t>2017</a:t>
                      </a:r>
                    </a:p>
                  </a:txBody>
                  <a:tcPr marL="106257" marR="106257" marT="19846" marB="51599">
                    <a:lnL w="571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2018</a:t>
                      </a:r>
                    </a:p>
                  </a:txBody>
                  <a:tcPr marL="106257" marR="106257" marT="19846" marB="51599">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2019</a:t>
                      </a:r>
                    </a:p>
                  </a:txBody>
                  <a:tcPr marL="106257" marR="106257" marT="19846" marB="51599">
                    <a:lnL w="12700" cap="flat" cmpd="sng" algn="ctr">
                      <a:noFill/>
                      <a:prstDash val="solid"/>
                      <a:round/>
                      <a:headEnd type="none" w="med" len="med"/>
                      <a:tailEnd type="none" w="med" len="med"/>
                    </a:lnL>
                    <a:lnR w="5715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2020</a:t>
                      </a:r>
                    </a:p>
                  </a:txBody>
                  <a:tcPr marL="106257" marR="106257" marT="19846" marB="51599">
                    <a:lnL w="12700" cap="flat" cmpd="sng" algn="ctr">
                      <a:noFill/>
                      <a:prstDash val="solid"/>
                      <a:round/>
                      <a:headEnd type="none" w="med" len="med"/>
                      <a:tailEnd type="none" w="med" len="med"/>
                    </a:lnL>
                    <a:lnR w="5715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2021</a:t>
                      </a:r>
                    </a:p>
                  </a:txBody>
                  <a:tcPr marL="106257" marR="106257" marT="19846" marB="51599">
                    <a:lnL w="1270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extLst>
                  <a:ext uri="{0D108BD9-81ED-4DB2-BD59-A6C34878D82A}">
                    <a16:rowId xmlns:a16="http://schemas.microsoft.com/office/drawing/2014/main" val="10001"/>
                  </a:ext>
                </a:extLst>
              </a:tr>
              <a:tr h="751304">
                <a:tc>
                  <a:txBody>
                    <a:bodyPr/>
                    <a:lstStyle/>
                    <a:p>
                      <a:pPr algn="ctr"/>
                      <a:r>
                        <a:rPr lang="en-US" sz="900" dirty="0" err="1">
                          <a:latin typeface="Arial" pitchFamily="34" charset="0"/>
                          <a:cs typeface="Arial" pitchFamily="34" charset="0"/>
                        </a:rPr>
                        <a:t>Zähler</a:t>
                      </a: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r>
                        <a:rPr lang="en-US" sz="900" dirty="0" err="1">
                          <a:latin typeface="Arial" pitchFamily="34" charset="0"/>
                          <a:cs typeface="Arial" pitchFamily="34" charset="0"/>
                        </a:rPr>
                        <a:t>Primärfälle des Nenners mit First-Line Chemotherapie mit Carboplatin u. Paclitaxel</a:t>
                      </a:r>
                      <a:endParaRPr lang="en-US" sz="900" dirty="0">
                        <a:latin typeface="Arial" pitchFamily="34" charset="0"/>
                        <a:cs typeface="Arial" pitchFamily="34" charset="0"/>
                      </a:endParaRPr>
                    </a:p>
                  </a:txBody>
                  <a:tcPr marL="106257" marR="106257"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k.A.</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a:latin typeface="Arial" pitchFamily="34" charset="0"/>
                          <a:cs typeface="Arial" pitchFamily="34" charset="0"/>
                        </a:rPr>
                        <a:t>k.A.</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a:latin typeface="Arial" pitchFamily="34" charset="0"/>
                          <a:cs typeface="Arial" pitchFamily="34" charset="0"/>
                        </a:rPr>
                        <a:t>k.A.</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a:latin typeface="Arial" pitchFamily="34" charset="0"/>
                          <a:cs typeface="Arial" pitchFamily="34" charset="0"/>
                        </a:rPr>
                        <a:t>k.A.</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err="1">
                          <a:latin typeface="Arial" pitchFamily="34" charset="0"/>
                          <a:cs typeface="Arial" pitchFamily="34" charset="0"/>
                        </a:rPr>
                        <a:t>29</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2"/>
                  </a:ext>
                </a:extLst>
              </a:tr>
              <a:tr h="751304">
                <a:tc>
                  <a:txBody>
                    <a:bodyPr/>
                    <a:lstStyle/>
                    <a:p>
                      <a:pPr algn="ctr"/>
                      <a:r>
                        <a:rPr lang="en-US" sz="900" dirty="0">
                          <a:latin typeface="Arial" pitchFamily="34" charset="0"/>
                          <a:cs typeface="Arial" pitchFamily="34" charset="0"/>
                        </a:rPr>
                        <a:t>Nenner</a:t>
                      </a: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r>
                        <a:rPr lang="en-US" sz="900" dirty="0" err="1">
                          <a:latin typeface="Arial" pitchFamily="34" charset="0"/>
                          <a:cs typeface="Arial" pitchFamily="34" charset="0"/>
                        </a:rPr>
                        <a:t>Primärfälle Ovarialkarzinom FIGO IIA-IV</a:t>
                      </a:r>
                      <a:endParaRPr lang="en-US" sz="900" dirty="0">
                        <a:latin typeface="Arial" pitchFamily="34" charset="0"/>
                        <a:cs typeface="Arial" pitchFamily="34" charset="0"/>
                      </a:endParaRPr>
                    </a:p>
                  </a:txBody>
                  <a:tcPr marL="106257" marR="106257"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k.A.</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a:latin typeface="Arial" pitchFamily="34" charset="0"/>
                          <a:cs typeface="Arial" pitchFamily="34" charset="0"/>
                        </a:rPr>
                        <a:t>k.A.</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a:latin typeface="Arial" pitchFamily="34" charset="0"/>
                          <a:cs typeface="Arial" pitchFamily="34" charset="0"/>
                        </a:rPr>
                        <a:t>k.A.</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a:latin typeface="Arial" pitchFamily="34" charset="0"/>
                          <a:cs typeface="Arial" pitchFamily="34" charset="0"/>
                        </a:rPr>
                        <a:t>k.A.</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37</a:t>
                      </a:r>
                      <a:endParaRPr lang="en-US" sz="900" dirty="0">
                        <a:latin typeface="Arial" pitchFamily="34" charset="0"/>
                        <a:cs typeface="Arial" pitchFamily="34" charset="0"/>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3"/>
                  </a:ext>
                </a:extLst>
              </a:tr>
              <a:tr h="379982">
                <a:tc>
                  <a:txBody>
                    <a:bodyPr/>
                    <a:lstStyle/>
                    <a:p>
                      <a:pPr algn="ctr"/>
                      <a:r>
                        <a:rPr lang="en-US" sz="900" dirty="0" err="1">
                          <a:latin typeface="Arial" pitchFamily="34" charset="0"/>
                          <a:cs typeface="Arial" pitchFamily="34" charset="0"/>
                        </a:rPr>
                        <a:t>Quote</a:t>
                      </a: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r>
                        <a:rPr lang="en-US" sz="900" dirty="0" err="1">
                          <a:latin typeface="Arial" pitchFamily="34" charset="0"/>
                          <a:cs typeface="Arial" pitchFamily="34" charset="0"/>
                        </a:rPr>
                        <a:t>Begründungspflicht* &lt;20%</a:t>
                      </a:r>
                      <a:endParaRPr lang="en-US" sz="900" dirty="0">
                        <a:latin typeface="Arial" pitchFamily="34" charset="0"/>
                        <a:cs typeface="Arial" pitchFamily="34" charset="0"/>
                      </a:endParaRPr>
                    </a:p>
                  </a:txBody>
                  <a:tcPr marL="106257" marR="106257"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k.A.</a:t>
                      </a: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k.A.</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k.A.</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k.A.</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err="1">
                          <a:solidFill>
                            <a:schemeClr val="tx1"/>
                          </a:solidFill>
                          <a:latin typeface="Arial" pitchFamily="34" charset="0"/>
                          <a:cs typeface="Arial" pitchFamily="34" charset="0"/>
                        </a:rPr>
                        <a:t>78,38%</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4"/>
                  </a:ext>
                </a:extLst>
              </a:tr>
              <a:tr h="277842">
                <a:tc grid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noFill/>
                  </a:tcPr>
                </a:tc>
                <a:tc hMerge="1">
                  <a:txBody>
                    <a:bodyPr/>
                    <a:lstStyle/>
                    <a:p>
                      <a:endParaRPr lang="en-US" sz="800" dirty="0">
                        <a:latin typeface="Arial" pitchFamily="34" charset="0"/>
                        <a:cs typeface="Arial" pitchFamily="34" charset="0"/>
                      </a:endParaRPr>
                    </a:p>
                  </a:txBody>
                  <a:tcPr marL="98433" marR="98433" marT="45431" marB="45431">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24</a:t>
            </a:fld>
            <a:endParaRPr lang="en-US" dirty="0"/>
          </a:p>
        </p:txBody>
      </p:sp>
      <p:graphicFrame>
        <p:nvGraphicFramePr>
          <p:cNvPr id="13" name="Table 10"/>
          <p:cNvGraphicFramePr>
            <a:graphicFrameLocks noGrp="1"/>
          </p:cNvGraphicFramePr>
          <p:nvPr/>
        </p:nvGraphicFramePr>
        <p:xfrm>
          <a:off x="7368240" y="4249311"/>
          <a:ext cx="3146936" cy="998825"/>
        </p:xfrm>
        <a:graphic>
          <a:graphicData uri="http://schemas.openxmlformats.org/drawingml/2006/table">
            <a:tbl>
              <a:tblPr firstRow="1" bandRow="1">
                <a:tableStyleId>{5C22544A-7EE6-4342-B048-85BDC9FD1C3A}</a:tableStyleId>
              </a:tblPr>
              <a:tblGrid>
                <a:gridCol w="786734">
                  <a:extLst>
                    <a:ext uri="{9D8B030D-6E8A-4147-A177-3AD203B41FA5}">
                      <a16:colId xmlns:a16="http://schemas.microsoft.com/office/drawing/2014/main" val="20000"/>
                    </a:ext>
                  </a:extLst>
                </a:gridCol>
                <a:gridCol w="786734">
                  <a:extLst>
                    <a:ext uri="{9D8B030D-6E8A-4147-A177-3AD203B41FA5}">
                      <a16:colId xmlns:a16="http://schemas.microsoft.com/office/drawing/2014/main" val="20001"/>
                    </a:ext>
                  </a:extLst>
                </a:gridCol>
                <a:gridCol w="786734">
                  <a:extLst>
                    <a:ext uri="{9D8B030D-6E8A-4147-A177-3AD203B41FA5}">
                      <a16:colId xmlns:a16="http://schemas.microsoft.com/office/drawing/2014/main" val="20002"/>
                    </a:ext>
                  </a:extLst>
                </a:gridCol>
                <a:gridCol w="786734">
                  <a:extLst>
                    <a:ext uri="{9D8B030D-6E8A-4147-A177-3AD203B41FA5}">
                      <a16:colId xmlns:a16="http://schemas.microsoft.com/office/drawing/2014/main" val="20003"/>
                    </a:ext>
                  </a:extLst>
                </a:gridCol>
              </a:tblGrid>
              <a:tr h="254027">
                <a:tc gridSpan="2">
                  <a:txBody>
                    <a:bodyPr/>
                    <a:lstStyle/>
                    <a:p>
                      <a:r>
                        <a:rPr lang="en-US" sz="900" dirty="0" err="1">
                          <a:solidFill>
                            <a:schemeClr val="tx1"/>
                          </a:solidFill>
                          <a:latin typeface="Arial" pitchFamily="34" charset="0"/>
                          <a:cs typeface="Arial" pitchFamily="34" charset="0"/>
                        </a:rPr>
                        <a:t>Standorte mit auswertbaren Daten</a:t>
                      </a:r>
                      <a:endParaRPr lang="en-US" sz="900" dirty="0">
                        <a:solidFill>
                          <a:schemeClr val="tx1"/>
                        </a:solidFill>
                        <a:latin typeface="Arial" pitchFamily="34" charset="0"/>
                        <a:cs typeface="Arial" pitchFamily="34" charset="0"/>
                      </a:endParaRPr>
                    </a:p>
                  </a:txBody>
                  <a:tcPr marL="98708" marR="98708" marT="50408" marB="50408">
                    <a:lnL w="31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57150" cap="flat" cmpd="sng" algn="ctr">
                      <a:noFill/>
                      <a:prstDash val="solid"/>
                      <a:round/>
                      <a:headEnd type="none" w="med" len="med"/>
                      <a:tailEnd type="none" w="med" len="med"/>
                    </a:lnB>
                    <a:solidFill>
                      <a:srgbClr val="F8C57F"/>
                    </a:solidFill>
                  </a:tcPr>
                </a:tc>
                <a:tc hMerge="1">
                  <a:txBody>
                    <a:bodyPr/>
                    <a:lstStyle/>
                    <a:p>
                      <a:endParaRPr lang="en-US" dirty="0"/>
                    </a:p>
                  </a:txBody>
                  <a:tcPr/>
                </a:tc>
                <a:tc gridSpan="2">
                  <a:txBody>
                    <a:bodyPr/>
                    <a:lstStyle/>
                    <a:p>
                      <a:r>
                        <a:rPr lang="en-US" sz="900" dirty="0" err="1">
                          <a:solidFill>
                            <a:schemeClr val="tx1"/>
                          </a:solidFill>
                          <a:latin typeface="Arial" pitchFamily="34" charset="0"/>
                          <a:cs typeface="Arial" pitchFamily="34" charset="0"/>
                        </a:rPr>
                        <a:t>Standorte</a:t>
                      </a:r>
                      <a:r>
                        <a:rPr lang="en-US" sz="900" dirty="0">
                          <a:solidFill>
                            <a:schemeClr val="tx1"/>
                          </a:solidFill>
                          <a:latin typeface="Arial" pitchFamily="34" charset="0"/>
                          <a:cs typeface="Arial" pitchFamily="34" charset="0"/>
                        </a:rPr>
                        <a:t> </a:t>
                      </a:r>
                      <a:r>
                        <a:rPr lang="en-US" sz="900" dirty="0" err="1">
                          <a:solidFill>
                            <a:schemeClr val="tx1"/>
                          </a:solidFill>
                          <a:latin typeface="Arial" pitchFamily="34" charset="0"/>
                          <a:cs typeface="Arial" pitchFamily="34" charset="0"/>
                        </a:rPr>
                        <a:t>innerhalb</a:t>
                      </a:r>
                      <a:r>
                        <a:rPr lang="en-US" sz="900" dirty="0">
                          <a:solidFill>
                            <a:schemeClr val="tx1"/>
                          </a:solidFill>
                          <a:latin typeface="Arial" pitchFamily="34" charset="0"/>
                          <a:cs typeface="Arial" pitchFamily="34" charset="0"/>
                        </a:rPr>
                        <a:t> der </a:t>
                      </a:r>
                      <a:r>
                        <a:rPr lang="en-US" sz="900" dirty="0" err="1">
                          <a:solidFill>
                            <a:schemeClr val="tx1"/>
                          </a:solidFill>
                          <a:latin typeface="Arial" pitchFamily="34" charset="0"/>
                          <a:cs typeface="Arial" pitchFamily="34" charset="0"/>
                        </a:rPr>
                        <a:t>Plausibilitätsgrenzen</a:t>
                      </a:r>
                      <a:endParaRPr lang="en-US" sz="900" dirty="0">
                        <a:solidFill>
                          <a:schemeClr val="tx1"/>
                        </a:solidFill>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57150" cap="flat" cmpd="sng" algn="ctr">
                      <a:noFill/>
                      <a:prstDash val="solid"/>
                      <a:round/>
                      <a:headEnd type="none" w="med" len="med"/>
                      <a:tailEnd type="none" w="med" len="med"/>
                    </a:lnB>
                    <a:solidFill>
                      <a:srgbClr val="F8C57F"/>
                    </a:solidFill>
                  </a:tcPr>
                </a:tc>
                <a:tc hMerge="1">
                  <a:txBody>
                    <a:bodyPr/>
                    <a:lstStyle/>
                    <a:p>
                      <a:endParaRPr lang="en-US" dirty="0"/>
                    </a:p>
                  </a:txBody>
                  <a:tcPr/>
                </a:tc>
                <a:extLst>
                  <a:ext uri="{0D108BD9-81ED-4DB2-BD59-A6C34878D82A}">
                    <a16:rowId xmlns:a16="http://schemas.microsoft.com/office/drawing/2014/main" val="10000"/>
                  </a:ext>
                </a:extLst>
              </a:tr>
              <a:tr h="254027">
                <a:tc>
                  <a:txBody>
                    <a:bodyPr/>
                    <a:lstStyle/>
                    <a:p>
                      <a:pPr algn="ctr"/>
                      <a:r>
                        <a:rPr lang="en-US" sz="900" dirty="0">
                          <a:latin typeface="Arial" pitchFamily="34" charset="0"/>
                          <a:cs typeface="Arial" pitchFamily="34" charset="0"/>
                        </a:rPr>
                        <a:t>Anzahl</a:t>
                      </a:r>
                    </a:p>
                  </a:txBody>
                  <a:tcPr marL="106934" marR="106934" marT="50408" marB="50408">
                    <a:lnL w="31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a:txBody>
                    <a:bodyPr/>
                    <a:lstStyle/>
                    <a:p>
                      <a:pPr algn="ctr"/>
                      <a:r>
                        <a:rPr lang="en-US" sz="900" dirty="0">
                          <a:latin typeface="Arial" pitchFamily="34" charset="0"/>
                          <a:cs typeface="Arial" pitchFamily="34" charset="0"/>
                        </a:rPr>
                        <a:t>%</a:t>
                      </a:r>
                    </a:p>
                  </a:txBody>
                  <a:tcPr marL="106934" marR="106934" marT="50408" marB="50408">
                    <a:lnL w="3175"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a:txBody>
                    <a:bodyPr/>
                    <a:lstStyle/>
                    <a:p>
                      <a:pPr algn="ctr"/>
                      <a:r>
                        <a:rPr lang="en-US" sz="900" dirty="0">
                          <a:latin typeface="Arial" pitchFamily="34" charset="0"/>
                          <a:cs typeface="Arial" pitchFamily="34" charset="0"/>
                        </a:rPr>
                        <a:t>Anzahl</a:t>
                      </a:r>
                    </a:p>
                  </a:txBody>
                  <a:tcPr marL="106934" marR="106934" marT="50408" marB="50408">
                    <a:lnL w="5715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a:txBody>
                    <a:bodyPr/>
                    <a:lstStyle/>
                    <a:p>
                      <a:pPr algn="ctr"/>
                      <a:r>
                        <a:rPr lang="en-US" sz="900" dirty="0">
                          <a:latin typeface="Arial" pitchFamily="34" charset="0"/>
                          <a:cs typeface="Arial" pitchFamily="34" charset="0"/>
                        </a:rPr>
                        <a:t>%</a:t>
                      </a:r>
                    </a:p>
                  </a:txBody>
                  <a:tcPr marL="106934" marR="106934" marT="50408" marB="50408">
                    <a:lnL w="31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extLst>
                  <a:ext uri="{0D108BD9-81ED-4DB2-BD59-A6C34878D82A}">
                    <a16:rowId xmlns:a16="http://schemas.microsoft.com/office/drawing/2014/main" val="10001"/>
                  </a:ext>
                </a:extLst>
              </a:tr>
              <a:tr h="369662">
                <a:tc>
                  <a:txBody>
                    <a:bodyPr/>
                    <a:lstStyle/>
                    <a:p>
                      <a:pPr algn="ctr"/>
                      <a:r>
                        <a:rPr lang="en-US" sz="900" dirty="0" err="1">
                          <a:latin typeface="Arial" pitchFamily="34" charset="0"/>
                          <a:cs typeface="Arial" pitchFamily="34" charset="0"/>
                        </a:rPr>
                        <a:t>177</a:t>
                      </a:r>
                      <a:endParaRPr lang="en-US" sz="900" dirty="0">
                        <a:latin typeface="Arial" pitchFamily="34" charset="0"/>
                        <a:cs typeface="Arial" pitchFamily="34" charset="0"/>
                      </a:endParaRPr>
                    </a:p>
                  </a:txBody>
                  <a:tcPr marL="98708" marR="98708" marT="50408" marB="50408">
                    <a:lnL w="31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100,00%</a:t>
                      </a:r>
                      <a:endParaRPr lang="en-US" sz="900" dirty="0">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176</a:t>
                      </a:r>
                      <a:endParaRPr lang="en-US" sz="900" dirty="0">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99,44%</a:t>
                      </a:r>
                      <a:endParaRPr lang="en-US" sz="900" dirty="0">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2"/>
                  </a:ext>
                </a:extLst>
              </a:tr>
            </a:tbl>
          </a:graphicData>
        </a:graphic>
      </p:graphicFrame>
      <p:sp>
        <p:nvSpPr>
          <p:cNvPr id="17" name="Textfeld 9"/>
          <p:cNvSpPr txBox="1">
            <a:spLocks noChangeArrowheads="1"/>
          </p:cNvSpPr>
          <p:nvPr/>
        </p:nvSpPr>
        <p:spPr bwMode="auto">
          <a:xfrm>
            <a:off x="7377205" y="5330221"/>
            <a:ext cx="3137972" cy="1627358"/>
          </a:xfrm>
          <a:prstGeom prst="rect">
            <a:avLst/>
          </a:prstGeom>
          <a:solidFill>
            <a:srgbClr val="FEF3E5"/>
          </a:solidFill>
          <a:ln w="9525">
            <a:noFill/>
            <a:miter lim="800000"/>
            <a:headEnd/>
            <a:tailEnd/>
          </a:ln>
        </p:spPr>
        <p:txBody>
          <a:bodyPr wrap="square" lIns="89431" tIns="56789" rIns="113579" bIns="56789">
            <a:normAutofit/>
          </a:bodyPr>
          <a:lstStyle/>
          <a:p>
            <a:pPr algn="just"/>
            <a:r>
              <a:rPr lang="de-DE" sz="900" b="1" dirty="0">
                <a:latin typeface="Arial" pitchFamily="34" charset="0"/>
                <a:cs typeface="Arial" pitchFamily="34" charset="0"/>
              </a:rPr>
              <a:t>Anmerkungen</a:t>
            </a:r>
            <a:r>
              <a:rPr lang="de-DE" sz="900" dirty="0">
                <a:latin typeface="Arial" pitchFamily="34" charset="0"/>
                <a:cs typeface="Arial" pitchFamily="34" charset="0"/>
              </a:rPr>
              <a:t>:</a:t>
            </a:r>
          </a:p>
          <a:p>
            <a:pPr algn="just"/>
            <a:endParaRPr lang="en-US" sz="1000" dirty="0"/>
          </a:p>
          <a:p>
            <a:pPr algn="just"/>
            <a:endParaRPr lang="de-DE" sz="1700" b="1" dirty="0">
              <a:latin typeface="Arial" charset="0"/>
              <a:cs typeface="Arial" charset="0"/>
            </a:endParaRPr>
          </a:p>
          <a:p>
            <a:pPr algn="just"/>
            <a:endParaRPr lang="de-DE" sz="1700" b="1" dirty="0">
              <a:latin typeface="Arial" charset="0"/>
              <a:cs typeface="Arial" charset="0"/>
            </a:endParaRPr>
          </a:p>
          <a:p>
            <a:pPr algn="just"/>
            <a:endParaRPr lang="de-DE" sz="1700" b="1" dirty="0">
              <a:latin typeface="Arial" charset="0"/>
              <a:cs typeface="Arial" charset="0"/>
            </a:endParaRPr>
          </a:p>
          <a:p>
            <a:pPr algn="just"/>
            <a:endParaRPr lang="de-DE" sz="1700" dirty="0">
              <a:latin typeface="Arial" charset="0"/>
              <a:cs typeface="Arial" charset="0"/>
            </a:endParaRPr>
          </a:p>
        </p:txBody>
      </p:sp>
      <p:graphicFrame>
        <p:nvGraphicFramePr>
          <p:cNvPr id="26" name="Tabelle 30"/>
          <p:cNvGraphicFramePr>
            <a:graphicFrameLocks noGrp="1"/>
          </p:cNvGraphicFramePr>
          <p:nvPr/>
        </p:nvGraphicFramePr>
        <p:xfrm>
          <a:off x="2984500" y="4240579"/>
          <a:ext cx="4226397" cy="2719749"/>
        </p:xfrm>
        <a:graphic>
          <a:graphicData uri="http://schemas.openxmlformats.org/drawingml/2006/table">
            <a:tbl>
              <a:tblPr firstRow="1" bandRow="1">
                <a:tableStyleId>{5C22544A-7EE6-4342-B048-85BDC9FD1C3A}</a:tableStyleId>
              </a:tblPr>
              <a:tblGrid>
                <a:gridCol w="505755">
                  <a:extLst>
                    <a:ext uri="{9D8B030D-6E8A-4147-A177-3AD203B41FA5}">
                      <a16:colId xmlns:a16="http://schemas.microsoft.com/office/drawing/2014/main" val="20000"/>
                    </a:ext>
                  </a:extLst>
                </a:gridCol>
                <a:gridCol w="946572">
                  <a:extLst>
                    <a:ext uri="{9D8B030D-6E8A-4147-A177-3AD203B41FA5}">
                      <a16:colId xmlns:a16="http://schemas.microsoft.com/office/drawing/2014/main" val="20001"/>
                    </a:ext>
                  </a:extLst>
                </a:gridCol>
                <a:gridCol w="554814">
                  <a:extLst>
                    <a:ext uri="{9D8B030D-6E8A-4147-A177-3AD203B41FA5}">
                      <a16:colId xmlns:a16="http://schemas.microsoft.com/office/drawing/2014/main" val="20003"/>
                    </a:ext>
                  </a:extLst>
                </a:gridCol>
                <a:gridCol w="554814">
                  <a:extLst>
                    <a:ext uri="{9D8B030D-6E8A-4147-A177-3AD203B41FA5}">
                      <a16:colId xmlns:a16="http://schemas.microsoft.com/office/drawing/2014/main" val="20004"/>
                    </a:ext>
                  </a:extLst>
                </a:gridCol>
                <a:gridCol w="554814">
                  <a:extLst>
                    <a:ext uri="{9D8B030D-6E8A-4147-A177-3AD203B41FA5}">
                      <a16:colId xmlns:a16="http://schemas.microsoft.com/office/drawing/2014/main" val="20005"/>
                    </a:ext>
                  </a:extLst>
                </a:gridCol>
                <a:gridCol w="554814">
                  <a:extLst>
                    <a:ext uri="{9D8B030D-6E8A-4147-A177-3AD203B41FA5}">
                      <a16:colId xmlns:a16="http://schemas.microsoft.com/office/drawing/2014/main" val="20006"/>
                    </a:ext>
                  </a:extLst>
                </a:gridCol>
                <a:gridCol w="554814">
                  <a:extLst>
                    <a:ext uri="{9D8B030D-6E8A-4147-A177-3AD203B41FA5}">
                      <a16:colId xmlns:a16="http://schemas.microsoft.com/office/drawing/2014/main" val="20007"/>
                    </a:ext>
                  </a:extLst>
                </a:gridCol>
              </a:tblGrid>
              <a:tr h="331394">
                <a:tc gridSpan="2">
                  <a:txBody>
                    <a:bodyPr/>
                    <a:lstStyle/>
                    <a:p>
                      <a:endParaRPr lang="de-DE" sz="900" dirty="0">
                        <a:solidFill>
                          <a:schemeClr val="tx1"/>
                        </a:solidFill>
                        <a:latin typeface="Arial" pitchFamily="34" charset="0"/>
                        <a:cs typeface="Arial" pitchFamily="34" charset="0"/>
                      </a:endParaRPr>
                    </a:p>
                  </a:txBody>
                  <a:tcPr marL="106934" marR="106934" marT="50408" marB="50408">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hMerge="1">
                  <a:txBody>
                    <a:bodyPr/>
                    <a:lstStyle/>
                    <a:p>
                      <a:pPr algn="ctr"/>
                      <a:endParaRPr lang="de-DE" sz="800" dirty="0">
                        <a:solidFill>
                          <a:schemeClr val="tx1"/>
                        </a:solidFill>
                        <a:latin typeface="Arial" pitchFamily="34" charset="0"/>
                        <a:cs typeface="Arial" pitchFamily="34" charset="0"/>
                      </a:endParaRPr>
                    </a:p>
                  </a:txBody>
                  <a:tcPr marL="99060" marR="9906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A5DAAD"/>
                    </a:solidFill>
                  </a:tcPr>
                </a:tc>
                <a:tc>
                  <a:txBody>
                    <a:bodyPr/>
                    <a:lstStyle/>
                    <a:p>
                      <a:pPr algn="ctr"/>
                      <a:r>
                        <a:rPr lang="de-DE" sz="900" dirty="0">
                          <a:solidFill>
                            <a:schemeClr val="tx1"/>
                          </a:solidFill>
                          <a:latin typeface="Arial" pitchFamily="34" charset="0"/>
                          <a:cs typeface="Arial" pitchFamily="34" charset="0"/>
                        </a:rPr>
                        <a:t>2017</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2018</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2019</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2020</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2021</a:t>
                      </a:r>
                    </a:p>
                  </a:txBody>
                  <a:tcPr marL="106934" marR="106934" marT="50408" marB="50408" anchor="ctr">
                    <a:lnL w="57150" cap="flat" cmpd="sng" algn="ctr">
                      <a:solidFill>
                        <a:schemeClr val="bg1"/>
                      </a:solidFill>
                      <a:prstDash val="solid"/>
                      <a:round/>
                      <a:headEnd type="none" w="med" len="med"/>
                      <a:tailEnd type="none" w="med" len="med"/>
                    </a:lnL>
                    <a:lnB w="57150" cap="flat" cmpd="sng" algn="ctr">
                      <a:solidFill>
                        <a:schemeClr val="bg1"/>
                      </a:solidFill>
                      <a:prstDash val="solid"/>
                      <a:round/>
                      <a:headEnd type="none" w="med" len="med"/>
                      <a:tailEnd type="none" w="med" len="med"/>
                    </a:lnB>
                    <a:solidFill>
                      <a:srgbClr val="F8C57F"/>
                    </a:solidFill>
                  </a:tcPr>
                </a:tc>
                <a:extLst>
                  <a:ext uri="{0D108BD9-81ED-4DB2-BD59-A6C34878D82A}">
                    <a16:rowId xmlns:a16="http://schemas.microsoft.com/office/drawing/2014/main" val="10000"/>
                  </a:ext>
                </a:extLst>
              </a:tr>
              <a:tr h="410625">
                <a:tc rowSpan="7">
                  <a:txBody>
                    <a:bodyPr/>
                    <a:lstStyle/>
                    <a:p>
                      <a:pPr>
                        <a:lnSpc>
                          <a:spcPts val="1200"/>
                        </a:lnSpc>
                        <a:spcAft>
                          <a:spcPts val="0"/>
                        </a:spcAft>
                      </a:pPr>
                      <a:endParaRPr lang="de-DE" sz="900" dirty="0">
                        <a:effectLst/>
                        <a:latin typeface="Arial" pitchFamily="34" charset="0"/>
                        <a:ea typeface="Times New Roman"/>
                        <a:cs typeface="Arial" pitchFamily="34" charset="0"/>
                      </a:endParaRPr>
                    </a:p>
                  </a:txBody>
                  <a:tcPr marL="80201" marR="80201"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dirty="0">
                          <a:effectLst/>
                          <a:latin typeface="Arial" pitchFamily="34" charset="0"/>
                          <a:ea typeface="Times New Roman"/>
                          <a:cs typeface="Arial" pitchFamily="34" charset="0"/>
                        </a:rPr>
                        <a:t>Max</a:t>
                      </a: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err="1">
                          <a:solidFill>
                            <a:srgbClr val="000000"/>
                          </a:solidFill>
                          <a:effectLst/>
                          <a:latin typeface="Arial"/>
                        </a:rPr>
                        <a:t>100%</a:t>
                      </a:r>
                      <a:endParaRPr lang="de-DE" sz="900" b="0" i="0" u="none" strike="noStrike" dirty="0">
                        <a:solidFill>
                          <a:srgbClr val="000000"/>
                        </a:solidFill>
                        <a:effectLst/>
                        <a:latin typeface="Arial"/>
                      </a:endParaRP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1"/>
                  </a:ext>
                </a:extLst>
              </a:tr>
              <a:tr h="320760">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de-DE" sz="900" dirty="0">
                          <a:effectLst/>
                          <a:latin typeface="Arial" pitchFamily="34" charset="0"/>
                          <a:ea typeface="Times New Roman"/>
                          <a:cs typeface="Arial" pitchFamily="34" charset="0"/>
                        </a:rPr>
                        <a:t>95. Perzentil</a:t>
                      </a: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96,24%</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2"/>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75. </a:t>
                      </a:r>
                      <a:r>
                        <a:rPr lang="en-US" sz="900" dirty="0" err="1">
                          <a:effectLst/>
                          <a:latin typeface="Arial" pitchFamily="34" charset="0"/>
                          <a:ea typeface="Times New Roman"/>
                          <a:cs typeface="Arial" pitchFamily="34" charset="0"/>
                        </a:rPr>
                        <a:t>Perzentil</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83,33%</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3"/>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Median</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err="1">
                          <a:solidFill>
                            <a:srgbClr val="000000"/>
                          </a:solidFill>
                          <a:effectLst/>
                          <a:latin typeface="Arial"/>
                        </a:rPr>
                        <a:t>73,33%</a:t>
                      </a:r>
                      <a:endParaRPr lang="de-DE" sz="900" b="0" i="0" u="none" strike="noStrike" dirty="0">
                        <a:solidFill>
                          <a:srgbClr val="000000"/>
                        </a:solidFill>
                        <a:effectLst/>
                        <a:latin typeface="Arial"/>
                      </a:endParaRP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4"/>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25. </a:t>
                      </a:r>
                      <a:r>
                        <a:rPr lang="en-US" sz="900" dirty="0" err="1">
                          <a:effectLst/>
                          <a:latin typeface="Arial" pitchFamily="34" charset="0"/>
                          <a:ea typeface="Times New Roman"/>
                          <a:cs typeface="Arial" pitchFamily="34" charset="0"/>
                        </a:rPr>
                        <a:t>Perzentil</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61,54%</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5"/>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5. </a:t>
                      </a:r>
                      <a:r>
                        <a:rPr lang="en-US" sz="900" dirty="0" err="1">
                          <a:effectLst/>
                          <a:latin typeface="Arial" pitchFamily="34" charset="0"/>
                          <a:ea typeface="Times New Roman"/>
                          <a:cs typeface="Arial" pitchFamily="34" charset="0"/>
                        </a:rPr>
                        <a:t>Perzentil</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35,60%</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6"/>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Min</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err="1">
                          <a:solidFill>
                            <a:srgbClr val="000000"/>
                          </a:solidFill>
                          <a:effectLst/>
                          <a:latin typeface="Arial"/>
                        </a:rPr>
                        <a:t>18,75%</a:t>
                      </a:r>
                      <a:endParaRPr lang="de-DE" sz="900" b="0" i="0" u="none" strike="noStrike" dirty="0">
                        <a:solidFill>
                          <a:srgbClr val="000000"/>
                        </a:solidFill>
                        <a:effectLst/>
                        <a:latin typeface="Arial"/>
                      </a:endParaRP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solidFill>
                      <a:srgbClr val="FEF3E5"/>
                    </a:solidFill>
                  </a:tcPr>
                </a:tc>
                <a:extLst>
                  <a:ext uri="{0D108BD9-81ED-4DB2-BD59-A6C34878D82A}">
                    <a16:rowId xmlns:a16="http://schemas.microsoft.com/office/drawing/2014/main" val="10007"/>
                  </a:ext>
                </a:extLst>
              </a:tr>
            </a:tbl>
          </a:graphicData>
        </a:graphic>
      </p:graphicFrame>
      <p:cxnSp>
        <p:nvCxnSpPr>
          <p:cNvPr id="30" name="Gerade Verbindung 8"/>
          <p:cNvCxnSpPr/>
          <p:nvPr/>
        </p:nvCxnSpPr>
        <p:spPr>
          <a:xfrm>
            <a:off x="0" y="1048495"/>
            <a:ext cx="10693400" cy="0"/>
          </a:xfrm>
          <a:prstGeom prst="line">
            <a:avLst/>
          </a:prstGeom>
          <a:ln w="38100">
            <a:solidFill>
              <a:srgbClr val="F4A329"/>
            </a:solidFill>
          </a:ln>
        </p:spPr>
        <p:style>
          <a:lnRef idx="1">
            <a:schemeClr val="accent1"/>
          </a:lnRef>
          <a:fillRef idx="0">
            <a:schemeClr val="accent1"/>
          </a:fillRef>
          <a:effectRef idx="0">
            <a:schemeClr val="accent1"/>
          </a:effectRef>
          <a:fontRef idx="minor">
            <a:schemeClr val="tx1"/>
          </a:fontRef>
        </p:style>
      </p:cxnSp>
      <p:pic>
        <p:nvPicPr>
          <p:cNvPr id="16" name="Grafik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745" y="1145951"/>
            <a:ext cx="5210956" cy="2352393"/>
          </a:xfrm>
          <a:prstGeom prst="rect">
            <a:avLst/>
          </a:prstGeom>
        </p:spPr>
      </p:pic>
      <p:pic>
        <p:nvPicPr>
          <p:cNvPr id="19" name="Picture 3" descr="D:\benchmarking_endproducte\5\15\Allgemein\Grafiken\Boxplot\Allgemein_kennzahl_1.pn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047" y="4161631"/>
            <a:ext cx="2617522" cy="287764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C:\Users\cristina\Desktop\plot_prostat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9620" y="4684247"/>
            <a:ext cx="385579" cy="2201868"/>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p:cNvSpPr txBox="1">
            <a:spLocks/>
          </p:cNvSpPr>
          <p:nvPr/>
        </p:nvSpPr>
        <p:spPr bwMode="auto">
          <a:xfrm>
            <a:off x="178224" y="252042"/>
            <a:ext cx="9000278" cy="336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1300" dirty="0" err="1">
                <a:latin typeface="Arial" pitchFamily="34" charset="0"/>
              </a:rPr>
              <a:t>Jahresbericht</a:t>
            </a:r>
            <a:r>
              <a:rPr lang="en-US" sz="1300" dirty="0">
                <a:latin typeface="Arial" pitchFamily="34" charset="0"/>
              </a:rPr>
              <a:t> </a:t>
            </a:r>
            <a:r>
              <a:rPr lang="de-DE" sz="1300" dirty="0">
                <a:latin typeface="Arial" pitchFamily="34" charset="0"/>
              </a:rPr>
              <a:t>Gynäkologische Krebszentren</a:t>
            </a:r>
            <a:r>
              <a:rPr lang="en-US" sz="1300" dirty="0">
                <a:latin typeface="Arial" pitchFamily="34" charset="0"/>
              </a:rPr>
              <a:t> 2023 (</a:t>
            </a:r>
            <a:r>
              <a:rPr lang="en-US" sz="1300" dirty="0" err="1">
                <a:latin typeface="Arial" pitchFamily="34" charset="0"/>
              </a:rPr>
              <a:t>Auditjahr</a:t>
            </a:r>
            <a:r>
              <a:rPr lang="en-US" sz="1300" dirty="0">
                <a:latin typeface="Arial" pitchFamily="34" charset="0"/>
              </a:rPr>
              <a:t> 2022 / </a:t>
            </a:r>
            <a:r>
              <a:rPr lang="en-US" sz="1300" dirty="0" err="1">
                <a:latin typeface="Arial" pitchFamily="34" charset="0"/>
              </a:rPr>
              <a:t>Kennzahlenjahr</a:t>
            </a:r>
            <a:r>
              <a:rPr lang="en-US" sz="1300" dirty="0">
                <a:latin typeface="Arial" pitchFamily="34" charset="0"/>
              </a:rPr>
              <a:t> 2021)</a:t>
            </a:r>
            <a:endParaRPr lang="de-DE" sz="1300" kern="0" dirty="0">
              <a:solidFill>
                <a:srgbClr val="7F7F7F"/>
              </a:solidFill>
              <a:latin typeface="Arial" charset="0"/>
              <a:cs typeface="Arial" charset="0"/>
            </a:endParaRPr>
          </a:p>
        </p:txBody>
      </p:sp>
      <p:sp>
        <p:nvSpPr>
          <p:cNvPr id="5" name="Textfeld 4"/>
          <p:cNvSpPr txBox="1"/>
          <p:nvPr/>
        </p:nvSpPr>
        <p:spPr bwMode="auto">
          <a:xfrm>
            <a:off x="250265" y="7179596"/>
            <a:ext cx="53091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nchor="ctr">
            <a:spAutoFit/>
          </a:bodyPr>
          <a:lstStyle/>
          <a:p>
            <a:pPr defTabSz="914400">
              <a:defRPr/>
            </a:pPr>
            <a:r>
              <a:rPr lang="de-DE" sz="600" dirty="0" err="1">
                <a:latin typeface="Arial" pitchFamily="34" charset="0"/>
                <a:cs typeface="Arial" pitchFamily="34" charset="0"/>
              </a:rPr>
              <a:t>* Bei Werten außerhalb der Plausibilitätsgrenze(n) besteht eine Begründungspflicht der Zentren.</a:t>
            </a:r>
            <a:endParaRPr lang="en-US" sz="800" dirty="0">
              <a:latin typeface="Arial" pitchFamily="34" charset="0"/>
              <a:cs typeface="Arial" pitchFamily="34" charset="0"/>
            </a:endParaRPr>
          </a:p>
        </p:txBody>
      </p:sp>
    </p:spTree>
    <p:extLst>
      <p:ext uri="{BB962C8B-B14F-4D97-AF65-F5344CB8AC3E}">
        <p14:creationId xmlns:p14="http://schemas.microsoft.com/office/powerpoint/2010/main" val="29927075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8224" y="588098"/>
            <a:ext cx="10336953" cy="420070"/>
          </a:xfrm>
          <a:prstGeom prst="rect">
            <a:avLst/>
          </a:prstGeom>
        </p:spPr>
        <p:txBody>
          <a:bodyPr vert="horz" lIns="99569" tIns="49785" rIns="99569" bIns="49785" rtlCol="0" anchor="ctr" anchorCtr="0">
            <a:normAutofit/>
          </a:bodyPr>
          <a:lstStyle/>
          <a:p>
            <a:pPr lvl="0">
              <a:spcBef>
                <a:spcPct val="0"/>
              </a:spcBef>
              <a:defRPr/>
            </a:pPr>
            <a:r>
              <a:rPr lang="en-US" sz="1500" b="1" dirty="0" err="1">
                <a:latin typeface="Arial" pitchFamily="34" charset="0"/>
                <a:cs typeface="Arial" pitchFamily="34" charset="0"/>
              </a:rPr>
              <a:t>14. Angaben im Befundbericht bei Erstdiagnose und Tumorresektion (LL Zervix QI)</a:t>
            </a:r>
            <a:endParaRPr lang="en-US" sz="1500" b="1" noProof="1">
              <a:latin typeface="Arial" pitchFamily="34" charset="0"/>
              <a:cs typeface="Arial" pitchFamily="34" charset="0"/>
            </a:endParaRPr>
          </a:p>
        </p:txBody>
      </p:sp>
      <p:cxnSp>
        <p:nvCxnSpPr>
          <p:cNvPr id="6" name="Gerade Verbindung 8"/>
          <p:cNvCxnSpPr/>
          <p:nvPr/>
        </p:nvCxnSpPr>
        <p:spPr>
          <a:xfrm>
            <a:off x="0" y="1047040"/>
            <a:ext cx="10693400" cy="0"/>
          </a:xfrm>
          <a:prstGeom prst="line">
            <a:avLst/>
          </a:prstGeom>
          <a:ln w="38100">
            <a:solidFill>
              <a:srgbClr val="A5DAAD"/>
            </a:solidFill>
          </a:ln>
        </p:spPr>
        <p:style>
          <a:lnRef idx="1">
            <a:schemeClr val="accent1"/>
          </a:lnRef>
          <a:fillRef idx="0">
            <a:schemeClr val="accent1"/>
          </a:fillRef>
          <a:effectRef idx="0">
            <a:schemeClr val="accent1"/>
          </a:effectRef>
          <a:fontRef idx="minor">
            <a:schemeClr val="tx1"/>
          </a:fontRef>
        </p:style>
      </p:cxnSp>
      <p:graphicFrame>
        <p:nvGraphicFramePr>
          <p:cNvPr id="14" name="Table 13"/>
          <p:cNvGraphicFramePr>
            <a:graphicFrameLocks noGrp="1"/>
          </p:cNvGraphicFramePr>
          <p:nvPr/>
        </p:nvGraphicFramePr>
        <p:xfrm>
          <a:off x="5428959" y="1100686"/>
          <a:ext cx="5086221" cy="2603175"/>
        </p:xfrm>
        <a:graphic>
          <a:graphicData uri="http://schemas.openxmlformats.org/drawingml/2006/table">
            <a:tbl>
              <a:tblPr firstRow="1" bandRow="1">
                <a:noFill/>
                <a:tableStyleId>{5C22544A-7EE6-4342-B048-85BDC9FD1C3A}</a:tableStyleId>
              </a:tblPr>
              <a:tblGrid>
                <a:gridCol w="603541">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533400">
                  <a:extLst>
                    <a:ext uri="{9D8B030D-6E8A-4147-A177-3AD203B41FA5}">
                      <a16:colId xmlns:a16="http://schemas.microsoft.com/office/drawing/2014/main" val="20006"/>
                    </a:ext>
                  </a:extLst>
                </a:gridCol>
                <a:gridCol w="520280">
                  <a:extLst>
                    <a:ext uri="{9D8B030D-6E8A-4147-A177-3AD203B41FA5}">
                      <a16:colId xmlns:a16="http://schemas.microsoft.com/office/drawing/2014/main" val="20007"/>
                    </a:ext>
                  </a:extLst>
                </a:gridCol>
              </a:tblGrid>
              <a:tr h="226043">
                <a:tc rowSpan="2">
                  <a:txBody>
                    <a:bodyPr/>
                    <a:lstStyle/>
                    <a:p>
                      <a:pPr marL="0" indent="0"/>
                      <a:endParaRPr lang="en-US" sz="1000" dirty="0">
                        <a:latin typeface="Arial" pitchFamily="34" charset="0"/>
                        <a:cs typeface="Arial" pitchFamily="34" charset="0"/>
                      </a:endParaRPr>
                    </a:p>
                  </a:txBody>
                  <a:tcPr marL="106257" marR="106257" marT="39692" marB="39692">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itchFamily="34" charset="0"/>
                          <a:cs typeface="Arial" pitchFamily="34" charset="0"/>
                        </a:rPr>
                        <a:t>Kennzahlendefinition</a:t>
                      </a:r>
                    </a:p>
                  </a:txBody>
                  <a:tcPr marL="106257" marR="106257" marT="79383"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gridSpan="5">
                  <a:txBody>
                    <a:bodyPr/>
                    <a:lstStyle/>
                    <a:p>
                      <a:pPr algn="ctr"/>
                      <a:r>
                        <a:rPr lang="en-US" sz="900" dirty="0">
                          <a:solidFill>
                            <a:schemeClr val="bg1"/>
                          </a:solidFill>
                          <a:latin typeface="Arial" pitchFamily="34" charset="0"/>
                          <a:cs typeface="Arial" pitchFamily="34" charset="0"/>
                        </a:rPr>
                        <a:t>FAG-Z360 B</a:t>
                      </a:r>
                    </a:p>
                  </a:txBody>
                  <a:tcPr marL="106257" marR="106257" marT="39692"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A9121C"/>
                    </a:solidFill>
                  </a:tcPr>
                </a:tc>
                <a:tc hMerge="1">
                  <a:txBody>
                    <a:bodyPr/>
                    <a:lstStyle/>
                    <a:p>
                      <a:endParaRPr lang="de-DE"/>
                    </a:p>
                  </a:txBody>
                  <a:tcPr/>
                </a:tc>
                <a:tc hMerge="1">
                  <a:txBody>
                    <a:bodyPr/>
                    <a:lstStyle/>
                    <a:p>
                      <a:endParaRPr lang="de-DE"/>
                    </a:p>
                  </a:txBody>
                  <a:tcPr/>
                </a:tc>
                <a:tc hMerge="1">
                  <a:txBody>
                    <a:bodyPr/>
                    <a:lstStyle/>
                    <a:p>
                      <a:pPr algn="ctr"/>
                      <a:endParaRPr lang="en-US" sz="800" dirty="0">
                        <a:solidFill>
                          <a:schemeClr val="bg1"/>
                        </a:solidFill>
                        <a:latin typeface="Arial" pitchFamily="34" charset="0"/>
                        <a:cs typeface="Arial" pitchFamily="34" charset="0"/>
                      </a:endParaRPr>
                    </a:p>
                  </a:txBody>
                  <a:tcPr marL="98433" marR="98433" marT="36000"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A9121C"/>
                    </a:solidFill>
                  </a:tcPr>
                </a:tc>
                <a:tc hMerge="1">
                  <a:txBody>
                    <a:bodyPr/>
                    <a:lstStyle/>
                    <a:p>
                      <a:pPr algn="ctr"/>
                      <a:endParaRPr lang="en-US" sz="900" dirty="0">
                        <a:solidFill>
                          <a:schemeClr val="bg1"/>
                        </a:solidFill>
                        <a:latin typeface="Arial" pitchFamily="34" charset="0"/>
                        <a:cs typeface="Arial" pitchFamily="34" charset="0"/>
                      </a:endParaRPr>
                    </a:p>
                  </a:txBody>
                  <a:tcPr marL="106257" marR="106257" marT="39692"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A9121C"/>
                    </a:solidFill>
                  </a:tcPr>
                </a:tc>
                <a:extLst>
                  <a:ext uri="{0D108BD9-81ED-4DB2-BD59-A6C34878D82A}">
                    <a16:rowId xmlns:a16="http://schemas.microsoft.com/office/drawing/2014/main" val="10000"/>
                  </a:ext>
                </a:extLst>
              </a:tr>
              <a:tr h="216700">
                <a:tc vMerge="1">
                  <a:txBody>
                    <a:bodyPr/>
                    <a:lstStyle/>
                    <a:p>
                      <a:endParaRPr lang="en-US" dirty="0"/>
                    </a:p>
                  </a:txBody>
                  <a:tcPr/>
                </a:tc>
                <a:tc vMerge="1">
                  <a:txBody>
                    <a:bodyPr/>
                    <a:lstStyle/>
                    <a:p>
                      <a:endParaRPr lang="en-US" dirty="0"/>
                    </a:p>
                  </a:txBody>
                  <a:tcPr/>
                </a:tc>
                <a:tc>
                  <a:txBody>
                    <a:bodyPr/>
                    <a:lstStyle/>
                    <a:p>
                      <a:pPr algn="ctr"/>
                      <a:r>
                        <a:rPr lang="en-US" sz="900" b="1" dirty="0">
                          <a:solidFill>
                            <a:schemeClr val="bg1"/>
                          </a:solidFill>
                          <a:latin typeface="Arial" pitchFamily="34" charset="0"/>
                          <a:cs typeface="Arial" pitchFamily="34" charset="0"/>
                        </a:rPr>
                        <a:t>2017</a:t>
                      </a:r>
                    </a:p>
                  </a:txBody>
                  <a:tcPr marL="106257" marR="106257" marT="19846" marB="51599">
                    <a:lnL w="571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2018</a:t>
                      </a:r>
                    </a:p>
                  </a:txBody>
                  <a:tcPr marL="106257" marR="106257" marT="19846" marB="51599">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2019</a:t>
                      </a:r>
                    </a:p>
                  </a:txBody>
                  <a:tcPr marL="106257" marR="106257" marT="19846" marB="51599">
                    <a:lnL w="12700" cap="flat" cmpd="sng" algn="ctr">
                      <a:noFill/>
                      <a:prstDash val="solid"/>
                      <a:round/>
                      <a:headEnd type="none" w="med" len="med"/>
                      <a:tailEnd type="none" w="med" len="med"/>
                    </a:lnL>
                    <a:lnR w="5715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2020</a:t>
                      </a:r>
                    </a:p>
                  </a:txBody>
                  <a:tcPr marL="106257" marR="106257" marT="19846" marB="51599">
                    <a:lnL w="12700" cap="flat" cmpd="sng" algn="ctr">
                      <a:noFill/>
                      <a:prstDash val="solid"/>
                      <a:round/>
                      <a:headEnd type="none" w="med" len="med"/>
                      <a:tailEnd type="none" w="med" len="med"/>
                    </a:lnL>
                    <a:lnR w="5715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2021</a:t>
                      </a:r>
                    </a:p>
                  </a:txBody>
                  <a:tcPr marL="106257" marR="106257" marT="19846" marB="51599">
                    <a:lnL w="1270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extLst>
                  <a:ext uri="{0D108BD9-81ED-4DB2-BD59-A6C34878D82A}">
                    <a16:rowId xmlns:a16="http://schemas.microsoft.com/office/drawing/2014/main" val="10001"/>
                  </a:ext>
                </a:extLst>
              </a:tr>
              <a:tr h="751304">
                <a:tc>
                  <a:txBody>
                    <a:bodyPr/>
                    <a:lstStyle/>
                    <a:p>
                      <a:pPr algn="ctr"/>
                      <a:r>
                        <a:rPr lang="en-US" sz="900" dirty="0" err="1">
                          <a:latin typeface="Arial" pitchFamily="34" charset="0"/>
                          <a:cs typeface="Arial" pitchFamily="34" charset="0"/>
                        </a:rPr>
                        <a:t>Zähler</a:t>
                      </a: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r>
                        <a:rPr lang="en-US" sz="900" dirty="0" err="1">
                          <a:latin typeface="Arial" pitchFamily="34" charset="0"/>
                          <a:cs typeface="Arial" pitchFamily="34" charset="0"/>
                        </a:rPr>
                        <a:t>Primärfälle des Nenners mit vollständigen Angaben im Befundbericht 
(Def. siehe Kennzahlenbogen)</a:t>
                      </a:r>
                      <a:endParaRPr lang="en-US" sz="900" dirty="0">
                        <a:latin typeface="Arial" pitchFamily="34" charset="0"/>
                        <a:cs typeface="Arial" pitchFamily="34" charset="0"/>
                      </a:endParaRPr>
                    </a:p>
                  </a:txBody>
                  <a:tcPr marL="106257" marR="106257"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0</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a:latin typeface="Arial" pitchFamily="34" charset="0"/>
                          <a:cs typeface="Arial" pitchFamily="34" charset="0"/>
                        </a:rPr>
                        <a:t>9</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a:latin typeface="Arial" pitchFamily="34" charset="0"/>
                          <a:cs typeface="Arial" pitchFamily="34" charset="0"/>
                        </a:rPr>
                        <a:t>15</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a:latin typeface="Arial" pitchFamily="34" charset="0"/>
                          <a:cs typeface="Arial" pitchFamily="34" charset="0"/>
                        </a:rPr>
                        <a:t>21</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err="1">
                          <a:latin typeface="Arial" pitchFamily="34" charset="0"/>
                          <a:cs typeface="Arial" pitchFamily="34" charset="0"/>
                        </a:rPr>
                        <a:t>18</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2"/>
                  </a:ext>
                </a:extLst>
              </a:tr>
              <a:tr h="751304">
                <a:tc>
                  <a:txBody>
                    <a:bodyPr/>
                    <a:lstStyle/>
                    <a:p>
                      <a:pPr algn="ctr"/>
                      <a:r>
                        <a:rPr lang="en-US" sz="900" dirty="0">
                          <a:latin typeface="Arial" pitchFamily="34" charset="0"/>
                          <a:cs typeface="Arial" pitchFamily="34" charset="0"/>
                        </a:rPr>
                        <a:t>Nenner</a:t>
                      </a: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r>
                        <a:rPr lang="en-US" sz="900" dirty="0" err="1">
                          <a:latin typeface="Arial" pitchFamily="34" charset="0"/>
                          <a:cs typeface="Arial" pitchFamily="34" charset="0"/>
                        </a:rPr>
                        <a:t>Operative Primärfälle Zervixkarzinom und Tumorresektion</a:t>
                      </a:r>
                      <a:endParaRPr lang="en-US" sz="900" dirty="0">
                        <a:latin typeface="Arial" pitchFamily="34" charset="0"/>
                        <a:cs typeface="Arial" pitchFamily="34" charset="0"/>
                      </a:endParaRPr>
                    </a:p>
                  </a:txBody>
                  <a:tcPr marL="106257" marR="106257"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15</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a:latin typeface="Arial" pitchFamily="34" charset="0"/>
                          <a:cs typeface="Arial" pitchFamily="34" charset="0"/>
                        </a:rPr>
                        <a:t>16</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a:latin typeface="Arial" pitchFamily="34" charset="0"/>
                          <a:cs typeface="Arial" pitchFamily="34" charset="0"/>
                        </a:rPr>
                        <a:t>15</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a:latin typeface="Arial" pitchFamily="34" charset="0"/>
                          <a:cs typeface="Arial" pitchFamily="34" charset="0"/>
                        </a:rPr>
                        <a:t>24</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19</a:t>
                      </a:r>
                      <a:endParaRPr lang="en-US" sz="900" dirty="0">
                        <a:latin typeface="Arial" pitchFamily="34" charset="0"/>
                        <a:cs typeface="Arial" pitchFamily="34" charset="0"/>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3"/>
                  </a:ext>
                </a:extLst>
              </a:tr>
              <a:tr h="379982">
                <a:tc>
                  <a:txBody>
                    <a:bodyPr/>
                    <a:lstStyle/>
                    <a:p>
                      <a:pPr algn="ctr"/>
                      <a:r>
                        <a:rPr lang="en-US" sz="900" dirty="0" err="1">
                          <a:latin typeface="Arial" pitchFamily="34" charset="0"/>
                          <a:cs typeface="Arial" pitchFamily="34" charset="0"/>
                        </a:rPr>
                        <a:t>Quote</a:t>
                      </a: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r>
                        <a:rPr lang="en-US" sz="900" dirty="0" err="1">
                          <a:latin typeface="Arial" pitchFamily="34" charset="0"/>
                          <a:cs typeface="Arial" pitchFamily="34" charset="0"/>
                        </a:rPr>
                        <a:t>Sollvorgabe ≥ 80%</a:t>
                      </a:r>
                      <a:endParaRPr lang="en-US" sz="900" dirty="0">
                        <a:latin typeface="Arial" pitchFamily="34" charset="0"/>
                        <a:cs typeface="Arial" pitchFamily="34" charset="0"/>
                      </a:endParaRPr>
                    </a:p>
                  </a:txBody>
                  <a:tcPr marL="106257" marR="106257"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0,00%</a:t>
                      </a: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56,25%</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100%</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87,50%</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err="1">
                          <a:solidFill>
                            <a:schemeClr val="tx1"/>
                          </a:solidFill>
                          <a:latin typeface="Arial" pitchFamily="34" charset="0"/>
                          <a:cs typeface="Arial" pitchFamily="34" charset="0"/>
                        </a:rPr>
                        <a:t>94,74%</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4"/>
                  </a:ext>
                </a:extLst>
              </a:tr>
              <a:tr h="277842">
                <a:tc grid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noFill/>
                  </a:tcPr>
                </a:tc>
                <a:tc hMerge="1">
                  <a:txBody>
                    <a:bodyPr/>
                    <a:lstStyle/>
                    <a:p>
                      <a:endParaRPr lang="en-US" sz="800" dirty="0">
                        <a:latin typeface="Arial" pitchFamily="34" charset="0"/>
                        <a:cs typeface="Arial" pitchFamily="34" charset="0"/>
                      </a:endParaRPr>
                    </a:p>
                  </a:txBody>
                  <a:tcPr marL="98433" marR="98433" marT="45431" marB="45431">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25</a:t>
            </a:fld>
            <a:endParaRPr lang="en-US" dirty="0"/>
          </a:p>
        </p:txBody>
      </p:sp>
      <p:graphicFrame>
        <p:nvGraphicFramePr>
          <p:cNvPr id="13" name="Table 10"/>
          <p:cNvGraphicFramePr>
            <a:graphicFrameLocks noGrp="1"/>
          </p:cNvGraphicFramePr>
          <p:nvPr/>
        </p:nvGraphicFramePr>
        <p:xfrm>
          <a:off x="7368240" y="4249311"/>
          <a:ext cx="3146936" cy="998825"/>
        </p:xfrm>
        <a:graphic>
          <a:graphicData uri="http://schemas.openxmlformats.org/drawingml/2006/table">
            <a:tbl>
              <a:tblPr firstRow="1" bandRow="1">
                <a:tableStyleId>{5C22544A-7EE6-4342-B048-85BDC9FD1C3A}</a:tableStyleId>
              </a:tblPr>
              <a:tblGrid>
                <a:gridCol w="786734">
                  <a:extLst>
                    <a:ext uri="{9D8B030D-6E8A-4147-A177-3AD203B41FA5}">
                      <a16:colId xmlns:a16="http://schemas.microsoft.com/office/drawing/2014/main" val="20000"/>
                    </a:ext>
                  </a:extLst>
                </a:gridCol>
                <a:gridCol w="786734">
                  <a:extLst>
                    <a:ext uri="{9D8B030D-6E8A-4147-A177-3AD203B41FA5}">
                      <a16:colId xmlns:a16="http://schemas.microsoft.com/office/drawing/2014/main" val="20001"/>
                    </a:ext>
                  </a:extLst>
                </a:gridCol>
                <a:gridCol w="786734">
                  <a:extLst>
                    <a:ext uri="{9D8B030D-6E8A-4147-A177-3AD203B41FA5}">
                      <a16:colId xmlns:a16="http://schemas.microsoft.com/office/drawing/2014/main" val="20002"/>
                    </a:ext>
                  </a:extLst>
                </a:gridCol>
                <a:gridCol w="786734">
                  <a:extLst>
                    <a:ext uri="{9D8B030D-6E8A-4147-A177-3AD203B41FA5}">
                      <a16:colId xmlns:a16="http://schemas.microsoft.com/office/drawing/2014/main" val="20003"/>
                    </a:ext>
                  </a:extLst>
                </a:gridCol>
              </a:tblGrid>
              <a:tr h="254027">
                <a:tc gridSpan="2">
                  <a:txBody>
                    <a:bodyPr/>
                    <a:lstStyle/>
                    <a:p>
                      <a:r>
                        <a:rPr lang="en-US" sz="900" dirty="0" err="1">
                          <a:solidFill>
                            <a:schemeClr val="tx1"/>
                          </a:solidFill>
                          <a:latin typeface="Arial" pitchFamily="34" charset="0"/>
                          <a:cs typeface="Arial" pitchFamily="34" charset="0"/>
                        </a:rPr>
                        <a:t>Standorte mit auswertbaren Daten</a:t>
                      </a:r>
                      <a:endParaRPr lang="en-US" sz="900" dirty="0">
                        <a:solidFill>
                          <a:schemeClr val="tx1"/>
                        </a:solidFill>
                        <a:latin typeface="Arial" pitchFamily="34" charset="0"/>
                        <a:cs typeface="Arial" pitchFamily="34" charset="0"/>
                      </a:endParaRPr>
                    </a:p>
                  </a:txBody>
                  <a:tcPr marL="98708" marR="98708" marT="50408" marB="50408">
                    <a:lnL w="31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57150" cap="flat" cmpd="sng" algn="ctr">
                      <a:noFill/>
                      <a:prstDash val="solid"/>
                      <a:round/>
                      <a:headEnd type="none" w="med" len="med"/>
                      <a:tailEnd type="none" w="med" len="med"/>
                    </a:lnB>
                    <a:solidFill>
                      <a:srgbClr val="F8C57F"/>
                    </a:solidFill>
                  </a:tcPr>
                </a:tc>
                <a:tc hMerge="1">
                  <a:txBody>
                    <a:bodyPr/>
                    <a:lstStyle/>
                    <a:p>
                      <a:endParaRPr lang="en-US" dirty="0"/>
                    </a:p>
                  </a:txBody>
                  <a:tcPr/>
                </a:tc>
                <a:tc gridSpan="2">
                  <a:txBody>
                    <a:bodyPr/>
                    <a:lstStyle/>
                    <a:p>
                      <a:r>
                        <a:rPr lang="en-US" sz="900" dirty="0" err="1">
                          <a:solidFill>
                            <a:schemeClr val="tx1"/>
                          </a:solidFill>
                          <a:latin typeface="Arial" pitchFamily="34" charset="0"/>
                          <a:cs typeface="Arial" pitchFamily="34" charset="0"/>
                        </a:rPr>
                        <a:t>Standorte</a:t>
                      </a:r>
                      <a:r>
                        <a:rPr lang="en-US" sz="900" dirty="0">
                          <a:solidFill>
                            <a:schemeClr val="tx1"/>
                          </a:solidFill>
                          <a:latin typeface="Arial" pitchFamily="34" charset="0"/>
                          <a:cs typeface="Arial" pitchFamily="34" charset="0"/>
                        </a:rPr>
                        <a:t> </a:t>
                      </a:r>
                      <a:r>
                        <a:rPr lang="en-US" sz="900" dirty="0" err="1">
                          <a:solidFill>
                            <a:schemeClr val="tx1"/>
                          </a:solidFill>
                          <a:latin typeface="Arial" pitchFamily="34" charset="0"/>
                          <a:cs typeface="Arial" pitchFamily="34" charset="0"/>
                        </a:rPr>
                        <a:t>innerhalb</a:t>
                      </a:r>
                      <a:r>
                        <a:rPr lang="en-US" sz="900" dirty="0">
                          <a:solidFill>
                            <a:schemeClr val="tx1"/>
                          </a:solidFill>
                          <a:latin typeface="Arial" pitchFamily="34" charset="0"/>
                          <a:cs typeface="Arial" pitchFamily="34" charset="0"/>
                        </a:rPr>
                        <a:t> der </a:t>
                      </a:r>
                      <a:r>
                        <a:rPr lang="en-US" sz="900" dirty="0" err="1">
                          <a:solidFill>
                            <a:schemeClr val="tx1"/>
                          </a:solidFill>
                          <a:latin typeface="Arial" pitchFamily="34" charset="0"/>
                          <a:cs typeface="Arial" pitchFamily="34" charset="0"/>
                        </a:rPr>
                        <a:t>Plausibilitätsgrenzen</a:t>
                      </a:r>
                      <a:endParaRPr lang="en-US" sz="900" dirty="0">
                        <a:solidFill>
                          <a:schemeClr val="tx1"/>
                        </a:solidFill>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57150" cap="flat" cmpd="sng" algn="ctr">
                      <a:noFill/>
                      <a:prstDash val="solid"/>
                      <a:round/>
                      <a:headEnd type="none" w="med" len="med"/>
                      <a:tailEnd type="none" w="med" len="med"/>
                    </a:lnB>
                    <a:solidFill>
                      <a:srgbClr val="F8C57F"/>
                    </a:solidFill>
                  </a:tcPr>
                </a:tc>
                <a:tc hMerge="1">
                  <a:txBody>
                    <a:bodyPr/>
                    <a:lstStyle/>
                    <a:p>
                      <a:endParaRPr lang="en-US" dirty="0"/>
                    </a:p>
                  </a:txBody>
                  <a:tcPr/>
                </a:tc>
                <a:extLst>
                  <a:ext uri="{0D108BD9-81ED-4DB2-BD59-A6C34878D82A}">
                    <a16:rowId xmlns:a16="http://schemas.microsoft.com/office/drawing/2014/main" val="10000"/>
                  </a:ext>
                </a:extLst>
              </a:tr>
              <a:tr h="254027">
                <a:tc>
                  <a:txBody>
                    <a:bodyPr/>
                    <a:lstStyle/>
                    <a:p>
                      <a:pPr algn="ctr"/>
                      <a:r>
                        <a:rPr lang="en-US" sz="900" dirty="0">
                          <a:latin typeface="Arial" pitchFamily="34" charset="0"/>
                          <a:cs typeface="Arial" pitchFamily="34" charset="0"/>
                        </a:rPr>
                        <a:t>Anzahl</a:t>
                      </a:r>
                    </a:p>
                  </a:txBody>
                  <a:tcPr marL="106934" marR="106934" marT="50408" marB="50408">
                    <a:lnL w="31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a:txBody>
                    <a:bodyPr/>
                    <a:lstStyle/>
                    <a:p>
                      <a:pPr algn="ctr"/>
                      <a:r>
                        <a:rPr lang="en-US" sz="900" dirty="0">
                          <a:latin typeface="Arial" pitchFamily="34" charset="0"/>
                          <a:cs typeface="Arial" pitchFamily="34" charset="0"/>
                        </a:rPr>
                        <a:t>%</a:t>
                      </a:r>
                    </a:p>
                  </a:txBody>
                  <a:tcPr marL="106934" marR="106934" marT="50408" marB="50408">
                    <a:lnL w="3175"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a:txBody>
                    <a:bodyPr/>
                    <a:lstStyle/>
                    <a:p>
                      <a:pPr algn="ctr"/>
                      <a:r>
                        <a:rPr lang="en-US" sz="900" dirty="0">
                          <a:latin typeface="Arial" pitchFamily="34" charset="0"/>
                          <a:cs typeface="Arial" pitchFamily="34" charset="0"/>
                        </a:rPr>
                        <a:t>Anzahl</a:t>
                      </a:r>
                    </a:p>
                  </a:txBody>
                  <a:tcPr marL="106934" marR="106934" marT="50408" marB="50408">
                    <a:lnL w="5715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a:txBody>
                    <a:bodyPr/>
                    <a:lstStyle/>
                    <a:p>
                      <a:pPr algn="ctr"/>
                      <a:r>
                        <a:rPr lang="en-US" sz="900" dirty="0">
                          <a:latin typeface="Arial" pitchFamily="34" charset="0"/>
                          <a:cs typeface="Arial" pitchFamily="34" charset="0"/>
                        </a:rPr>
                        <a:t>%</a:t>
                      </a:r>
                    </a:p>
                  </a:txBody>
                  <a:tcPr marL="106934" marR="106934" marT="50408" marB="50408">
                    <a:lnL w="31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extLst>
                  <a:ext uri="{0D108BD9-81ED-4DB2-BD59-A6C34878D82A}">
                    <a16:rowId xmlns:a16="http://schemas.microsoft.com/office/drawing/2014/main" val="10001"/>
                  </a:ext>
                </a:extLst>
              </a:tr>
              <a:tr h="369662">
                <a:tc>
                  <a:txBody>
                    <a:bodyPr/>
                    <a:lstStyle/>
                    <a:p>
                      <a:pPr algn="ctr"/>
                      <a:r>
                        <a:rPr lang="en-US" sz="900" dirty="0" err="1">
                          <a:latin typeface="Arial" pitchFamily="34" charset="0"/>
                          <a:cs typeface="Arial" pitchFamily="34" charset="0"/>
                        </a:rPr>
                        <a:t>177</a:t>
                      </a:r>
                      <a:endParaRPr lang="en-US" sz="900" dirty="0">
                        <a:latin typeface="Arial" pitchFamily="34" charset="0"/>
                        <a:cs typeface="Arial" pitchFamily="34" charset="0"/>
                      </a:endParaRPr>
                    </a:p>
                  </a:txBody>
                  <a:tcPr marL="98708" marR="98708" marT="50408" marB="50408">
                    <a:lnL w="31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100,00%</a:t>
                      </a:r>
                      <a:endParaRPr lang="en-US" sz="900" dirty="0">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166</a:t>
                      </a:r>
                      <a:endParaRPr lang="en-US" sz="900" dirty="0">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93,79%</a:t>
                      </a:r>
                      <a:endParaRPr lang="en-US" sz="900" dirty="0">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2"/>
                  </a:ext>
                </a:extLst>
              </a:tr>
            </a:tbl>
          </a:graphicData>
        </a:graphic>
      </p:graphicFrame>
      <p:sp>
        <p:nvSpPr>
          <p:cNvPr id="17" name="Textfeld 9"/>
          <p:cNvSpPr txBox="1">
            <a:spLocks noChangeArrowheads="1"/>
          </p:cNvSpPr>
          <p:nvPr/>
        </p:nvSpPr>
        <p:spPr bwMode="auto">
          <a:xfrm>
            <a:off x="7377205" y="5330221"/>
            <a:ext cx="3137972" cy="1627358"/>
          </a:xfrm>
          <a:prstGeom prst="rect">
            <a:avLst/>
          </a:prstGeom>
          <a:solidFill>
            <a:srgbClr val="FEF3E5"/>
          </a:solidFill>
          <a:ln w="9525">
            <a:noFill/>
            <a:miter lim="800000"/>
            <a:headEnd/>
            <a:tailEnd/>
          </a:ln>
        </p:spPr>
        <p:txBody>
          <a:bodyPr wrap="square" lIns="89431" tIns="56789" rIns="113579" bIns="56789">
            <a:normAutofit/>
          </a:bodyPr>
          <a:lstStyle/>
          <a:p>
            <a:pPr algn="just"/>
            <a:r>
              <a:rPr lang="de-DE" sz="900" b="1" dirty="0">
                <a:latin typeface="Arial" pitchFamily="34" charset="0"/>
                <a:cs typeface="Arial" pitchFamily="34" charset="0"/>
              </a:rPr>
              <a:t>Anmerkungen</a:t>
            </a:r>
            <a:r>
              <a:rPr lang="de-DE" sz="900" dirty="0">
                <a:latin typeface="Arial" pitchFamily="34" charset="0"/>
                <a:cs typeface="Arial" pitchFamily="34" charset="0"/>
              </a:rPr>
              <a:t>:</a:t>
            </a:r>
          </a:p>
          <a:p>
            <a:pPr algn="just"/>
            <a:endParaRPr lang="en-US" sz="1000" dirty="0"/>
          </a:p>
          <a:p>
            <a:pPr algn="just"/>
            <a:endParaRPr lang="de-DE" sz="1700" b="1" dirty="0">
              <a:latin typeface="Arial" charset="0"/>
              <a:cs typeface="Arial" charset="0"/>
            </a:endParaRPr>
          </a:p>
          <a:p>
            <a:pPr algn="just"/>
            <a:endParaRPr lang="de-DE" sz="1700" b="1" dirty="0">
              <a:latin typeface="Arial" charset="0"/>
              <a:cs typeface="Arial" charset="0"/>
            </a:endParaRPr>
          </a:p>
          <a:p>
            <a:pPr algn="just"/>
            <a:endParaRPr lang="de-DE" sz="1700" b="1" dirty="0">
              <a:latin typeface="Arial" charset="0"/>
              <a:cs typeface="Arial" charset="0"/>
            </a:endParaRPr>
          </a:p>
          <a:p>
            <a:pPr algn="just"/>
            <a:endParaRPr lang="de-DE" sz="1700" dirty="0">
              <a:latin typeface="Arial" charset="0"/>
              <a:cs typeface="Arial" charset="0"/>
            </a:endParaRPr>
          </a:p>
        </p:txBody>
      </p:sp>
      <p:graphicFrame>
        <p:nvGraphicFramePr>
          <p:cNvPr id="26" name="Tabelle 30"/>
          <p:cNvGraphicFramePr>
            <a:graphicFrameLocks noGrp="1"/>
          </p:cNvGraphicFramePr>
          <p:nvPr/>
        </p:nvGraphicFramePr>
        <p:xfrm>
          <a:off x="2984500" y="4240579"/>
          <a:ext cx="4226397" cy="2719749"/>
        </p:xfrm>
        <a:graphic>
          <a:graphicData uri="http://schemas.openxmlformats.org/drawingml/2006/table">
            <a:tbl>
              <a:tblPr firstRow="1" bandRow="1">
                <a:tableStyleId>{5C22544A-7EE6-4342-B048-85BDC9FD1C3A}</a:tableStyleId>
              </a:tblPr>
              <a:tblGrid>
                <a:gridCol w="505755">
                  <a:extLst>
                    <a:ext uri="{9D8B030D-6E8A-4147-A177-3AD203B41FA5}">
                      <a16:colId xmlns:a16="http://schemas.microsoft.com/office/drawing/2014/main" val="20000"/>
                    </a:ext>
                  </a:extLst>
                </a:gridCol>
                <a:gridCol w="946572">
                  <a:extLst>
                    <a:ext uri="{9D8B030D-6E8A-4147-A177-3AD203B41FA5}">
                      <a16:colId xmlns:a16="http://schemas.microsoft.com/office/drawing/2014/main" val="20001"/>
                    </a:ext>
                  </a:extLst>
                </a:gridCol>
                <a:gridCol w="554814">
                  <a:extLst>
                    <a:ext uri="{9D8B030D-6E8A-4147-A177-3AD203B41FA5}">
                      <a16:colId xmlns:a16="http://schemas.microsoft.com/office/drawing/2014/main" val="20003"/>
                    </a:ext>
                  </a:extLst>
                </a:gridCol>
                <a:gridCol w="554814">
                  <a:extLst>
                    <a:ext uri="{9D8B030D-6E8A-4147-A177-3AD203B41FA5}">
                      <a16:colId xmlns:a16="http://schemas.microsoft.com/office/drawing/2014/main" val="20004"/>
                    </a:ext>
                  </a:extLst>
                </a:gridCol>
                <a:gridCol w="554814">
                  <a:extLst>
                    <a:ext uri="{9D8B030D-6E8A-4147-A177-3AD203B41FA5}">
                      <a16:colId xmlns:a16="http://schemas.microsoft.com/office/drawing/2014/main" val="20005"/>
                    </a:ext>
                  </a:extLst>
                </a:gridCol>
                <a:gridCol w="554814">
                  <a:extLst>
                    <a:ext uri="{9D8B030D-6E8A-4147-A177-3AD203B41FA5}">
                      <a16:colId xmlns:a16="http://schemas.microsoft.com/office/drawing/2014/main" val="20006"/>
                    </a:ext>
                  </a:extLst>
                </a:gridCol>
                <a:gridCol w="554814">
                  <a:extLst>
                    <a:ext uri="{9D8B030D-6E8A-4147-A177-3AD203B41FA5}">
                      <a16:colId xmlns:a16="http://schemas.microsoft.com/office/drawing/2014/main" val="20007"/>
                    </a:ext>
                  </a:extLst>
                </a:gridCol>
              </a:tblGrid>
              <a:tr h="331394">
                <a:tc gridSpan="2">
                  <a:txBody>
                    <a:bodyPr/>
                    <a:lstStyle/>
                    <a:p>
                      <a:endParaRPr lang="de-DE" sz="900" dirty="0">
                        <a:solidFill>
                          <a:schemeClr val="tx1"/>
                        </a:solidFill>
                        <a:latin typeface="Arial" pitchFamily="34" charset="0"/>
                        <a:cs typeface="Arial" pitchFamily="34" charset="0"/>
                      </a:endParaRPr>
                    </a:p>
                  </a:txBody>
                  <a:tcPr marL="106934" marR="106934" marT="50408" marB="50408">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hMerge="1">
                  <a:txBody>
                    <a:bodyPr/>
                    <a:lstStyle/>
                    <a:p>
                      <a:pPr algn="ctr"/>
                      <a:endParaRPr lang="de-DE" sz="800" dirty="0">
                        <a:solidFill>
                          <a:schemeClr val="tx1"/>
                        </a:solidFill>
                        <a:latin typeface="Arial" pitchFamily="34" charset="0"/>
                        <a:cs typeface="Arial" pitchFamily="34" charset="0"/>
                      </a:endParaRPr>
                    </a:p>
                  </a:txBody>
                  <a:tcPr marL="99060" marR="9906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A5DAAD"/>
                    </a:solidFill>
                  </a:tcPr>
                </a:tc>
                <a:tc>
                  <a:txBody>
                    <a:bodyPr/>
                    <a:lstStyle/>
                    <a:p>
                      <a:pPr algn="ctr"/>
                      <a:r>
                        <a:rPr lang="de-DE" sz="900" dirty="0">
                          <a:solidFill>
                            <a:schemeClr val="tx1"/>
                          </a:solidFill>
                          <a:latin typeface="Arial" pitchFamily="34" charset="0"/>
                          <a:cs typeface="Arial" pitchFamily="34" charset="0"/>
                        </a:rPr>
                        <a:t>2017</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2018</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2019</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2020</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2021</a:t>
                      </a:r>
                    </a:p>
                  </a:txBody>
                  <a:tcPr marL="106934" marR="106934" marT="50408" marB="50408" anchor="ctr">
                    <a:lnL w="57150" cap="flat" cmpd="sng" algn="ctr">
                      <a:solidFill>
                        <a:schemeClr val="bg1"/>
                      </a:solidFill>
                      <a:prstDash val="solid"/>
                      <a:round/>
                      <a:headEnd type="none" w="med" len="med"/>
                      <a:tailEnd type="none" w="med" len="med"/>
                    </a:lnL>
                    <a:lnB w="57150" cap="flat" cmpd="sng" algn="ctr">
                      <a:solidFill>
                        <a:schemeClr val="bg1"/>
                      </a:solidFill>
                      <a:prstDash val="solid"/>
                      <a:round/>
                      <a:headEnd type="none" w="med" len="med"/>
                      <a:tailEnd type="none" w="med" len="med"/>
                    </a:lnB>
                    <a:solidFill>
                      <a:srgbClr val="F8C57F"/>
                    </a:solidFill>
                  </a:tcPr>
                </a:tc>
                <a:extLst>
                  <a:ext uri="{0D108BD9-81ED-4DB2-BD59-A6C34878D82A}">
                    <a16:rowId xmlns:a16="http://schemas.microsoft.com/office/drawing/2014/main" val="10000"/>
                  </a:ext>
                </a:extLst>
              </a:tr>
              <a:tr h="410625">
                <a:tc rowSpan="7">
                  <a:txBody>
                    <a:bodyPr/>
                    <a:lstStyle/>
                    <a:p>
                      <a:pPr>
                        <a:lnSpc>
                          <a:spcPts val="1200"/>
                        </a:lnSpc>
                        <a:spcAft>
                          <a:spcPts val="0"/>
                        </a:spcAft>
                      </a:pPr>
                      <a:endParaRPr lang="de-DE" sz="900" dirty="0">
                        <a:effectLst/>
                        <a:latin typeface="Arial" pitchFamily="34" charset="0"/>
                        <a:ea typeface="Times New Roman"/>
                        <a:cs typeface="Arial" pitchFamily="34" charset="0"/>
                      </a:endParaRPr>
                    </a:p>
                  </a:txBody>
                  <a:tcPr marL="80201" marR="80201"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dirty="0">
                          <a:effectLst/>
                          <a:latin typeface="Arial" pitchFamily="34" charset="0"/>
                          <a:ea typeface="Times New Roman"/>
                          <a:cs typeface="Arial" pitchFamily="34" charset="0"/>
                        </a:rPr>
                        <a:t>Max</a:t>
                      </a: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err="1">
                          <a:solidFill>
                            <a:srgbClr val="000000"/>
                          </a:solidFill>
                          <a:effectLst/>
                          <a:latin typeface="Arial"/>
                        </a:rPr>
                        <a:t>100%</a:t>
                      </a:r>
                      <a:endParaRPr lang="de-DE" sz="900" b="0" i="0" u="none" strike="noStrike" dirty="0">
                        <a:solidFill>
                          <a:srgbClr val="000000"/>
                        </a:solidFill>
                        <a:effectLst/>
                        <a:latin typeface="Arial"/>
                      </a:endParaRP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1"/>
                  </a:ext>
                </a:extLst>
              </a:tr>
              <a:tr h="320760">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de-DE" sz="900" dirty="0">
                          <a:effectLst/>
                          <a:latin typeface="Arial" pitchFamily="34" charset="0"/>
                          <a:ea typeface="Times New Roman"/>
                          <a:cs typeface="Arial" pitchFamily="34" charset="0"/>
                        </a:rPr>
                        <a:t>95. Perzentil</a:t>
                      </a: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2"/>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75. </a:t>
                      </a:r>
                      <a:r>
                        <a:rPr lang="en-US" sz="900" dirty="0" err="1">
                          <a:effectLst/>
                          <a:latin typeface="Arial" pitchFamily="34" charset="0"/>
                          <a:ea typeface="Times New Roman"/>
                          <a:cs typeface="Arial" pitchFamily="34" charset="0"/>
                        </a:rPr>
                        <a:t>Perzentil</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3"/>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Median</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87,50%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err="1">
                          <a:solidFill>
                            <a:srgbClr val="000000"/>
                          </a:solidFill>
                          <a:effectLst/>
                          <a:latin typeface="Arial"/>
                        </a:rPr>
                        <a:t>100%</a:t>
                      </a:r>
                      <a:endParaRPr lang="de-DE" sz="900" b="0" i="0" u="none" strike="noStrike" dirty="0">
                        <a:solidFill>
                          <a:srgbClr val="000000"/>
                        </a:solidFill>
                        <a:effectLst/>
                        <a:latin typeface="Arial"/>
                      </a:endParaRP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4"/>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25. </a:t>
                      </a:r>
                      <a:r>
                        <a:rPr lang="en-US" sz="900" dirty="0" err="1">
                          <a:effectLst/>
                          <a:latin typeface="Arial" pitchFamily="34" charset="0"/>
                          <a:ea typeface="Times New Roman"/>
                          <a:cs typeface="Arial" pitchFamily="34" charset="0"/>
                        </a:rPr>
                        <a:t>Perzentil</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59,73%</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66,67%</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84,62%</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90,36%</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90,48%</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5"/>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5. </a:t>
                      </a:r>
                      <a:r>
                        <a:rPr lang="en-US" sz="900" dirty="0" err="1">
                          <a:effectLst/>
                          <a:latin typeface="Arial" pitchFamily="34" charset="0"/>
                          <a:ea typeface="Times New Roman"/>
                          <a:cs typeface="Arial" pitchFamily="34" charset="0"/>
                        </a:rPr>
                        <a:t>Perzentil</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6,98%</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37,50%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71,43%</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80,00%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77,78%</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6"/>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Min</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28,57%</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err="1">
                          <a:solidFill>
                            <a:srgbClr val="000000"/>
                          </a:solidFill>
                          <a:effectLst/>
                          <a:latin typeface="Arial"/>
                        </a:rPr>
                        <a:t>0,00%</a:t>
                      </a:r>
                      <a:endParaRPr lang="de-DE" sz="900" b="0" i="0" u="none" strike="noStrike" dirty="0">
                        <a:solidFill>
                          <a:srgbClr val="000000"/>
                        </a:solidFill>
                        <a:effectLst/>
                        <a:latin typeface="Arial"/>
                      </a:endParaRP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solidFill>
                      <a:srgbClr val="FEF3E5"/>
                    </a:solidFill>
                  </a:tcPr>
                </a:tc>
                <a:extLst>
                  <a:ext uri="{0D108BD9-81ED-4DB2-BD59-A6C34878D82A}">
                    <a16:rowId xmlns:a16="http://schemas.microsoft.com/office/drawing/2014/main" val="10007"/>
                  </a:ext>
                </a:extLst>
              </a:tr>
            </a:tbl>
          </a:graphicData>
        </a:graphic>
      </p:graphicFrame>
      <p:cxnSp>
        <p:nvCxnSpPr>
          <p:cNvPr id="30" name="Gerade Verbindung 8"/>
          <p:cNvCxnSpPr/>
          <p:nvPr/>
        </p:nvCxnSpPr>
        <p:spPr>
          <a:xfrm>
            <a:off x="0" y="1048495"/>
            <a:ext cx="10693400" cy="0"/>
          </a:xfrm>
          <a:prstGeom prst="line">
            <a:avLst/>
          </a:prstGeom>
          <a:ln w="38100">
            <a:solidFill>
              <a:srgbClr val="F4A329"/>
            </a:solidFill>
          </a:ln>
        </p:spPr>
        <p:style>
          <a:lnRef idx="1">
            <a:schemeClr val="accent1"/>
          </a:lnRef>
          <a:fillRef idx="0">
            <a:schemeClr val="accent1"/>
          </a:fillRef>
          <a:effectRef idx="0">
            <a:schemeClr val="accent1"/>
          </a:effectRef>
          <a:fontRef idx="minor">
            <a:schemeClr val="tx1"/>
          </a:fontRef>
        </p:style>
      </p:cxnSp>
      <p:pic>
        <p:nvPicPr>
          <p:cNvPr id="16" name="Grafik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745" y="1145951"/>
            <a:ext cx="5210956" cy="2352393"/>
          </a:xfrm>
          <a:prstGeom prst="rect">
            <a:avLst/>
          </a:prstGeom>
        </p:spPr>
      </p:pic>
      <p:pic>
        <p:nvPicPr>
          <p:cNvPr id="19" name="Picture 3" descr="D:\benchmarking_endproducte\5\15\Allgemein\Grafiken\Boxplot\Allgemein_kennzahl_1.pn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047" y="4161631"/>
            <a:ext cx="2617522" cy="287764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C:\Users\cristina\Desktop\plot_prostat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9620" y="4684247"/>
            <a:ext cx="385579" cy="2201868"/>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p:cNvSpPr txBox="1">
            <a:spLocks/>
          </p:cNvSpPr>
          <p:nvPr/>
        </p:nvSpPr>
        <p:spPr bwMode="auto">
          <a:xfrm>
            <a:off x="178224" y="252042"/>
            <a:ext cx="9000278" cy="336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1300" dirty="0" err="1">
                <a:latin typeface="Arial" pitchFamily="34" charset="0"/>
              </a:rPr>
              <a:t>Jahresbericht</a:t>
            </a:r>
            <a:r>
              <a:rPr lang="en-US" sz="1300" dirty="0">
                <a:latin typeface="Arial" pitchFamily="34" charset="0"/>
              </a:rPr>
              <a:t> </a:t>
            </a:r>
            <a:r>
              <a:rPr lang="de-DE" sz="1300" dirty="0">
                <a:latin typeface="Arial" pitchFamily="34" charset="0"/>
              </a:rPr>
              <a:t>Gynäkologische Krebszentren</a:t>
            </a:r>
            <a:r>
              <a:rPr lang="en-US" sz="1300" dirty="0">
                <a:latin typeface="Arial" pitchFamily="34" charset="0"/>
              </a:rPr>
              <a:t> 2023 (</a:t>
            </a:r>
            <a:r>
              <a:rPr lang="en-US" sz="1300" dirty="0" err="1">
                <a:latin typeface="Arial" pitchFamily="34" charset="0"/>
              </a:rPr>
              <a:t>Auditjahr</a:t>
            </a:r>
            <a:r>
              <a:rPr lang="en-US" sz="1300" dirty="0">
                <a:latin typeface="Arial" pitchFamily="34" charset="0"/>
              </a:rPr>
              <a:t> 2022 / </a:t>
            </a:r>
            <a:r>
              <a:rPr lang="en-US" sz="1300" dirty="0" err="1">
                <a:latin typeface="Arial" pitchFamily="34" charset="0"/>
              </a:rPr>
              <a:t>Kennzahlenjahr</a:t>
            </a:r>
            <a:r>
              <a:rPr lang="en-US" sz="1300" dirty="0">
                <a:latin typeface="Arial" pitchFamily="34" charset="0"/>
              </a:rPr>
              <a:t> 2021)</a:t>
            </a:r>
            <a:endParaRPr lang="de-DE" sz="1300" kern="0" dirty="0">
              <a:solidFill>
                <a:srgbClr val="7F7F7F"/>
              </a:solidFill>
              <a:latin typeface="Arial" charset="0"/>
              <a:cs typeface="Arial" charset="0"/>
            </a:endParaRPr>
          </a:p>
        </p:txBody>
      </p:sp>
      <p:sp>
        <p:nvSpPr>
          <p:cNvPr id="5" name="Textfeld 4"/>
          <p:cNvSpPr txBox="1"/>
          <p:nvPr/>
        </p:nvSpPr>
        <p:spPr bwMode="auto">
          <a:xfrm>
            <a:off x="250265" y="7179596"/>
            <a:ext cx="53091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nchor="ctr">
            <a:spAutoFit/>
          </a:bodyPr>
          <a:lstStyle/>
          <a:p>
            <a:pPr defTabSz="914400">
              <a:defRPr/>
            </a:pPr>
            <a:endParaRPr lang="en-US" sz="800" dirty="0">
              <a:latin typeface="Arial" pitchFamily="34" charset="0"/>
              <a:cs typeface="Arial" pitchFamily="34" charset="0"/>
            </a:endParaRPr>
          </a:p>
        </p:txBody>
      </p:sp>
    </p:spTree>
    <p:extLst>
      <p:ext uri="{BB962C8B-B14F-4D97-AF65-F5344CB8AC3E}">
        <p14:creationId xmlns:p14="http://schemas.microsoft.com/office/powerpoint/2010/main" val="2305589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8224" y="588098"/>
            <a:ext cx="10336953" cy="420070"/>
          </a:xfrm>
          <a:prstGeom prst="rect">
            <a:avLst/>
          </a:prstGeom>
        </p:spPr>
        <p:txBody>
          <a:bodyPr vert="horz" lIns="99569" tIns="49785" rIns="99569" bIns="49785" rtlCol="0" anchor="ctr" anchorCtr="0">
            <a:normAutofit/>
          </a:bodyPr>
          <a:lstStyle/>
          <a:p>
            <a:pPr lvl="0">
              <a:spcBef>
                <a:spcPct val="0"/>
              </a:spcBef>
              <a:defRPr/>
            </a:pPr>
            <a:r>
              <a:rPr lang="en-US" sz="1500" b="1" dirty="0" err="1">
                <a:latin typeface="Arial" pitchFamily="34" charset="0"/>
                <a:cs typeface="Arial" pitchFamily="34" charset="0"/>
              </a:rPr>
              <a:t>15. Angaben im Befundbericht bei Lymphonodektomie (LL Zervix QI)</a:t>
            </a:r>
            <a:endParaRPr lang="en-US" sz="1500" b="1" noProof="1">
              <a:latin typeface="Arial" pitchFamily="34" charset="0"/>
              <a:cs typeface="Arial" pitchFamily="34" charset="0"/>
            </a:endParaRPr>
          </a:p>
        </p:txBody>
      </p:sp>
      <p:cxnSp>
        <p:nvCxnSpPr>
          <p:cNvPr id="6" name="Gerade Verbindung 8"/>
          <p:cNvCxnSpPr/>
          <p:nvPr/>
        </p:nvCxnSpPr>
        <p:spPr>
          <a:xfrm>
            <a:off x="0" y="1047040"/>
            <a:ext cx="10693400" cy="0"/>
          </a:xfrm>
          <a:prstGeom prst="line">
            <a:avLst/>
          </a:prstGeom>
          <a:ln w="38100">
            <a:solidFill>
              <a:srgbClr val="A5DAAD"/>
            </a:solidFill>
          </a:ln>
        </p:spPr>
        <p:style>
          <a:lnRef idx="1">
            <a:schemeClr val="accent1"/>
          </a:lnRef>
          <a:fillRef idx="0">
            <a:schemeClr val="accent1"/>
          </a:fillRef>
          <a:effectRef idx="0">
            <a:schemeClr val="accent1"/>
          </a:effectRef>
          <a:fontRef idx="minor">
            <a:schemeClr val="tx1"/>
          </a:fontRef>
        </p:style>
      </p:cxnSp>
      <p:graphicFrame>
        <p:nvGraphicFramePr>
          <p:cNvPr id="14" name="Table 13"/>
          <p:cNvGraphicFramePr>
            <a:graphicFrameLocks noGrp="1"/>
          </p:cNvGraphicFramePr>
          <p:nvPr/>
        </p:nvGraphicFramePr>
        <p:xfrm>
          <a:off x="5428959" y="1100686"/>
          <a:ext cx="5086221" cy="2603175"/>
        </p:xfrm>
        <a:graphic>
          <a:graphicData uri="http://schemas.openxmlformats.org/drawingml/2006/table">
            <a:tbl>
              <a:tblPr firstRow="1" bandRow="1">
                <a:noFill/>
                <a:tableStyleId>{5C22544A-7EE6-4342-B048-85BDC9FD1C3A}</a:tableStyleId>
              </a:tblPr>
              <a:tblGrid>
                <a:gridCol w="603541">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533400">
                  <a:extLst>
                    <a:ext uri="{9D8B030D-6E8A-4147-A177-3AD203B41FA5}">
                      <a16:colId xmlns:a16="http://schemas.microsoft.com/office/drawing/2014/main" val="20006"/>
                    </a:ext>
                  </a:extLst>
                </a:gridCol>
                <a:gridCol w="520280">
                  <a:extLst>
                    <a:ext uri="{9D8B030D-6E8A-4147-A177-3AD203B41FA5}">
                      <a16:colId xmlns:a16="http://schemas.microsoft.com/office/drawing/2014/main" val="20007"/>
                    </a:ext>
                  </a:extLst>
                </a:gridCol>
              </a:tblGrid>
              <a:tr h="226043">
                <a:tc rowSpan="2">
                  <a:txBody>
                    <a:bodyPr/>
                    <a:lstStyle/>
                    <a:p>
                      <a:pPr marL="0" indent="0"/>
                      <a:endParaRPr lang="en-US" sz="1000" dirty="0">
                        <a:latin typeface="Arial" pitchFamily="34" charset="0"/>
                        <a:cs typeface="Arial" pitchFamily="34" charset="0"/>
                      </a:endParaRPr>
                    </a:p>
                  </a:txBody>
                  <a:tcPr marL="106257" marR="106257" marT="39692" marB="39692">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itchFamily="34" charset="0"/>
                          <a:cs typeface="Arial" pitchFamily="34" charset="0"/>
                        </a:rPr>
                        <a:t>Kennzahlendefinition</a:t>
                      </a:r>
                    </a:p>
                  </a:txBody>
                  <a:tcPr marL="106257" marR="106257" marT="79383"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gridSpan="5">
                  <a:txBody>
                    <a:bodyPr/>
                    <a:lstStyle/>
                    <a:p>
                      <a:pPr algn="ctr"/>
                      <a:r>
                        <a:rPr lang="en-US" sz="900" dirty="0">
                          <a:solidFill>
                            <a:schemeClr val="bg1"/>
                          </a:solidFill>
                          <a:latin typeface="Arial" pitchFamily="34" charset="0"/>
                          <a:cs typeface="Arial" pitchFamily="34" charset="0"/>
                        </a:rPr>
                        <a:t>FAG-Z360 B</a:t>
                      </a:r>
                    </a:p>
                  </a:txBody>
                  <a:tcPr marL="106257" marR="106257" marT="39692"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A9121C"/>
                    </a:solidFill>
                  </a:tcPr>
                </a:tc>
                <a:tc hMerge="1">
                  <a:txBody>
                    <a:bodyPr/>
                    <a:lstStyle/>
                    <a:p>
                      <a:endParaRPr lang="de-DE"/>
                    </a:p>
                  </a:txBody>
                  <a:tcPr/>
                </a:tc>
                <a:tc hMerge="1">
                  <a:txBody>
                    <a:bodyPr/>
                    <a:lstStyle/>
                    <a:p>
                      <a:endParaRPr lang="de-DE"/>
                    </a:p>
                  </a:txBody>
                  <a:tcPr/>
                </a:tc>
                <a:tc hMerge="1">
                  <a:txBody>
                    <a:bodyPr/>
                    <a:lstStyle/>
                    <a:p>
                      <a:pPr algn="ctr"/>
                      <a:endParaRPr lang="en-US" sz="800" dirty="0">
                        <a:solidFill>
                          <a:schemeClr val="bg1"/>
                        </a:solidFill>
                        <a:latin typeface="Arial" pitchFamily="34" charset="0"/>
                        <a:cs typeface="Arial" pitchFamily="34" charset="0"/>
                      </a:endParaRPr>
                    </a:p>
                  </a:txBody>
                  <a:tcPr marL="98433" marR="98433" marT="36000"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A9121C"/>
                    </a:solidFill>
                  </a:tcPr>
                </a:tc>
                <a:tc hMerge="1">
                  <a:txBody>
                    <a:bodyPr/>
                    <a:lstStyle/>
                    <a:p>
                      <a:pPr algn="ctr"/>
                      <a:endParaRPr lang="en-US" sz="900" dirty="0">
                        <a:solidFill>
                          <a:schemeClr val="bg1"/>
                        </a:solidFill>
                        <a:latin typeface="Arial" pitchFamily="34" charset="0"/>
                        <a:cs typeface="Arial" pitchFamily="34" charset="0"/>
                      </a:endParaRPr>
                    </a:p>
                  </a:txBody>
                  <a:tcPr marL="106257" marR="106257" marT="39692"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A9121C"/>
                    </a:solidFill>
                  </a:tcPr>
                </a:tc>
                <a:extLst>
                  <a:ext uri="{0D108BD9-81ED-4DB2-BD59-A6C34878D82A}">
                    <a16:rowId xmlns:a16="http://schemas.microsoft.com/office/drawing/2014/main" val="10000"/>
                  </a:ext>
                </a:extLst>
              </a:tr>
              <a:tr h="216700">
                <a:tc vMerge="1">
                  <a:txBody>
                    <a:bodyPr/>
                    <a:lstStyle/>
                    <a:p>
                      <a:endParaRPr lang="en-US" dirty="0"/>
                    </a:p>
                  </a:txBody>
                  <a:tcPr/>
                </a:tc>
                <a:tc vMerge="1">
                  <a:txBody>
                    <a:bodyPr/>
                    <a:lstStyle/>
                    <a:p>
                      <a:endParaRPr lang="en-US" dirty="0"/>
                    </a:p>
                  </a:txBody>
                  <a:tcPr/>
                </a:tc>
                <a:tc>
                  <a:txBody>
                    <a:bodyPr/>
                    <a:lstStyle/>
                    <a:p>
                      <a:pPr algn="ctr"/>
                      <a:r>
                        <a:rPr lang="en-US" sz="900" b="1" dirty="0">
                          <a:solidFill>
                            <a:schemeClr val="bg1"/>
                          </a:solidFill>
                          <a:latin typeface="Arial" pitchFamily="34" charset="0"/>
                          <a:cs typeface="Arial" pitchFamily="34" charset="0"/>
                        </a:rPr>
                        <a:t>2017</a:t>
                      </a:r>
                    </a:p>
                  </a:txBody>
                  <a:tcPr marL="106257" marR="106257" marT="19846" marB="51599">
                    <a:lnL w="571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2018</a:t>
                      </a:r>
                    </a:p>
                  </a:txBody>
                  <a:tcPr marL="106257" marR="106257" marT="19846" marB="51599">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2019</a:t>
                      </a:r>
                    </a:p>
                  </a:txBody>
                  <a:tcPr marL="106257" marR="106257" marT="19846" marB="51599">
                    <a:lnL w="12700" cap="flat" cmpd="sng" algn="ctr">
                      <a:noFill/>
                      <a:prstDash val="solid"/>
                      <a:round/>
                      <a:headEnd type="none" w="med" len="med"/>
                      <a:tailEnd type="none" w="med" len="med"/>
                    </a:lnL>
                    <a:lnR w="5715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2020</a:t>
                      </a:r>
                    </a:p>
                  </a:txBody>
                  <a:tcPr marL="106257" marR="106257" marT="19846" marB="51599">
                    <a:lnL w="12700" cap="flat" cmpd="sng" algn="ctr">
                      <a:noFill/>
                      <a:prstDash val="solid"/>
                      <a:round/>
                      <a:headEnd type="none" w="med" len="med"/>
                      <a:tailEnd type="none" w="med" len="med"/>
                    </a:lnL>
                    <a:lnR w="5715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2021</a:t>
                      </a:r>
                    </a:p>
                  </a:txBody>
                  <a:tcPr marL="106257" marR="106257" marT="19846" marB="51599">
                    <a:lnL w="1270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extLst>
                  <a:ext uri="{0D108BD9-81ED-4DB2-BD59-A6C34878D82A}">
                    <a16:rowId xmlns:a16="http://schemas.microsoft.com/office/drawing/2014/main" val="10001"/>
                  </a:ext>
                </a:extLst>
              </a:tr>
              <a:tr h="751304">
                <a:tc>
                  <a:txBody>
                    <a:bodyPr/>
                    <a:lstStyle/>
                    <a:p>
                      <a:pPr algn="ctr"/>
                      <a:r>
                        <a:rPr lang="en-US" sz="900" dirty="0" err="1">
                          <a:latin typeface="Arial" pitchFamily="34" charset="0"/>
                          <a:cs typeface="Arial" pitchFamily="34" charset="0"/>
                        </a:rPr>
                        <a:t>Zähler</a:t>
                      </a: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r>
                        <a:rPr lang="en-US" sz="900" dirty="0" err="1">
                          <a:latin typeface="Arial" pitchFamily="34" charset="0"/>
                          <a:cs typeface="Arial" pitchFamily="34" charset="0"/>
                        </a:rPr>
                        <a:t>Operative Fälle des Nenners mit vollständigen Angaben im Befundbericht 
(Def. siehe Kennzahlenbogen)</a:t>
                      </a:r>
                      <a:endParaRPr lang="en-US" sz="900" dirty="0">
                        <a:latin typeface="Arial" pitchFamily="34" charset="0"/>
                        <a:cs typeface="Arial" pitchFamily="34" charset="0"/>
                      </a:endParaRPr>
                    </a:p>
                  </a:txBody>
                  <a:tcPr marL="106257" marR="106257"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3</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a:latin typeface="Arial" pitchFamily="34" charset="0"/>
                          <a:cs typeface="Arial" pitchFamily="34" charset="0"/>
                        </a:rPr>
                        <a:t>13</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a:latin typeface="Arial" pitchFamily="34" charset="0"/>
                          <a:cs typeface="Arial" pitchFamily="34" charset="0"/>
                        </a:rPr>
                        <a:t>25</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a:latin typeface="Arial" pitchFamily="34" charset="0"/>
                          <a:cs typeface="Arial" pitchFamily="34" charset="0"/>
                        </a:rPr>
                        <a:t>18</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err="1">
                          <a:latin typeface="Arial" pitchFamily="34" charset="0"/>
                          <a:cs typeface="Arial" pitchFamily="34" charset="0"/>
                        </a:rPr>
                        <a:t>20</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2"/>
                  </a:ext>
                </a:extLst>
              </a:tr>
              <a:tr h="751304">
                <a:tc>
                  <a:txBody>
                    <a:bodyPr/>
                    <a:lstStyle/>
                    <a:p>
                      <a:pPr algn="ctr"/>
                      <a:r>
                        <a:rPr lang="en-US" sz="900" dirty="0">
                          <a:latin typeface="Arial" pitchFamily="34" charset="0"/>
                          <a:cs typeface="Arial" pitchFamily="34" charset="0"/>
                        </a:rPr>
                        <a:t>Nenner</a:t>
                      </a: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r>
                        <a:rPr lang="en-US" sz="900" dirty="0" err="1">
                          <a:latin typeface="Arial" pitchFamily="34" charset="0"/>
                          <a:cs typeface="Arial" pitchFamily="34" charset="0"/>
                        </a:rPr>
                        <a:t>Operative Fälle Zervixkarzinom und Lymphonodektomie</a:t>
                      </a:r>
                      <a:endParaRPr lang="en-US" sz="900" dirty="0">
                        <a:latin typeface="Arial" pitchFamily="34" charset="0"/>
                        <a:cs typeface="Arial" pitchFamily="34" charset="0"/>
                      </a:endParaRPr>
                    </a:p>
                  </a:txBody>
                  <a:tcPr marL="106257" marR="106257"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9</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a:latin typeface="Arial" pitchFamily="34" charset="0"/>
                          <a:cs typeface="Arial" pitchFamily="34" charset="0"/>
                        </a:rPr>
                        <a:t>17</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a:latin typeface="Arial" pitchFamily="34" charset="0"/>
                          <a:cs typeface="Arial" pitchFamily="34" charset="0"/>
                        </a:rPr>
                        <a:t>25</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a:latin typeface="Arial" pitchFamily="34" charset="0"/>
                          <a:cs typeface="Arial" pitchFamily="34" charset="0"/>
                        </a:rPr>
                        <a:t>18</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20</a:t>
                      </a:r>
                      <a:endParaRPr lang="en-US" sz="900" dirty="0">
                        <a:latin typeface="Arial" pitchFamily="34" charset="0"/>
                        <a:cs typeface="Arial" pitchFamily="34" charset="0"/>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3"/>
                  </a:ext>
                </a:extLst>
              </a:tr>
              <a:tr h="379982">
                <a:tc>
                  <a:txBody>
                    <a:bodyPr/>
                    <a:lstStyle/>
                    <a:p>
                      <a:pPr algn="ctr"/>
                      <a:r>
                        <a:rPr lang="en-US" sz="900" dirty="0" err="1">
                          <a:latin typeface="Arial" pitchFamily="34" charset="0"/>
                          <a:cs typeface="Arial" pitchFamily="34" charset="0"/>
                        </a:rPr>
                        <a:t>Quote</a:t>
                      </a: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r>
                        <a:rPr lang="en-US" sz="900" dirty="0" err="1">
                          <a:latin typeface="Arial" pitchFamily="34" charset="0"/>
                          <a:cs typeface="Arial" pitchFamily="34" charset="0"/>
                        </a:rPr>
                        <a:t>Sollvorgabe ≥ 80%</a:t>
                      </a:r>
                      <a:endParaRPr lang="en-US" sz="900" dirty="0">
                        <a:latin typeface="Arial" pitchFamily="34" charset="0"/>
                        <a:cs typeface="Arial" pitchFamily="34" charset="0"/>
                      </a:endParaRPr>
                    </a:p>
                  </a:txBody>
                  <a:tcPr marL="106257" marR="106257"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33,33%</a:t>
                      </a: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76,47%</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100%</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100%</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err="1">
                          <a:solidFill>
                            <a:schemeClr val="tx1"/>
                          </a:solidFill>
                          <a:latin typeface="Arial" pitchFamily="34" charset="0"/>
                          <a:cs typeface="Arial" pitchFamily="34" charset="0"/>
                        </a:rPr>
                        <a:t>100%</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4"/>
                  </a:ext>
                </a:extLst>
              </a:tr>
              <a:tr h="277842">
                <a:tc grid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noFill/>
                  </a:tcPr>
                </a:tc>
                <a:tc hMerge="1">
                  <a:txBody>
                    <a:bodyPr/>
                    <a:lstStyle/>
                    <a:p>
                      <a:endParaRPr lang="en-US" sz="800" dirty="0">
                        <a:latin typeface="Arial" pitchFamily="34" charset="0"/>
                        <a:cs typeface="Arial" pitchFamily="34" charset="0"/>
                      </a:endParaRPr>
                    </a:p>
                  </a:txBody>
                  <a:tcPr marL="98433" marR="98433" marT="45431" marB="45431">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26</a:t>
            </a:fld>
            <a:endParaRPr lang="en-US" dirty="0"/>
          </a:p>
        </p:txBody>
      </p:sp>
      <p:graphicFrame>
        <p:nvGraphicFramePr>
          <p:cNvPr id="13" name="Table 10"/>
          <p:cNvGraphicFramePr>
            <a:graphicFrameLocks noGrp="1"/>
          </p:cNvGraphicFramePr>
          <p:nvPr/>
        </p:nvGraphicFramePr>
        <p:xfrm>
          <a:off x="7368240" y="4249311"/>
          <a:ext cx="3146936" cy="998825"/>
        </p:xfrm>
        <a:graphic>
          <a:graphicData uri="http://schemas.openxmlformats.org/drawingml/2006/table">
            <a:tbl>
              <a:tblPr firstRow="1" bandRow="1">
                <a:tableStyleId>{5C22544A-7EE6-4342-B048-85BDC9FD1C3A}</a:tableStyleId>
              </a:tblPr>
              <a:tblGrid>
                <a:gridCol w="786734">
                  <a:extLst>
                    <a:ext uri="{9D8B030D-6E8A-4147-A177-3AD203B41FA5}">
                      <a16:colId xmlns:a16="http://schemas.microsoft.com/office/drawing/2014/main" val="20000"/>
                    </a:ext>
                  </a:extLst>
                </a:gridCol>
                <a:gridCol w="786734">
                  <a:extLst>
                    <a:ext uri="{9D8B030D-6E8A-4147-A177-3AD203B41FA5}">
                      <a16:colId xmlns:a16="http://schemas.microsoft.com/office/drawing/2014/main" val="20001"/>
                    </a:ext>
                  </a:extLst>
                </a:gridCol>
                <a:gridCol w="786734">
                  <a:extLst>
                    <a:ext uri="{9D8B030D-6E8A-4147-A177-3AD203B41FA5}">
                      <a16:colId xmlns:a16="http://schemas.microsoft.com/office/drawing/2014/main" val="20002"/>
                    </a:ext>
                  </a:extLst>
                </a:gridCol>
                <a:gridCol w="786734">
                  <a:extLst>
                    <a:ext uri="{9D8B030D-6E8A-4147-A177-3AD203B41FA5}">
                      <a16:colId xmlns:a16="http://schemas.microsoft.com/office/drawing/2014/main" val="20003"/>
                    </a:ext>
                  </a:extLst>
                </a:gridCol>
              </a:tblGrid>
              <a:tr h="254027">
                <a:tc gridSpan="2">
                  <a:txBody>
                    <a:bodyPr/>
                    <a:lstStyle/>
                    <a:p>
                      <a:r>
                        <a:rPr lang="en-US" sz="900" dirty="0" err="1">
                          <a:solidFill>
                            <a:schemeClr val="tx1"/>
                          </a:solidFill>
                          <a:latin typeface="Arial" pitchFamily="34" charset="0"/>
                          <a:cs typeface="Arial" pitchFamily="34" charset="0"/>
                        </a:rPr>
                        <a:t>Standorte mit auswertbaren Daten</a:t>
                      </a:r>
                      <a:endParaRPr lang="en-US" sz="900" dirty="0">
                        <a:solidFill>
                          <a:schemeClr val="tx1"/>
                        </a:solidFill>
                        <a:latin typeface="Arial" pitchFamily="34" charset="0"/>
                        <a:cs typeface="Arial" pitchFamily="34" charset="0"/>
                      </a:endParaRPr>
                    </a:p>
                  </a:txBody>
                  <a:tcPr marL="98708" marR="98708" marT="50408" marB="50408">
                    <a:lnL w="31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57150" cap="flat" cmpd="sng" algn="ctr">
                      <a:noFill/>
                      <a:prstDash val="solid"/>
                      <a:round/>
                      <a:headEnd type="none" w="med" len="med"/>
                      <a:tailEnd type="none" w="med" len="med"/>
                    </a:lnB>
                    <a:solidFill>
                      <a:srgbClr val="F8C57F"/>
                    </a:solidFill>
                  </a:tcPr>
                </a:tc>
                <a:tc hMerge="1">
                  <a:txBody>
                    <a:bodyPr/>
                    <a:lstStyle/>
                    <a:p>
                      <a:endParaRPr lang="en-US" dirty="0"/>
                    </a:p>
                  </a:txBody>
                  <a:tcPr/>
                </a:tc>
                <a:tc gridSpan="2">
                  <a:txBody>
                    <a:bodyPr/>
                    <a:lstStyle/>
                    <a:p>
                      <a:r>
                        <a:rPr lang="en-US" sz="900" dirty="0" err="1">
                          <a:solidFill>
                            <a:schemeClr val="tx1"/>
                          </a:solidFill>
                          <a:latin typeface="Arial" pitchFamily="34" charset="0"/>
                          <a:cs typeface="Arial" pitchFamily="34" charset="0"/>
                        </a:rPr>
                        <a:t>Standorte</a:t>
                      </a:r>
                      <a:r>
                        <a:rPr lang="en-US" sz="900" dirty="0">
                          <a:solidFill>
                            <a:schemeClr val="tx1"/>
                          </a:solidFill>
                          <a:latin typeface="Arial" pitchFamily="34" charset="0"/>
                          <a:cs typeface="Arial" pitchFamily="34" charset="0"/>
                        </a:rPr>
                        <a:t> </a:t>
                      </a:r>
                      <a:r>
                        <a:rPr lang="en-US" sz="900" dirty="0" err="1">
                          <a:solidFill>
                            <a:schemeClr val="tx1"/>
                          </a:solidFill>
                          <a:latin typeface="Arial" pitchFamily="34" charset="0"/>
                          <a:cs typeface="Arial" pitchFamily="34" charset="0"/>
                        </a:rPr>
                        <a:t>innerhalb</a:t>
                      </a:r>
                      <a:r>
                        <a:rPr lang="en-US" sz="900" dirty="0">
                          <a:solidFill>
                            <a:schemeClr val="tx1"/>
                          </a:solidFill>
                          <a:latin typeface="Arial" pitchFamily="34" charset="0"/>
                          <a:cs typeface="Arial" pitchFamily="34" charset="0"/>
                        </a:rPr>
                        <a:t> der </a:t>
                      </a:r>
                      <a:r>
                        <a:rPr lang="en-US" sz="900" dirty="0" err="1">
                          <a:solidFill>
                            <a:schemeClr val="tx1"/>
                          </a:solidFill>
                          <a:latin typeface="Arial" pitchFamily="34" charset="0"/>
                          <a:cs typeface="Arial" pitchFamily="34" charset="0"/>
                        </a:rPr>
                        <a:t>Plausibilitätsgrenzen</a:t>
                      </a:r>
                      <a:endParaRPr lang="en-US" sz="900" dirty="0">
                        <a:solidFill>
                          <a:schemeClr val="tx1"/>
                        </a:solidFill>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57150" cap="flat" cmpd="sng" algn="ctr">
                      <a:noFill/>
                      <a:prstDash val="solid"/>
                      <a:round/>
                      <a:headEnd type="none" w="med" len="med"/>
                      <a:tailEnd type="none" w="med" len="med"/>
                    </a:lnB>
                    <a:solidFill>
                      <a:srgbClr val="F8C57F"/>
                    </a:solidFill>
                  </a:tcPr>
                </a:tc>
                <a:tc hMerge="1">
                  <a:txBody>
                    <a:bodyPr/>
                    <a:lstStyle/>
                    <a:p>
                      <a:endParaRPr lang="en-US" dirty="0"/>
                    </a:p>
                  </a:txBody>
                  <a:tcPr/>
                </a:tc>
                <a:extLst>
                  <a:ext uri="{0D108BD9-81ED-4DB2-BD59-A6C34878D82A}">
                    <a16:rowId xmlns:a16="http://schemas.microsoft.com/office/drawing/2014/main" val="10000"/>
                  </a:ext>
                </a:extLst>
              </a:tr>
              <a:tr h="254027">
                <a:tc>
                  <a:txBody>
                    <a:bodyPr/>
                    <a:lstStyle/>
                    <a:p>
                      <a:pPr algn="ctr"/>
                      <a:r>
                        <a:rPr lang="en-US" sz="900" dirty="0">
                          <a:latin typeface="Arial" pitchFamily="34" charset="0"/>
                          <a:cs typeface="Arial" pitchFamily="34" charset="0"/>
                        </a:rPr>
                        <a:t>Anzahl</a:t>
                      </a:r>
                    </a:p>
                  </a:txBody>
                  <a:tcPr marL="106934" marR="106934" marT="50408" marB="50408">
                    <a:lnL w="31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a:txBody>
                    <a:bodyPr/>
                    <a:lstStyle/>
                    <a:p>
                      <a:pPr algn="ctr"/>
                      <a:r>
                        <a:rPr lang="en-US" sz="900" dirty="0">
                          <a:latin typeface="Arial" pitchFamily="34" charset="0"/>
                          <a:cs typeface="Arial" pitchFamily="34" charset="0"/>
                        </a:rPr>
                        <a:t>%</a:t>
                      </a:r>
                    </a:p>
                  </a:txBody>
                  <a:tcPr marL="106934" marR="106934" marT="50408" marB="50408">
                    <a:lnL w="3175"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a:txBody>
                    <a:bodyPr/>
                    <a:lstStyle/>
                    <a:p>
                      <a:pPr algn="ctr"/>
                      <a:r>
                        <a:rPr lang="en-US" sz="900" dirty="0">
                          <a:latin typeface="Arial" pitchFamily="34" charset="0"/>
                          <a:cs typeface="Arial" pitchFamily="34" charset="0"/>
                        </a:rPr>
                        <a:t>Anzahl</a:t>
                      </a:r>
                    </a:p>
                  </a:txBody>
                  <a:tcPr marL="106934" marR="106934" marT="50408" marB="50408">
                    <a:lnL w="5715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a:txBody>
                    <a:bodyPr/>
                    <a:lstStyle/>
                    <a:p>
                      <a:pPr algn="ctr"/>
                      <a:r>
                        <a:rPr lang="en-US" sz="900" dirty="0">
                          <a:latin typeface="Arial" pitchFamily="34" charset="0"/>
                          <a:cs typeface="Arial" pitchFamily="34" charset="0"/>
                        </a:rPr>
                        <a:t>%</a:t>
                      </a:r>
                    </a:p>
                  </a:txBody>
                  <a:tcPr marL="106934" marR="106934" marT="50408" marB="50408">
                    <a:lnL w="31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extLst>
                  <a:ext uri="{0D108BD9-81ED-4DB2-BD59-A6C34878D82A}">
                    <a16:rowId xmlns:a16="http://schemas.microsoft.com/office/drawing/2014/main" val="10001"/>
                  </a:ext>
                </a:extLst>
              </a:tr>
              <a:tr h="369662">
                <a:tc>
                  <a:txBody>
                    <a:bodyPr/>
                    <a:lstStyle/>
                    <a:p>
                      <a:pPr algn="ctr"/>
                      <a:r>
                        <a:rPr lang="en-US" sz="900" dirty="0" err="1">
                          <a:latin typeface="Arial" pitchFamily="34" charset="0"/>
                          <a:cs typeface="Arial" pitchFamily="34" charset="0"/>
                        </a:rPr>
                        <a:t>175</a:t>
                      </a:r>
                      <a:endParaRPr lang="en-US" sz="900" dirty="0">
                        <a:latin typeface="Arial" pitchFamily="34" charset="0"/>
                        <a:cs typeface="Arial" pitchFamily="34" charset="0"/>
                      </a:endParaRPr>
                    </a:p>
                  </a:txBody>
                  <a:tcPr marL="98708" marR="98708" marT="50408" marB="50408">
                    <a:lnL w="31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98,87%</a:t>
                      </a:r>
                      <a:endParaRPr lang="en-US" sz="900" dirty="0">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174</a:t>
                      </a:r>
                      <a:endParaRPr lang="en-US" sz="900" dirty="0">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99,43%</a:t>
                      </a:r>
                      <a:endParaRPr lang="en-US" sz="900" dirty="0">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2"/>
                  </a:ext>
                </a:extLst>
              </a:tr>
            </a:tbl>
          </a:graphicData>
        </a:graphic>
      </p:graphicFrame>
      <p:sp>
        <p:nvSpPr>
          <p:cNvPr id="17" name="Textfeld 9"/>
          <p:cNvSpPr txBox="1">
            <a:spLocks noChangeArrowheads="1"/>
          </p:cNvSpPr>
          <p:nvPr/>
        </p:nvSpPr>
        <p:spPr bwMode="auto">
          <a:xfrm>
            <a:off x="7377205" y="5330221"/>
            <a:ext cx="3137972" cy="1627358"/>
          </a:xfrm>
          <a:prstGeom prst="rect">
            <a:avLst/>
          </a:prstGeom>
          <a:solidFill>
            <a:srgbClr val="FEF3E5"/>
          </a:solidFill>
          <a:ln w="9525">
            <a:noFill/>
            <a:miter lim="800000"/>
            <a:headEnd/>
            <a:tailEnd/>
          </a:ln>
        </p:spPr>
        <p:txBody>
          <a:bodyPr wrap="square" lIns="89431" tIns="56789" rIns="113579" bIns="56789">
            <a:normAutofit/>
          </a:bodyPr>
          <a:lstStyle/>
          <a:p>
            <a:pPr algn="just"/>
            <a:r>
              <a:rPr lang="de-DE" sz="900" b="1" dirty="0">
                <a:latin typeface="Arial" pitchFamily="34" charset="0"/>
                <a:cs typeface="Arial" pitchFamily="34" charset="0"/>
              </a:rPr>
              <a:t>Anmerkungen</a:t>
            </a:r>
            <a:r>
              <a:rPr lang="de-DE" sz="900" dirty="0">
                <a:latin typeface="Arial" pitchFamily="34" charset="0"/>
                <a:cs typeface="Arial" pitchFamily="34" charset="0"/>
              </a:rPr>
              <a:t>:</a:t>
            </a:r>
          </a:p>
          <a:p>
            <a:pPr algn="just"/>
            <a:endParaRPr lang="en-US" sz="1000" dirty="0"/>
          </a:p>
          <a:p>
            <a:pPr algn="just"/>
            <a:endParaRPr lang="de-DE" sz="1700" b="1" dirty="0">
              <a:latin typeface="Arial" charset="0"/>
              <a:cs typeface="Arial" charset="0"/>
            </a:endParaRPr>
          </a:p>
          <a:p>
            <a:pPr algn="just"/>
            <a:endParaRPr lang="de-DE" sz="1700" b="1" dirty="0">
              <a:latin typeface="Arial" charset="0"/>
              <a:cs typeface="Arial" charset="0"/>
            </a:endParaRPr>
          </a:p>
          <a:p>
            <a:pPr algn="just"/>
            <a:endParaRPr lang="de-DE" sz="1700" b="1" dirty="0">
              <a:latin typeface="Arial" charset="0"/>
              <a:cs typeface="Arial" charset="0"/>
            </a:endParaRPr>
          </a:p>
          <a:p>
            <a:pPr algn="just"/>
            <a:endParaRPr lang="de-DE" sz="1700" dirty="0">
              <a:latin typeface="Arial" charset="0"/>
              <a:cs typeface="Arial" charset="0"/>
            </a:endParaRPr>
          </a:p>
        </p:txBody>
      </p:sp>
      <p:graphicFrame>
        <p:nvGraphicFramePr>
          <p:cNvPr id="26" name="Tabelle 30"/>
          <p:cNvGraphicFramePr>
            <a:graphicFrameLocks noGrp="1"/>
          </p:cNvGraphicFramePr>
          <p:nvPr/>
        </p:nvGraphicFramePr>
        <p:xfrm>
          <a:off x="2984500" y="4240579"/>
          <a:ext cx="4226397" cy="2719749"/>
        </p:xfrm>
        <a:graphic>
          <a:graphicData uri="http://schemas.openxmlformats.org/drawingml/2006/table">
            <a:tbl>
              <a:tblPr firstRow="1" bandRow="1">
                <a:tableStyleId>{5C22544A-7EE6-4342-B048-85BDC9FD1C3A}</a:tableStyleId>
              </a:tblPr>
              <a:tblGrid>
                <a:gridCol w="505755">
                  <a:extLst>
                    <a:ext uri="{9D8B030D-6E8A-4147-A177-3AD203B41FA5}">
                      <a16:colId xmlns:a16="http://schemas.microsoft.com/office/drawing/2014/main" val="20000"/>
                    </a:ext>
                  </a:extLst>
                </a:gridCol>
                <a:gridCol w="946572">
                  <a:extLst>
                    <a:ext uri="{9D8B030D-6E8A-4147-A177-3AD203B41FA5}">
                      <a16:colId xmlns:a16="http://schemas.microsoft.com/office/drawing/2014/main" val="20001"/>
                    </a:ext>
                  </a:extLst>
                </a:gridCol>
                <a:gridCol w="554814">
                  <a:extLst>
                    <a:ext uri="{9D8B030D-6E8A-4147-A177-3AD203B41FA5}">
                      <a16:colId xmlns:a16="http://schemas.microsoft.com/office/drawing/2014/main" val="20003"/>
                    </a:ext>
                  </a:extLst>
                </a:gridCol>
                <a:gridCol w="554814">
                  <a:extLst>
                    <a:ext uri="{9D8B030D-6E8A-4147-A177-3AD203B41FA5}">
                      <a16:colId xmlns:a16="http://schemas.microsoft.com/office/drawing/2014/main" val="20004"/>
                    </a:ext>
                  </a:extLst>
                </a:gridCol>
                <a:gridCol w="554814">
                  <a:extLst>
                    <a:ext uri="{9D8B030D-6E8A-4147-A177-3AD203B41FA5}">
                      <a16:colId xmlns:a16="http://schemas.microsoft.com/office/drawing/2014/main" val="20005"/>
                    </a:ext>
                  </a:extLst>
                </a:gridCol>
                <a:gridCol w="554814">
                  <a:extLst>
                    <a:ext uri="{9D8B030D-6E8A-4147-A177-3AD203B41FA5}">
                      <a16:colId xmlns:a16="http://schemas.microsoft.com/office/drawing/2014/main" val="20006"/>
                    </a:ext>
                  </a:extLst>
                </a:gridCol>
                <a:gridCol w="554814">
                  <a:extLst>
                    <a:ext uri="{9D8B030D-6E8A-4147-A177-3AD203B41FA5}">
                      <a16:colId xmlns:a16="http://schemas.microsoft.com/office/drawing/2014/main" val="20007"/>
                    </a:ext>
                  </a:extLst>
                </a:gridCol>
              </a:tblGrid>
              <a:tr h="331394">
                <a:tc gridSpan="2">
                  <a:txBody>
                    <a:bodyPr/>
                    <a:lstStyle/>
                    <a:p>
                      <a:endParaRPr lang="de-DE" sz="900" dirty="0">
                        <a:solidFill>
                          <a:schemeClr val="tx1"/>
                        </a:solidFill>
                        <a:latin typeface="Arial" pitchFamily="34" charset="0"/>
                        <a:cs typeface="Arial" pitchFamily="34" charset="0"/>
                      </a:endParaRPr>
                    </a:p>
                  </a:txBody>
                  <a:tcPr marL="106934" marR="106934" marT="50408" marB="50408">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hMerge="1">
                  <a:txBody>
                    <a:bodyPr/>
                    <a:lstStyle/>
                    <a:p>
                      <a:pPr algn="ctr"/>
                      <a:endParaRPr lang="de-DE" sz="800" dirty="0">
                        <a:solidFill>
                          <a:schemeClr val="tx1"/>
                        </a:solidFill>
                        <a:latin typeface="Arial" pitchFamily="34" charset="0"/>
                        <a:cs typeface="Arial" pitchFamily="34" charset="0"/>
                      </a:endParaRPr>
                    </a:p>
                  </a:txBody>
                  <a:tcPr marL="99060" marR="9906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A5DAAD"/>
                    </a:solidFill>
                  </a:tcPr>
                </a:tc>
                <a:tc>
                  <a:txBody>
                    <a:bodyPr/>
                    <a:lstStyle/>
                    <a:p>
                      <a:pPr algn="ctr"/>
                      <a:r>
                        <a:rPr lang="de-DE" sz="900" dirty="0">
                          <a:solidFill>
                            <a:schemeClr val="tx1"/>
                          </a:solidFill>
                          <a:latin typeface="Arial" pitchFamily="34" charset="0"/>
                          <a:cs typeface="Arial" pitchFamily="34" charset="0"/>
                        </a:rPr>
                        <a:t>2017</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2018</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2019</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2020</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2021</a:t>
                      </a:r>
                    </a:p>
                  </a:txBody>
                  <a:tcPr marL="106934" marR="106934" marT="50408" marB="50408" anchor="ctr">
                    <a:lnL w="57150" cap="flat" cmpd="sng" algn="ctr">
                      <a:solidFill>
                        <a:schemeClr val="bg1"/>
                      </a:solidFill>
                      <a:prstDash val="solid"/>
                      <a:round/>
                      <a:headEnd type="none" w="med" len="med"/>
                      <a:tailEnd type="none" w="med" len="med"/>
                    </a:lnL>
                    <a:lnB w="57150" cap="flat" cmpd="sng" algn="ctr">
                      <a:solidFill>
                        <a:schemeClr val="bg1"/>
                      </a:solidFill>
                      <a:prstDash val="solid"/>
                      <a:round/>
                      <a:headEnd type="none" w="med" len="med"/>
                      <a:tailEnd type="none" w="med" len="med"/>
                    </a:lnB>
                    <a:solidFill>
                      <a:srgbClr val="F8C57F"/>
                    </a:solidFill>
                  </a:tcPr>
                </a:tc>
                <a:extLst>
                  <a:ext uri="{0D108BD9-81ED-4DB2-BD59-A6C34878D82A}">
                    <a16:rowId xmlns:a16="http://schemas.microsoft.com/office/drawing/2014/main" val="10000"/>
                  </a:ext>
                </a:extLst>
              </a:tr>
              <a:tr h="410625">
                <a:tc rowSpan="7">
                  <a:txBody>
                    <a:bodyPr/>
                    <a:lstStyle/>
                    <a:p>
                      <a:pPr>
                        <a:lnSpc>
                          <a:spcPts val="1200"/>
                        </a:lnSpc>
                        <a:spcAft>
                          <a:spcPts val="0"/>
                        </a:spcAft>
                      </a:pPr>
                      <a:endParaRPr lang="de-DE" sz="900" dirty="0">
                        <a:effectLst/>
                        <a:latin typeface="Arial" pitchFamily="34" charset="0"/>
                        <a:ea typeface="Times New Roman"/>
                        <a:cs typeface="Arial" pitchFamily="34" charset="0"/>
                      </a:endParaRPr>
                    </a:p>
                  </a:txBody>
                  <a:tcPr marL="80201" marR="80201"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dirty="0">
                          <a:effectLst/>
                          <a:latin typeface="Arial" pitchFamily="34" charset="0"/>
                          <a:ea typeface="Times New Roman"/>
                          <a:cs typeface="Arial" pitchFamily="34" charset="0"/>
                        </a:rPr>
                        <a:t>Max</a:t>
                      </a: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err="1">
                          <a:solidFill>
                            <a:srgbClr val="000000"/>
                          </a:solidFill>
                          <a:effectLst/>
                          <a:latin typeface="Arial"/>
                        </a:rPr>
                        <a:t>100%</a:t>
                      </a:r>
                      <a:endParaRPr lang="de-DE" sz="900" b="0" i="0" u="none" strike="noStrike" dirty="0">
                        <a:solidFill>
                          <a:srgbClr val="000000"/>
                        </a:solidFill>
                        <a:effectLst/>
                        <a:latin typeface="Arial"/>
                      </a:endParaRP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1"/>
                  </a:ext>
                </a:extLst>
              </a:tr>
              <a:tr h="320760">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de-DE" sz="900" dirty="0">
                          <a:effectLst/>
                          <a:latin typeface="Arial" pitchFamily="34" charset="0"/>
                          <a:ea typeface="Times New Roman"/>
                          <a:cs typeface="Arial" pitchFamily="34" charset="0"/>
                        </a:rPr>
                        <a:t>95. Perzentil</a:t>
                      </a: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2"/>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75. </a:t>
                      </a:r>
                      <a:r>
                        <a:rPr lang="en-US" sz="900" dirty="0" err="1">
                          <a:effectLst/>
                          <a:latin typeface="Arial" pitchFamily="34" charset="0"/>
                          <a:ea typeface="Times New Roman"/>
                          <a:cs typeface="Arial" pitchFamily="34" charset="0"/>
                        </a:rPr>
                        <a:t>Perzentil</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3"/>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Median</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err="1">
                          <a:solidFill>
                            <a:srgbClr val="000000"/>
                          </a:solidFill>
                          <a:effectLst/>
                          <a:latin typeface="Arial"/>
                        </a:rPr>
                        <a:t>100%</a:t>
                      </a:r>
                      <a:endParaRPr lang="de-DE" sz="900" b="0" i="0" u="none" strike="noStrike" dirty="0">
                        <a:solidFill>
                          <a:srgbClr val="000000"/>
                        </a:solidFill>
                        <a:effectLst/>
                        <a:latin typeface="Arial"/>
                      </a:endParaRP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4"/>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25. </a:t>
                      </a:r>
                      <a:r>
                        <a:rPr lang="en-US" sz="900" dirty="0" err="1">
                          <a:effectLst/>
                          <a:latin typeface="Arial" pitchFamily="34" charset="0"/>
                          <a:ea typeface="Times New Roman"/>
                          <a:cs typeface="Arial" pitchFamily="34" charset="0"/>
                        </a:rPr>
                        <a:t>Perzentil</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84,62%</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95,21%</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5"/>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5. </a:t>
                      </a:r>
                      <a:r>
                        <a:rPr lang="en-US" sz="900" dirty="0" err="1">
                          <a:effectLst/>
                          <a:latin typeface="Arial" pitchFamily="34" charset="0"/>
                          <a:ea typeface="Times New Roman"/>
                          <a:cs typeface="Arial" pitchFamily="34" charset="0"/>
                        </a:rPr>
                        <a:t>Perzentil</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50,00%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63,96%</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85,71%</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94,20%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88,89%</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6"/>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Min</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40,00%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71,43%</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80,00%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err="1">
                          <a:solidFill>
                            <a:srgbClr val="000000"/>
                          </a:solidFill>
                          <a:effectLst/>
                          <a:latin typeface="Arial"/>
                        </a:rPr>
                        <a:t>66,67%</a:t>
                      </a:r>
                      <a:endParaRPr lang="de-DE" sz="900" b="0" i="0" u="none" strike="noStrike" dirty="0">
                        <a:solidFill>
                          <a:srgbClr val="000000"/>
                        </a:solidFill>
                        <a:effectLst/>
                        <a:latin typeface="Arial"/>
                      </a:endParaRP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solidFill>
                      <a:srgbClr val="FEF3E5"/>
                    </a:solidFill>
                  </a:tcPr>
                </a:tc>
                <a:extLst>
                  <a:ext uri="{0D108BD9-81ED-4DB2-BD59-A6C34878D82A}">
                    <a16:rowId xmlns:a16="http://schemas.microsoft.com/office/drawing/2014/main" val="10007"/>
                  </a:ext>
                </a:extLst>
              </a:tr>
            </a:tbl>
          </a:graphicData>
        </a:graphic>
      </p:graphicFrame>
      <p:cxnSp>
        <p:nvCxnSpPr>
          <p:cNvPr id="30" name="Gerade Verbindung 8"/>
          <p:cNvCxnSpPr/>
          <p:nvPr/>
        </p:nvCxnSpPr>
        <p:spPr>
          <a:xfrm>
            <a:off x="0" y="1048495"/>
            <a:ext cx="10693400" cy="0"/>
          </a:xfrm>
          <a:prstGeom prst="line">
            <a:avLst/>
          </a:prstGeom>
          <a:ln w="38100">
            <a:solidFill>
              <a:srgbClr val="F4A329"/>
            </a:solidFill>
          </a:ln>
        </p:spPr>
        <p:style>
          <a:lnRef idx="1">
            <a:schemeClr val="accent1"/>
          </a:lnRef>
          <a:fillRef idx="0">
            <a:schemeClr val="accent1"/>
          </a:fillRef>
          <a:effectRef idx="0">
            <a:schemeClr val="accent1"/>
          </a:effectRef>
          <a:fontRef idx="minor">
            <a:schemeClr val="tx1"/>
          </a:fontRef>
        </p:style>
      </p:cxnSp>
      <p:pic>
        <p:nvPicPr>
          <p:cNvPr id="16" name="Grafik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745" y="1145951"/>
            <a:ext cx="5210956" cy="2352393"/>
          </a:xfrm>
          <a:prstGeom prst="rect">
            <a:avLst/>
          </a:prstGeom>
        </p:spPr>
      </p:pic>
      <p:pic>
        <p:nvPicPr>
          <p:cNvPr id="19" name="Picture 3" descr="D:\benchmarking_endproducte\5\15\Allgemein\Grafiken\Boxplot\Allgemein_kennzahl_1.pn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047" y="4161631"/>
            <a:ext cx="2617522" cy="287764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C:\Users\cristina\Desktop\plot_prostat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9620" y="4684247"/>
            <a:ext cx="385579" cy="2201868"/>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p:cNvSpPr txBox="1">
            <a:spLocks/>
          </p:cNvSpPr>
          <p:nvPr/>
        </p:nvSpPr>
        <p:spPr bwMode="auto">
          <a:xfrm>
            <a:off x="178224" y="252042"/>
            <a:ext cx="9000278" cy="336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1300" dirty="0" err="1">
                <a:latin typeface="Arial" pitchFamily="34" charset="0"/>
              </a:rPr>
              <a:t>Jahresbericht</a:t>
            </a:r>
            <a:r>
              <a:rPr lang="en-US" sz="1300" dirty="0">
                <a:latin typeface="Arial" pitchFamily="34" charset="0"/>
              </a:rPr>
              <a:t> </a:t>
            </a:r>
            <a:r>
              <a:rPr lang="de-DE" sz="1300" dirty="0">
                <a:latin typeface="Arial" pitchFamily="34" charset="0"/>
              </a:rPr>
              <a:t>Gynäkologische Krebszentren</a:t>
            </a:r>
            <a:r>
              <a:rPr lang="en-US" sz="1300" dirty="0">
                <a:latin typeface="Arial" pitchFamily="34" charset="0"/>
              </a:rPr>
              <a:t> 2023 (</a:t>
            </a:r>
            <a:r>
              <a:rPr lang="en-US" sz="1300" dirty="0" err="1">
                <a:latin typeface="Arial" pitchFamily="34" charset="0"/>
              </a:rPr>
              <a:t>Auditjahr</a:t>
            </a:r>
            <a:r>
              <a:rPr lang="en-US" sz="1300" dirty="0">
                <a:latin typeface="Arial" pitchFamily="34" charset="0"/>
              </a:rPr>
              <a:t> 2022 / </a:t>
            </a:r>
            <a:r>
              <a:rPr lang="en-US" sz="1300" dirty="0" err="1">
                <a:latin typeface="Arial" pitchFamily="34" charset="0"/>
              </a:rPr>
              <a:t>Kennzahlenjahr</a:t>
            </a:r>
            <a:r>
              <a:rPr lang="en-US" sz="1300" dirty="0">
                <a:latin typeface="Arial" pitchFamily="34" charset="0"/>
              </a:rPr>
              <a:t> 2021)</a:t>
            </a:r>
            <a:endParaRPr lang="de-DE" sz="1300" kern="0" dirty="0">
              <a:solidFill>
                <a:srgbClr val="7F7F7F"/>
              </a:solidFill>
              <a:latin typeface="Arial" charset="0"/>
              <a:cs typeface="Arial" charset="0"/>
            </a:endParaRPr>
          </a:p>
        </p:txBody>
      </p:sp>
      <p:sp>
        <p:nvSpPr>
          <p:cNvPr id="5" name="Textfeld 4"/>
          <p:cNvSpPr txBox="1"/>
          <p:nvPr/>
        </p:nvSpPr>
        <p:spPr bwMode="auto">
          <a:xfrm>
            <a:off x="250265" y="7179596"/>
            <a:ext cx="53091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nchor="ctr">
            <a:spAutoFit/>
          </a:bodyPr>
          <a:lstStyle/>
          <a:p>
            <a:pPr defTabSz="914400">
              <a:defRPr/>
            </a:pPr>
            <a:endParaRPr lang="en-US" sz="800" dirty="0">
              <a:latin typeface="Arial" pitchFamily="34" charset="0"/>
              <a:cs typeface="Arial" pitchFamily="34" charset="0"/>
            </a:endParaRPr>
          </a:p>
        </p:txBody>
      </p:sp>
    </p:spTree>
    <p:extLst>
      <p:ext uri="{BB962C8B-B14F-4D97-AF65-F5344CB8AC3E}">
        <p14:creationId xmlns:p14="http://schemas.microsoft.com/office/powerpoint/2010/main" val="34560549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8224" y="588098"/>
            <a:ext cx="10336953" cy="420070"/>
          </a:xfrm>
          <a:prstGeom prst="rect">
            <a:avLst/>
          </a:prstGeom>
        </p:spPr>
        <p:txBody>
          <a:bodyPr vert="horz" lIns="99569" tIns="49785" rIns="99569" bIns="49785" rtlCol="0" anchor="ctr" anchorCtr="0">
            <a:normAutofit/>
          </a:bodyPr>
          <a:lstStyle/>
          <a:p>
            <a:pPr lvl="0">
              <a:spcBef>
                <a:spcPct val="0"/>
              </a:spcBef>
              <a:defRPr/>
            </a:pPr>
            <a:r>
              <a:rPr lang="en-US" sz="1500" b="1" dirty="0" err="1">
                <a:latin typeface="Arial" pitchFamily="34" charset="0"/>
                <a:cs typeface="Arial" pitchFamily="34" charset="0"/>
              </a:rPr>
              <a:t>16. Zytologisches/histologisches LK-staging (LL Zervix QI)</a:t>
            </a:r>
            <a:endParaRPr lang="en-US" sz="1500" b="1" noProof="1">
              <a:latin typeface="Arial" pitchFamily="34" charset="0"/>
              <a:cs typeface="Arial" pitchFamily="34" charset="0"/>
            </a:endParaRPr>
          </a:p>
        </p:txBody>
      </p:sp>
      <p:cxnSp>
        <p:nvCxnSpPr>
          <p:cNvPr id="6" name="Gerade Verbindung 8"/>
          <p:cNvCxnSpPr/>
          <p:nvPr/>
        </p:nvCxnSpPr>
        <p:spPr>
          <a:xfrm>
            <a:off x="0" y="1047040"/>
            <a:ext cx="10693400" cy="0"/>
          </a:xfrm>
          <a:prstGeom prst="line">
            <a:avLst/>
          </a:prstGeom>
          <a:ln w="38100">
            <a:solidFill>
              <a:srgbClr val="A5DAAD"/>
            </a:solidFill>
          </a:ln>
        </p:spPr>
        <p:style>
          <a:lnRef idx="1">
            <a:schemeClr val="accent1"/>
          </a:lnRef>
          <a:fillRef idx="0">
            <a:schemeClr val="accent1"/>
          </a:fillRef>
          <a:effectRef idx="0">
            <a:schemeClr val="accent1"/>
          </a:effectRef>
          <a:fontRef idx="minor">
            <a:schemeClr val="tx1"/>
          </a:fontRef>
        </p:style>
      </p:cxnSp>
      <p:graphicFrame>
        <p:nvGraphicFramePr>
          <p:cNvPr id="14" name="Table 13"/>
          <p:cNvGraphicFramePr>
            <a:graphicFrameLocks noGrp="1"/>
          </p:cNvGraphicFramePr>
          <p:nvPr/>
        </p:nvGraphicFramePr>
        <p:xfrm>
          <a:off x="5428959" y="1100686"/>
          <a:ext cx="5086221" cy="2603175"/>
        </p:xfrm>
        <a:graphic>
          <a:graphicData uri="http://schemas.openxmlformats.org/drawingml/2006/table">
            <a:tbl>
              <a:tblPr firstRow="1" bandRow="1">
                <a:noFill/>
                <a:tableStyleId>{5C22544A-7EE6-4342-B048-85BDC9FD1C3A}</a:tableStyleId>
              </a:tblPr>
              <a:tblGrid>
                <a:gridCol w="603541">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533400">
                  <a:extLst>
                    <a:ext uri="{9D8B030D-6E8A-4147-A177-3AD203B41FA5}">
                      <a16:colId xmlns:a16="http://schemas.microsoft.com/office/drawing/2014/main" val="20006"/>
                    </a:ext>
                  </a:extLst>
                </a:gridCol>
                <a:gridCol w="520280">
                  <a:extLst>
                    <a:ext uri="{9D8B030D-6E8A-4147-A177-3AD203B41FA5}">
                      <a16:colId xmlns:a16="http://schemas.microsoft.com/office/drawing/2014/main" val="20007"/>
                    </a:ext>
                  </a:extLst>
                </a:gridCol>
              </a:tblGrid>
              <a:tr h="226043">
                <a:tc rowSpan="2">
                  <a:txBody>
                    <a:bodyPr/>
                    <a:lstStyle/>
                    <a:p>
                      <a:pPr marL="0" indent="0"/>
                      <a:endParaRPr lang="en-US" sz="1000" dirty="0">
                        <a:latin typeface="Arial" pitchFamily="34" charset="0"/>
                        <a:cs typeface="Arial" pitchFamily="34" charset="0"/>
                      </a:endParaRPr>
                    </a:p>
                  </a:txBody>
                  <a:tcPr marL="106257" marR="106257" marT="39692" marB="39692">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itchFamily="34" charset="0"/>
                          <a:cs typeface="Arial" pitchFamily="34" charset="0"/>
                        </a:rPr>
                        <a:t>Kennzahlendefinition</a:t>
                      </a:r>
                    </a:p>
                  </a:txBody>
                  <a:tcPr marL="106257" marR="106257" marT="79383"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gridSpan="5">
                  <a:txBody>
                    <a:bodyPr/>
                    <a:lstStyle/>
                    <a:p>
                      <a:pPr algn="ctr"/>
                      <a:r>
                        <a:rPr lang="en-US" sz="900" dirty="0">
                          <a:solidFill>
                            <a:schemeClr val="bg1"/>
                          </a:solidFill>
                          <a:latin typeface="Arial" pitchFamily="34" charset="0"/>
                          <a:cs typeface="Arial" pitchFamily="34" charset="0"/>
                        </a:rPr>
                        <a:t>FAG-Z360 B</a:t>
                      </a:r>
                    </a:p>
                  </a:txBody>
                  <a:tcPr marL="106257" marR="106257" marT="39692"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A9121C"/>
                    </a:solidFill>
                  </a:tcPr>
                </a:tc>
                <a:tc hMerge="1">
                  <a:txBody>
                    <a:bodyPr/>
                    <a:lstStyle/>
                    <a:p>
                      <a:endParaRPr lang="de-DE"/>
                    </a:p>
                  </a:txBody>
                  <a:tcPr/>
                </a:tc>
                <a:tc hMerge="1">
                  <a:txBody>
                    <a:bodyPr/>
                    <a:lstStyle/>
                    <a:p>
                      <a:endParaRPr lang="de-DE"/>
                    </a:p>
                  </a:txBody>
                  <a:tcPr/>
                </a:tc>
                <a:tc hMerge="1">
                  <a:txBody>
                    <a:bodyPr/>
                    <a:lstStyle/>
                    <a:p>
                      <a:pPr algn="ctr"/>
                      <a:endParaRPr lang="en-US" sz="800" dirty="0">
                        <a:solidFill>
                          <a:schemeClr val="bg1"/>
                        </a:solidFill>
                        <a:latin typeface="Arial" pitchFamily="34" charset="0"/>
                        <a:cs typeface="Arial" pitchFamily="34" charset="0"/>
                      </a:endParaRPr>
                    </a:p>
                  </a:txBody>
                  <a:tcPr marL="98433" marR="98433" marT="36000"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A9121C"/>
                    </a:solidFill>
                  </a:tcPr>
                </a:tc>
                <a:tc hMerge="1">
                  <a:txBody>
                    <a:bodyPr/>
                    <a:lstStyle/>
                    <a:p>
                      <a:pPr algn="ctr"/>
                      <a:endParaRPr lang="en-US" sz="900" dirty="0">
                        <a:solidFill>
                          <a:schemeClr val="bg1"/>
                        </a:solidFill>
                        <a:latin typeface="Arial" pitchFamily="34" charset="0"/>
                        <a:cs typeface="Arial" pitchFamily="34" charset="0"/>
                      </a:endParaRPr>
                    </a:p>
                  </a:txBody>
                  <a:tcPr marL="106257" marR="106257" marT="39692"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A9121C"/>
                    </a:solidFill>
                  </a:tcPr>
                </a:tc>
                <a:extLst>
                  <a:ext uri="{0D108BD9-81ED-4DB2-BD59-A6C34878D82A}">
                    <a16:rowId xmlns:a16="http://schemas.microsoft.com/office/drawing/2014/main" val="10000"/>
                  </a:ext>
                </a:extLst>
              </a:tr>
              <a:tr h="216700">
                <a:tc vMerge="1">
                  <a:txBody>
                    <a:bodyPr/>
                    <a:lstStyle/>
                    <a:p>
                      <a:endParaRPr lang="en-US" dirty="0"/>
                    </a:p>
                  </a:txBody>
                  <a:tcPr/>
                </a:tc>
                <a:tc vMerge="1">
                  <a:txBody>
                    <a:bodyPr/>
                    <a:lstStyle/>
                    <a:p>
                      <a:endParaRPr lang="en-US" dirty="0"/>
                    </a:p>
                  </a:txBody>
                  <a:tcPr/>
                </a:tc>
                <a:tc>
                  <a:txBody>
                    <a:bodyPr/>
                    <a:lstStyle/>
                    <a:p>
                      <a:pPr algn="ctr"/>
                      <a:r>
                        <a:rPr lang="en-US" sz="900" b="1" dirty="0">
                          <a:solidFill>
                            <a:schemeClr val="bg1"/>
                          </a:solidFill>
                          <a:latin typeface="Arial" pitchFamily="34" charset="0"/>
                          <a:cs typeface="Arial" pitchFamily="34" charset="0"/>
                        </a:rPr>
                        <a:t>2017</a:t>
                      </a:r>
                    </a:p>
                  </a:txBody>
                  <a:tcPr marL="106257" marR="106257" marT="19846" marB="51599">
                    <a:lnL w="571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2018</a:t>
                      </a:r>
                    </a:p>
                  </a:txBody>
                  <a:tcPr marL="106257" marR="106257" marT="19846" marB="51599">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2019</a:t>
                      </a:r>
                    </a:p>
                  </a:txBody>
                  <a:tcPr marL="106257" marR="106257" marT="19846" marB="51599">
                    <a:lnL w="12700" cap="flat" cmpd="sng" algn="ctr">
                      <a:noFill/>
                      <a:prstDash val="solid"/>
                      <a:round/>
                      <a:headEnd type="none" w="med" len="med"/>
                      <a:tailEnd type="none" w="med" len="med"/>
                    </a:lnL>
                    <a:lnR w="5715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2020</a:t>
                      </a:r>
                    </a:p>
                  </a:txBody>
                  <a:tcPr marL="106257" marR="106257" marT="19846" marB="51599">
                    <a:lnL w="12700" cap="flat" cmpd="sng" algn="ctr">
                      <a:noFill/>
                      <a:prstDash val="solid"/>
                      <a:round/>
                      <a:headEnd type="none" w="med" len="med"/>
                      <a:tailEnd type="none" w="med" len="med"/>
                    </a:lnL>
                    <a:lnR w="5715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2021</a:t>
                      </a:r>
                    </a:p>
                  </a:txBody>
                  <a:tcPr marL="106257" marR="106257" marT="19846" marB="51599">
                    <a:lnL w="1270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extLst>
                  <a:ext uri="{0D108BD9-81ED-4DB2-BD59-A6C34878D82A}">
                    <a16:rowId xmlns:a16="http://schemas.microsoft.com/office/drawing/2014/main" val="10001"/>
                  </a:ext>
                </a:extLst>
              </a:tr>
              <a:tr h="751304">
                <a:tc>
                  <a:txBody>
                    <a:bodyPr/>
                    <a:lstStyle/>
                    <a:p>
                      <a:pPr algn="ctr"/>
                      <a:r>
                        <a:rPr lang="en-US" sz="900" dirty="0" err="1">
                          <a:latin typeface="Arial" pitchFamily="34" charset="0"/>
                          <a:cs typeface="Arial" pitchFamily="34" charset="0"/>
                        </a:rPr>
                        <a:t>Zähler</a:t>
                      </a: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r>
                        <a:rPr lang="en-US" sz="900" dirty="0" err="1">
                          <a:latin typeface="Arial" pitchFamily="34" charset="0"/>
                          <a:cs typeface="Arial" pitchFamily="34" charset="0"/>
                        </a:rPr>
                        <a:t>Primärfälle des Nenners mit zytologischem/histologischem LK-staging</a:t>
                      </a:r>
                      <a:endParaRPr lang="en-US" sz="900" dirty="0">
                        <a:latin typeface="Arial" pitchFamily="34" charset="0"/>
                        <a:cs typeface="Arial" pitchFamily="34" charset="0"/>
                      </a:endParaRPr>
                    </a:p>
                  </a:txBody>
                  <a:tcPr marL="106257" marR="106257"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22</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a:latin typeface="Arial" pitchFamily="34" charset="0"/>
                          <a:cs typeface="Arial" pitchFamily="34" charset="0"/>
                        </a:rPr>
                        <a:t>16</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a:latin typeface="Arial" pitchFamily="34" charset="0"/>
                          <a:cs typeface="Arial" pitchFamily="34" charset="0"/>
                        </a:rPr>
                        <a:t>13</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a:latin typeface="Arial" pitchFamily="34" charset="0"/>
                          <a:cs typeface="Arial" pitchFamily="34" charset="0"/>
                        </a:rPr>
                        <a:t>23</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err="1">
                          <a:latin typeface="Arial" pitchFamily="34" charset="0"/>
                          <a:cs typeface="Arial" pitchFamily="34" charset="0"/>
                        </a:rPr>
                        <a:t>18</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2"/>
                  </a:ext>
                </a:extLst>
              </a:tr>
              <a:tr h="751304">
                <a:tc>
                  <a:txBody>
                    <a:bodyPr/>
                    <a:lstStyle/>
                    <a:p>
                      <a:pPr algn="ctr"/>
                      <a:r>
                        <a:rPr lang="en-US" sz="900" dirty="0">
                          <a:latin typeface="Arial" pitchFamily="34" charset="0"/>
                          <a:cs typeface="Arial" pitchFamily="34" charset="0"/>
                        </a:rPr>
                        <a:t>Nenner</a:t>
                      </a: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r>
                        <a:rPr lang="en-US" sz="900" dirty="0" err="1">
                          <a:latin typeface="Arial" pitchFamily="34" charset="0"/>
                          <a:cs typeface="Arial" pitchFamily="34" charset="0"/>
                        </a:rPr>
                        <a:t>Primärfälle Zervixkarzinom FIGO Stadium ≥ IA2-IVA</a:t>
                      </a:r>
                      <a:endParaRPr lang="en-US" sz="900" dirty="0">
                        <a:latin typeface="Arial" pitchFamily="34" charset="0"/>
                        <a:cs typeface="Arial" pitchFamily="34" charset="0"/>
                      </a:endParaRPr>
                    </a:p>
                  </a:txBody>
                  <a:tcPr marL="106257" marR="106257"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28</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a:latin typeface="Arial" pitchFamily="34" charset="0"/>
                          <a:cs typeface="Arial" pitchFamily="34" charset="0"/>
                        </a:rPr>
                        <a:t>25</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a:latin typeface="Arial" pitchFamily="34" charset="0"/>
                          <a:cs typeface="Arial" pitchFamily="34" charset="0"/>
                        </a:rPr>
                        <a:t>19</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a:latin typeface="Arial" pitchFamily="34" charset="0"/>
                          <a:cs typeface="Arial" pitchFamily="34" charset="0"/>
                        </a:rPr>
                        <a:t>28</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19</a:t>
                      </a:r>
                      <a:endParaRPr lang="en-US" sz="900" dirty="0">
                        <a:latin typeface="Arial" pitchFamily="34" charset="0"/>
                        <a:cs typeface="Arial" pitchFamily="34" charset="0"/>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3"/>
                  </a:ext>
                </a:extLst>
              </a:tr>
              <a:tr h="379982">
                <a:tc>
                  <a:txBody>
                    <a:bodyPr/>
                    <a:lstStyle/>
                    <a:p>
                      <a:pPr algn="ctr"/>
                      <a:r>
                        <a:rPr lang="en-US" sz="900" dirty="0" err="1">
                          <a:latin typeface="Arial" pitchFamily="34" charset="0"/>
                          <a:cs typeface="Arial" pitchFamily="34" charset="0"/>
                        </a:rPr>
                        <a:t>Quote</a:t>
                      </a: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r>
                        <a:rPr lang="en-US" sz="900" dirty="0" err="1">
                          <a:latin typeface="Arial" pitchFamily="34" charset="0"/>
                          <a:cs typeface="Arial" pitchFamily="34" charset="0"/>
                        </a:rPr>
                        <a:t>Sollvorgabe ≥ 60%</a:t>
                      </a:r>
                      <a:endParaRPr lang="en-US" sz="900" dirty="0">
                        <a:latin typeface="Arial" pitchFamily="34" charset="0"/>
                        <a:cs typeface="Arial" pitchFamily="34" charset="0"/>
                      </a:endParaRPr>
                    </a:p>
                  </a:txBody>
                  <a:tcPr marL="106257" marR="106257"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78,57%</a:t>
                      </a: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64,00%</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68,42%</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82,14%</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err="1">
                          <a:solidFill>
                            <a:schemeClr val="tx1"/>
                          </a:solidFill>
                          <a:latin typeface="Arial" pitchFamily="34" charset="0"/>
                          <a:cs typeface="Arial" pitchFamily="34" charset="0"/>
                        </a:rPr>
                        <a:t>94,74%</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4"/>
                  </a:ext>
                </a:extLst>
              </a:tr>
              <a:tr h="277842">
                <a:tc grid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noFill/>
                  </a:tcPr>
                </a:tc>
                <a:tc hMerge="1">
                  <a:txBody>
                    <a:bodyPr/>
                    <a:lstStyle/>
                    <a:p>
                      <a:endParaRPr lang="en-US" sz="800" dirty="0">
                        <a:latin typeface="Arial" pitchFamily="34" charset="0"/>
                        <a:cs typeface="Arial" pitchFamily="34" charset="0"/>
                      </a:endParaRPr>
                    </a:p>
                  </a:txBody>
                  <a:tcPr marL="98433" marR="98433" marT="45431" marB="45431">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27</a:t>
            </a:fld>
            <a:endParaRPr lang="en-US" dirty="0"/>
          </a:p>
        </p:txBody>
      </p:sp>
      <p:graphicFrame>
        <p:nvGraphicFramePr>
          <p:cNvPr id="13" name="Table 10"/>
          <p:cNvGraphicFramePr>
            <a:graphicFrameLocks noGrp="1"/>
          </p:cNvGraphicFramePr>
          <p:nvPr/>
        </p:nvGraphicFramePr>
        <p:xfrm>
          <a:off x="7368240" y="4249311"/>
          <a:ext cx="3146936" cy="998825"/>
        </p:xfrm>
        <a:graphic>
          <a:graphicData uri="http://schemas.openxmlformats.org/drawingml/2006/table">
            <a:tbl>
              <a:tblPr firstRow="1" bandRow="1">
                <a:tableStyleId>{5C22544A-7EE6-4342-B048-85BDC9FD1C3A}</a:tableStyleId>
              </a:tblPr>
              <a:tblGrid>
                <a:gridCol w="786734">
                  <a:extLst>
                    <a:ext uri="{9D8B030D-6E8A-4147-A177-3AD203B41FA5}">
                      <a16:colId xmlns:a16="http://schemas.microsoft.com/office/drawing/2014/main" val="20000"/>
                    </a:ext>
                  </a:extLst>
                </a:gridCol>
                <a:gridCol w="786734">
                  <a:extLst>
                    <a:ext uri="{9D8B030D-6E8A-4147-A177-3AD203B41FA5}">
                      <a16:colId xmlns:a16="http://schemas.microsoft.com/office/drawing/2014/main" val="20001"/>
                    </a:ext>
                  </a:extLst>
                </a:gridCol>
                <a:gridCol w="786734">
                  <a:extLst>
                    <a:ext uri="{9D8B030D-6E8A-4147-A177-3AD203B41FA5}">
                      <a16:colId xmlns:a16="http://schemas.microsoft.com/office/drawing/2014/main" val="20002"/>
                    </a:ext>
                  </a:extLst>
                </a:gridCol>
                <a:gridCol w="786734">
                  <a:extLst>
                    <a:ext uri="{9D8B030D-6E8A-4147-A177-3AD203B41FA5}">
                      <a16:colId xmlns:a16="http://schemas.microsoft.com/office/drawing/2014/main" val="20003"/>
                    </a:ext>
                  </a:extLst>
                </a:gridCol>
              </a:tblGrid>
              <a:tr h="254027">
                <a:tc gridSpan="2">
                  <a:txBody>
                    <a:bodyPr/>
                    <a:lstStyle/>
                    <a:p>
                      <a:r>
                        <a:rPr lang="en-US" sz="900" dirty="0" err="1">
                          <a:solidFill>
                            <a:schemeClr val="tx1"/>
                          </a:solidFill>
                          <a:latin typeface="Arial" pitchFamily="34" charset="0"/>
                          <a:cs typeface="Arial" pitchFamily="34" charset="0"/>
                        </a:rPr>
                        <a:t>Standorte mit auswertbaren Daten</a:t>
                      </a:r>
                      <a:endParaRPr lang="en-US" sz="900" dirty="0">
                        <a:solidFill>
                          <a:schemeClr val="tx1"/>
                        </a:solidFill>
                        <a:latin typeface="Arial" pitchFamily="34" charset="0"/>
                        <a:cs typeface="Arial" pitchFamily="34" charset="0"/>
                      </a:endParaRPr>
                    </a:p>
                  </a:txBody>
                  <a:tcPr marL="98708" marR="98708" marT="50408" marB="50408">
                    <a:lnL w="31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57150" cap="flat" cmpd="sng" algn="ctr">
                      <a:noFill/>
                      <a:prstDash val="solid"/>
                      <a:round/>
                      <a:headEnd type="none" w="med" len="med"/>
                      <a:tailEnd type="none" w="med" len="med"/>
                    </a:lnB>
                    <a:solidFill>
                      <a:srgbClr val="F8C57F"/>
                    </a:solidFill>
                  </a:tcPr>
                </a:tc>
                <a:tc hMerge="1">
                  <a:txBody>
                    <a:bodyPr/>
                    <a:lstStyle/>
                    <a:p>
                      <a:endParaRPr lang="en-US" dirty="0"/>
                    </a:p>
                  </a:txBody>
                  <a:tcPr/>
                </a:tc>
                <a:tc gridSpan="2">
                  <a:txBody>
                    <a:bodyPr/>
                    <a:lstStyle/>
                    <a:p>
                      <a:r>
                        <a:rPr lang="en-US" sz="900" dirty="0" err="1">
                          <a:solidFill>
                            <a:schemeClr val="tx1"/>
                          </a:solidFill>
                          <a:latin typeface="Arial" pitchFamily="34" charset="0"/>
                          <a:cs typeface="Arial" pitchFamily="34" charset="0"/>
                        </a:rPr>
                        <a:t>Standorte</a:t>
                      </a:r>
                      <a:r>
                        <a:rPr lang="en-US" sz="900" dirty="0">
                          <a:solidFill>
                            <a:schemeClr val="tx1"/>
                          </a:solidFill>
                          <a:latin typeface="Arial" pitchFamily="34" charset="0"/>
                          <a:cs typeface="Arial" pitchFamily="34" charset="0"/>
                        </a:rPr>
                        <a:t> </a:t>
                      </a:r>
                      <a:r>
                        <a:rPr lang="en-US" sz="900" dirty="0" err="1">
                          <a:solidFill>
                            <a:schemeClr val="tx1"/>
                          </a:solidFill>
                          <a:latin typeface="Arial" pitchFamily="34" charset="0"/>
                          <a:cs typeface="Arial" pitchFamily="34" charset="0"/>
                        </a:rPr>
                        <a:t>innerhalb</a:t>
                      </a:r>
                      <a:r>
                        <a:rPr lang="en-US" sz="900" dirty="0">
                          <a:solidFill>
                            <a:schemeClr val="tx1"/>
                          </a:solidFill>
                          <a:latin typeface="Arial" pitchFamily="34" charset="0"/>
                          <a:cs typeface="Arial" pitchFamily="34" charset="0"/>
                        </a:rPr>
                        <a:t> der </a:t>
                      </a:r>
                      <a:r>
                        <a:rPr lang="en-US" sz="900" dirty="0" err="1">
                          <a:solidFill>
                            <a:schemeClr val="tx1"/>
                          </a:solidFill>
                          <a:latin typeface="Arial" pitchFamily="34" charset="0"/>
                          <a:cs typeface="Arial" pitchFamily="34" charset="0"/>
                        </a:rPr>
                        <a:t>Plausibilitätsgrenzen</a:t>
                      </a:r>
                      <a:endParaRPr lang="en-US" sz="900" dirty="0">
                        <a:solidFill>
                          <a:schemeClr val="tx1"/>
                        </a:solidFill>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57150" cap="flat" cmpd="sng" algn="ctr">
                      <a:noFill/>
                      <a:prstDash val="solid"/>
                      <a:round/>
                      <a:headEnd type="none" w="med" len="med"/>
                      <a:tailEnd type="none" w="med" len="med"/>
                    </a:lnB>
                    <a:solidFill>
                      <a:srgbClr val="F8C57F"/>
                    </a:solidFill>
                  </a:tcPr>
                </a:tc>
                <a:tc hMerge="1">
                  <a:txBody>
                    <a:bodyPr/>
                    <a:lstStyle/>
                    <a:p>
                      <a:endParaRPr lang="en-US" dirty="0"/>
                    </a:p>
                  </a:txBody>
                  <a:tcPr/>
                </a:tc>
                <a:extLst>
                  <a:ext uri="{0D108BD9-81ED-4DB2-BD59-A6C34878D82A}">
                    <a16:rowId xmlns:a16="http://schemas.microsoft.com/office/drawing/2014/main" val="10000"/>
                  </a:ext>
                </a:extLst>
              </a:tr>
              <a:tr h="254027">
                <a:tc>
                  <a:txBody>
                    <a:bodyPr/>
                    <a:lstStyle/>
                    <a:p>
                      <a:pPr algn="ctr"/>
                      <a:r>
                        <a:rPr lang="en-US" sz="900" dirty="0">
                          <a:latin typeface="Arial" pitchFamily="34" charset="0"/>
                          <a:cs typeface="Arial" pitchFamily="34" charset="0"/>
                        </a:rPr>
                        <a:t>Anzahl</a:t>
                      </a:r>
                    </a:p>
                  </a:txBody>
                  <a:tcPr marL="106934" marR="106934" marT="50408" marB="50408">
                    <a:lnL w="31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a:txBody>
                    <a:bodyPr/>
                    <a:lstStyle/>
                    <a:p>
                      <a:pPr algn="ctr"/>
                      <a:r>
                        <a:rPr lang="en-US" sz="900" dirty="0">
                          <a:latin typeface="Arial" pitchFamily="34" charset="0"/>
                          <a:cs typeface="Arial" pitchFamily="34" charset="0"/>
                        </a:rPr>
                        <a:t>%</a:t>
                      </a:r>
                    </a:p>
                  </a:txBody>
                  <a:tcPr marL="106934" marR="106934" marT="50408" marB="50408">
                    <a:lnL w="3175"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a:txBody>
                    <a:bodyPr/>
                    <a:lstStyle/>
                    <a:p>
                      <a:pPr algn="ctr"/>
                      <a:r>
                        <a:rPr lang="en-US" sz="900" dirty="0">
                          <a:latin typeface="Arial" pitchFamily="34" charset="0"/>
                          <a:cs typeface="Arial" pitchFamily="34" charset="0"/>
                        </a:rPr>
                        <a:t>Anzahl</a:t>
                      </a:r>
                    </a:p>
                  </a:txBody>
                  <a:tcPr marL="106934" marR="106934" marT="50408" marB="50408">
                    <a:lnL w="5715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a:txBody>
                    <a:bodyPr/>
                    <a:lstStyle/>
                    <a:p>
                      <a:pPr algn="ctr"/>
                      <a:r>
                        <a:rPr lang="en-US" sz="900" dirty="0">
                          <a:latin typeface="Arial" pitchFamily="34" charset="0"/>
                          <a:cs typeface="Arial" pitchFamily="34" charset="0"/>
                        </a:rPr>
                        <a:t>%</a:t>
                      </a:r>
                    </a:p>
                  </a:txBody>
                  <a:tcPr marL="106934" marR="106934" marT="50408" marB="50408">
                    <a:lnL w="31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extLst>
                  <a:ext uri="{0D108BD9-81ED-4DB2-BD59-A6C34878D82A}">
                    <a16:rowId xmlns:a16="http://schemas.microsoft.com/office/drawing/2014/main" val="10001"/>
                  </a:ext>
                </a:extLst>
              </a:tr>
              <a:tr h="369662">
                <a:tc>
                  <a:txBody>
                    <a:bodyPr/>
                    <a:lstStyle/>
                    <a:p>
                      <a:pPr algn="ctr"/>
                      <a:r>
                        <a:rPr lang="en-US" sz="900" dirty="0" err="1">
                          <a:latin typeface="Arial" pitchFamily="34" charset="0"/>
                          <a:cs typeface="Arial" pitchFamily="34" charset="0"/>
                        </a:rPr>
                        <a:t>176</a:t>
                      </a:r>
                      <a:endParaRPr lang="en-US" sz="900" dirty="0">
                        <a:latin typeface="Arial" pitchFamily="34" charset="0"/>
                        <a:cs typeface="Arial" pitchFamily="34" charset="0"/>
                      </a:endParaRPr>
                    </a:p>
                  </a:txBody>
                  <a:tcPr marL="98708" marR="98708" marT="50408" marB="50408">
                    <a:lnL w="31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99,44%</a:t>
                      </a:r>
                      <a:endParaRPr lang="en-US" sz="900" dirty="0">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160</a:t>
                      </a:r>
                      <a:endParaRPr lang="en-US" sz="900" dirty="0">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90,91%</a:t>
                      </a:r>
                      <a:endParaRPr lang="en-US" sz="900" dirty="0">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2"/>
                  </a:ext>
                </a:extLst>
              </a:tr>
            </a:tbl>
          </a:graphicData>
        </a:graphic>
      </p:graphicFrame>
      <p:sp>
        <p:nvSpPr>
          <p:cNvPr id="17" name="Textfeld 9"/>
          <p:cNvSpPr txBox="1">
            <a:spLocks noChangeArrowheads="1"/>
          </p:cNvSpPr>
          <p:nvPr/>
        </p:nvSpPr>
        <p:spPr bwMode="auto">
          <a:xfrm>
            <a:off x="7377205" y="5330221"/>
            <a:ext cx="3137972" cy="1627358"/>
          </a:xfrm>
          <a:prstGeom prst="rect">
            <a:avLst/>
          </a:prstGeom>
          <a:solidFill>
            <a:srgbClr val="FEF3E5"/>
          </a:solidFill>
          <a:ln w="9525">
            <a:noFill/>
            <a:miter lim="800000"/>
            <a:headEnd/>
            <a:tailEnd/>
          </a:ln>
        </p:spPr>
        <p:txBody>
          <a:bodyPr wrap="square" lIns="89431" tIns="56789" rIns="113579" bIns="56789">
            <a:normAutofit/>
          </a:bodyPr>
          <a:lstStyle/>
          <a:p>
            <a:pPr algn="just"/>
            <a:r>
              <a:rPr lang="de-DE" sz="900" b="1" dirty="0">
                <a:latin typeface="Arial" pitchFamily="34" charset="0"/>
                <a:cs typeface="Arial" pitchFamily="34" charset="0"/>
              </a:rPr>
              <a:t>Anmerkungen</a:t>
            </a:r>
            <a:r>
              <a:rPr lang="de-DE" sz="900" dirty="0">
                <a:latin typeface="Arial" pitchFamily="34" charset="0"/>
                <a:cs typeface="Arial" pitchFamily="34" charset="0"/>
              </a:rPr>
              <a:t>:</a:t>
            </a:r>
          </a:p>
          <a:p>
            <a:pPr algn="just"/>
            <a:endParaRPr lang="en-US" sz="1000" dirty="0"/>
          </a:p>
          <a:p>
            <a:pPr algn="just"/>
            <a:endParaRPr lang="de-DE" sz="1700" b="1" dirty="0">
              <a:latin typeface="Arial" charset="0"/>
              <a:cs typeface="Arial" charset="0"/>
            </a:endParaRPr>
          </a:p>
          <a:p>
            <a:pPr algn="just"/>
            <a:endParaRPr lang="de-DE" sz="1700" b="1" dirty="0">
              <a:latin typeface="Arial" charset="0"/>
              <a:cs typeface="Arial" charset="0"/>
            </a:endParaRPr>
          </a:p>
          <a:p>
            <a:pPr algn="just"/>
            <a:endParaRPr lang="de-DE" sz="1700" b="1" dirty="0">
              <a:latin typeface="Arial" charset="0"/>
              <a:cs typeface="Arial" charset="0"/>
            </a:endParaRPr>
          </a:p>
          <a:p>
            <a:pPr algn="just"/>
            <a:endParaRPr lang="de-DE" sz="1700" dirty="0">
              <a:latin typeface="Arial" charset="0"/>
              <a:cs typeface="Arial" charset="0"/>
            </a:endParaRPr>
          </a:p>
        </p:txBody>
      </p:sp>
      <p:graphicFrame>
        <p:nvGraphicFramePr>
          <p:cNvPr id="26" name="Tabelle 30"/>
          <p:cNvGraphicFramePr>
            <a:graphicFrameLocks noGrp="1"/>
          </p:cNvGraphicFramePr>
          <p:nvPr/>
        </p:nvGraphicFramePr>
        <p:xfrm>
          <a:off x="2984500" y="4240579"/>
          <a:ext cx="4226397" cy="2719749"/>
        </p:xfrm>
        <a:graphic>
          <a:graphicData uri="http://schemas.openxmlformats.org/drawingml/2006/table">
            <a:tbl>
              <a:tblPr firstRow="1" bandRow="1">
                <a:tableStyleId>{5C22544A-7EE6-4342-B048-85BDC9FD1C3A}</a:tableStyleId>
              </a:tblPr>
              <a:tblGrid>
                <a:gridCol w="505755">
                  <a:extLst>
                    <a:ext uri="{9D8B030D-6E8A-4147-A177-3AD203B41FA5}">
                      <a16:colId xmlns:a16="http://schemas.microsoft.com/office/drawing/2014/main" val="20000"/>
                    </a:ext>
                  </a:extLst>
                </a:gridCol>
                <a:gridCol w="946572">
                  <a:extLst>
                    <a:ext uri="{9D8B030D-6E8A-4147-A177-3AD203B41FA5}">
                      <a16:colId xmlns:a16="http://schemas.microsoft.com/office/drawing/2014/main" val="20001"/>
                    </a:ext>
                  </a:extLst>
                </a:gridCol>
                <a:gridCol w="554814">
                  <a:extLst>
                    <a:ext uri="{9D8B030D-6E8A-4147-A177-3AD203B41FA5}">
                      <a16:colId xmlns:a16="http://schemas.microsoft.com/office/drawing/2014/main" val="20003"/>
                    </a:ext>
                  </a:extLst>
                </a:gridCol>
                <a:gridCol w="554814">
                  <a:extLst>
                    <a:ext uri="{9D8B030D-6E8A-4147-A177-3AD203B41FA5}">
                      <a16:colId xmlns:a16="http://schemas.microsoft.com/office/drawing/2014/main" val="20004"/>
                    </a:ext>
                  </a:extLst>
                </a:gridCol>
                <a:gridCol w="554814">
                  <a:extLst>
                    <a:ext uri="{9D8B030D-6E8A-4147-A177-3AD203B41FA5}">
                      <a16:colId xmlns:a16="http://schemas.microsoft.com/office/drawing/2014/main" val="20005"/>
                    </a:ext>
                  </a:extLst>
                </a:gridCol>
                <a:gridCol w="554814">
                  <a:extLst>
                    <a:ext uri="{9D8B030D-6E8A-4147-A177-3AD203B41FA5}">
                      <a16:colId xmlns:a16="http://schemas.microsoft.com/office/drawing/2014/main" val="20006"/>
                    </a:ext>
                  </a:extLst>
                </a:gridCol>
                <a:gridCol w="554814">
                  <a:extLst>
                    <a:ext uri="{9D8B030D-6E8A-4147-A177-3AD203B41FA5}">
                      <a16:colId xmlns:a16="http://schemas.microsoft.com/office/drawing/2014/main" val="20007"/>
                    </a:ext>
                  </a:extLst>
                </a:gridCol>
              </a:tblGrid>
              <a:tr h="331394">
                <a:tc gridSpan="2">
                  <a:txBody>
                    <a:bodyPr/>
                    <a:lstStyle/>
                    <a:p>
                      <a:endParaRPr lang="de-DE" sz="900" dirty="0">
                        <a:solidFill>
                          <a:schemeClr val="tx1"/>
                        </a:solidFill>
                        <a:latin typeface="Arial" pitchFamily="34" charset="0"/>
                        <a:cs typeface="Arial" pitchFamily="34" charset="0"/>
                      </a:endParaRPr>
                    </a:p>
                  </a:txBody>
                  <a:tcPr marL="106934" marR="106934" marT="50408" marB="50408">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hMerge="1">
                  <a:txBody>
                    <a:bodyPr/>
                    <a:lstStyle/>
                    <a:p>
                      <a:pPr algn="ctr"/>
                      <a:endParaRPr lang="de-DE" sz="800" dirty="0">
                        <a:solidFill>
                          <a:schemeClr val="tx1"/>
                        </a:solidFill>
                        <a:latin typeface="Arial" pitchFamily="34" charset="0"/>
                        <a:cs typeface="Arial" pitchFamily="34" charset="0"/>
                      </a:endParaRPr>
                    </a:p>
                  </a:txBody>
                  <a:tcPr marL="99060" marR="9906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A5DAAD"/>
                    </a:solidFill>
                  </a:tcPr>
                </a:tc>
                <a:tc>
                  <a:txBody>
                    <a:bodyPr/>
                    <a:lstStyle/>
                    <a:p>
                      <a:pPr algn="ctr"/>
                      <a:r>
                        <a:rPr lang="de-DE" sz="900" dirty="0">
                          <a:solidFill>
                            <a:schemeClr val="tx1"/>
                          </a:solidFill>
                          <a:latin typeface="Arial" pitchFamily="34" charset="0"/>
                          <a:cs typeface="Arial" pitchFamily="34" charset="0"/>
                        </a:rPr>
                        <a:t>2017</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2018</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2019</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2020</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2021</a:t>
                      </a:r>
                    </a:p>
                  </a:txBody>
                  <a:tcPr marL="106934" marR="106934" marT="50408" marB="50408" anchor="ctr">
                    <a:lnL w="57150" cap="flat" cmpd="sng" algn="ctr">
                      <a:solidFill>
                        <a:schemeClr val="bg1"/>
                      </a:solidFill>
                      <a:prstDash val="solid"/>
                      <a:round/>
                      <a:headEnd type="none" w="med" len="med"/>
                      <a:tailEnd type="none" w="med" len="med"/>
                    </a:lnL>
                    <a:lnB w="57150" cap="flat" cmpd="sng" algn="ctr">
                      <a:solidFill>
                        <a:schemeClr val="bg1"/>
                      </a:solidFill>
                      <a:prstDash val="solid"/>
                      <a:round/>
                      <a:headEnd type="none" w="med" len="med"/>
                      <a:tailEnd type="none" w="med" len="med"/>
                    </a:lnB>
                    <a:solidFill>
                      <a:srgbClr val="F8C57F"/>
                    </a:solidFill>
                  </a:tcPr>
                </a:tc>
                <a:extLst>
                  <a:ext uri="{0D108BD9-81ED-4DB2-BD59-A6C34878D82A}">
                    <a16:rowId xmlns:a16="http://schemas.microsoft.com/office/drawing/2014/main" val="10000"/>
                  </a:ext>
                </a:extLst>
              </a:tr>
              <a:tr h="410625">
                <a:tc rowSpan="7">
                  <a:txBody>
                    <a:bodyPr/>
                    <a:lstStyle/>
                    <a:p>
                      <a:pPr>
                        <a:lnSpc>
                          <a:spcPts val="1200"/>
                        </a:lnSpc>
                        <a:spcAft>
                          <a:spcPts val="0"/>
                        </a:spcAft>
                      </a:pPr>
                      <a:endParaRPr lang="de-DE" sz="900" dirty="0">
                        <a:effectLst/>
                        <a:latin typeface="Arial" pitchFamily="34" charset="0"/>
                        <a:ea typeface="Times New Roman"/>
                        <a:cs typeface="Arial" pitchFamily="34" charset="0"/>
                      </a:endParaRPr>
                    </a:p>
                  </a:txBody>
                  <a:tcPr marL="80201" marR="80201"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dirty="0">
                          <a:effectLst/>
                          <a:latin typeface="Arial" pitchFamily="34" charset="0"/>
                          <a:ea typeface="Times New Roman"/>
                          <a:cs typeface="Arial" pitchFamily="34" charset="0"/>
                        </a:rPr>
                        <a:t>Max</a:t>
                      </a: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err="1">
                          <a:solidFill>
                            <a:srgbClr val="000000"/>
                          </a:solidFill>
                          <a:effectLst/>
                          <a:latin typeface="Arial"/>
                        </a:rPr>
                        <a:t>100%</a:t>
                      </a:r>
                      <a:endParaRPr lang="de-DE" sz="900" b="0" i="0" u="none" strike="noStrike" dirty="0">
                        <a:solidFill>
                          <a:srgbClr val="000000"/>
                        </a:solidFill>
                        <a:effectLst/>
                        <a:latin typeface="Arial"/>
                      </a:endParaRP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1"/>
                  </a:ext>
                </a:extLst>
              </a:tr>
              <a:tr h="320760">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de-DE" sz="900" dirty="0">
                          <a:effectLst/>
                          <a:latin typeface="Arial" pitchFamily="34" charset="0"/>
                          <a:ea typeface="Times New Roman"/>
                          <a:cs typeface="Arial" pitchFamily="34" charset="0"/>
                        </a:rPr>
                        <a:t>95. Perzentil</a:t>
                      </a: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2"/>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75. </a:t>
                      </a:r>
                      <a:r>
                        <a:rPr lang="en-US" sz="900" dirty="0" err="1">
                          <a:effectLst/>
                          <a:latin typeface="Arial" pitchFamily="34" charset="0"/>
                          <a:ea typeface="Times New Roman"/>
                          <a:cs typeface="Arial" pitchFamily="34" charset="0"/>
                        </a:rPr>
                        <a:t>Perzentil</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89,45%</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90,91%</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85,71%</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88,89%</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91,67%</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3"/>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Median</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80,00%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80,00%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73,51%</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77,78%</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err="1">
                          <a:solidFill>
                            <a:srgbClr val="000000"/>
                          </a:solidFill>
                          <a:effectLst/>
                          <a:latin typeface="Arial"/>
                        </a:rPr>
                        <a:t>80,00%</a:t>
                      </a:r>
                      <a:endParaRPr lang="de-DE" sz="900" b="0" i="0" u="none" strike="noStrike" dirty="0">
                        <a:solidFill>
                          <a:srgbClr val="000000"/>
                        </a:solidFill>
                        <a:effectLst/>
                        <a:latin typeface="Arial"/>
                      </a:endParaRP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4"/>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25. </a:t>
                      </a:r>
                      <a:r>
                        <a:rPr lang="en-US" sz="900" dirty="0" err="1">
                          <a:effectLst/>
                          <a:latin typeface="Arial" pitchFamily="34" charset="0"/>
                          <a:ea typeface="Times New Roman"/>
                          <a:cs typeface="Arial" pitchFamily="34" charset="0"/>
                        </a:rPr>
                        <a:t>Perzentil</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60,77%</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66,67%</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55,56%</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60,00%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66,67%</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5"/>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5. </a:t>
                      </a:r>
                      <a:r>
                        <a:rPr lang="en-US" sz="900" dirty="0" err="1">
                          <a:effectLst/>
                          <a:latin typeface="Arial" pitchFamily="34" charset="0"/>
                          <a:ea typeface="Times New Roman"/>
                          <a:cs typeface="Arial" pitchFamily="34" charset="0"/>
                        </a:rPr>
                        <a:t>Perzentil</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27,04%</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38,50%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25,11%</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27,00%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50,00%</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6"/>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Min</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3,85%</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err="1">
                          <a:solidFill>
                            <a:srgbClr val="000000"/>
                          </a:solidFill>
                          <a:effectLst/>
                          <a:latin typeface="Arial"/>
                        </a:rPr>
                        <a:t>0,00%</a:t>
                      </a:r>
                      <a:endParaRPr lang="de-DE" sz="900" b="0" i="0" u="none" strike="noStrike" dirty="0">
                        <a:solidFill>
                          <a:srgbClr val="000000"/>
                        </a:solidFill>
                        <a:effectLst/>
                        <a:latin typeface="Arial"/>
                      </a:endParaRP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solidFill>
                      <a:srgbClr val="FEF3E5"/>
                    </a:solidFill>
                  </a:tcPr>
                </a:tc>
                <a:extLst>
                  <a:ext uri="{0D108BD9-81ED-4DB2-BD59-A6C34878D82A}">
                    <a16:rowId xmlns:a16="http://schemas.microsoft.com/office/drawing/2014/main" val="10007"/>
                  </a:ext>
                </a:extLst>
              </a:tr>
            </a:tbl>
          </a:graphicData>
        </a:graphic>
      </p:graphicFrame>
      <p:cxnSp>
        <p:nvCxnSpPr>
          <p:cNvPr id="30" name="Gerade Verbindung 8"/>
          <p:cNvCxnSpPr/>
          <p:nvPr/>
        </p:nvCxnSpPr>
        <p:spPr>
          <a:xfrm>
            <a:off x="0" y="1048495"/>
            <a:ext cx="10693400" cy="0"/>
          </a:xfrm>
          <a:prstGeom prst="line">
            <a:avLst/>
          </a:prstGeom>
          <a:ln w="38100">
            <a:solidFill>
              <a:srgbClr val="F4A329"/>
            </a:solidFill>
          </a:ln>
        </p:spPr>
        <p:style>
          <a:lnRef idx="1">
            <a:schemeClr val="accent1"/>
          </a:lnRef>
          <a:fillRef idx="0">
            <a:schemeClr val="accent1"/>
          </a:fillRef>
          <a:effectRef idx="0">
            <a:schemeClr val="accent1"/>
          </a:effectRef>
          <a:fontRef idx="minor">
            <a:schemeClr val="tx1"/>
          </a:fontRef>
        </p:style>
      </p:cxnSp>
      <p:pic>
        <p:nvPicPr>
          <p:cNvPr id="16" name="Grafik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745" y="1145951"/>
            <a:ext cx="5210956" cy="2352393"/>
          </a:xfrm>
          <a:prstGeom prst="rect">
            <a:avLst/>
          </a:prstGeom>
        </p:spPr>
      </p:pic>
      <p:pic>
        <p:nvPicPr>
          <p:cNvPr id="19" name="Picture 3" descr="D:\benchmarking_endproducte\5\15\Allgemein\Grafiken\Boxplot\Allgemein_kennzahl_1.pn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047" y="4161631"/>
            <a:ext cx="2617522" cy="287764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C:\Users\cristina\Desktop\plot_prostat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9620" y="4684247"/>
            <a:ext cx="385579" cy="2201868"/>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p:cNvSpPr txBox="1">
            <a:spLocks/>
          </p:cNvSpPr>
          <p:nvPr/>
        </p:nvSpPr>
        <p:spPr bwMode="auto">
          <a:xfrm>
            <a:off x="178224" y="252042"/>
            <a:ext cx="9000278" cy="336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1300" dirty="0" err="1">
                <a:latin typeface="Arial" pitchFamily="34" charset="0"/>
              </a:rPr>
              <a:t>Jahresbericht</a:t>
            </a:r>
            <a:r>
              <a:rPr lang="en-US" sz="1300" dirty="0">
                <a:latin typeface="Arial" pitchFamily="34" charset="0"/>
              </a:rPr>
              <a:t> </a:t>
            </a:r>
            <a:r>
              <a:rPr lang="de-DE" sz="1300" dirty="0">
                <a:latin typeface="Arial" pitchFamily="34" charset="0"/>
              </a:rPr>
              <a:t>Gynäkologische Krebszentren</a:t>
            </a:r>
            <a:r>
              <a:rPr lang="en-US" sz="1300" dirty="0">
                <a:latin typeface="Arial" pitchFamily="34" charset="0"/>
              </a:rPr>
              <a:t> 2023 (</a:t>
            </a:r>
            <a:r>
              <a:rPr lang="en-US" sz="1300" dirty="0" err="1">
                <a:latin typeface="Arial" pitchFamily="34" charset="0"/>
              </a:rPr>
              <a:t>Auditjahr</a:t>
            </a:r>
            <a:r>
              <a:rPr lang="en-US" sz="1300" dirty="0">
                <a:latin typeface="Arial" pitchFamily="34" charset="0"/>
              </a:rPr>
              <a:t> 2022 / </a:t>
            </a:r>
            <a:r>
              <a:rPr lang="en-US" sz="1300" dirty="0" err="1">
                <a:latin typeface="Arial" pitchFamily="34" charset="0"/>
              </a:rPr>
              <a:t>Kennzahlenjahr</a:t>
            </a:r>
            <a:r>
              <a:rPr lang="en-US" sz="1300" dirty="0">
                <a:latin typeface="Arial" pitchFamily="34" charset="0"/>
              </a:rPr>
              <a:t> 2021)</a:t>
            </a:r>
            <a:endParaRPr lang="de-DE" sz="1300" kern="0" dirty="0">
              <a:solidFill>
                <a:srgbClr val="7F7F7F"/>
              </a:solidFill>
              <a:latin typeface="Arial" charset="0"/>
              <a:cs typeface="Arial" charset="0"/>
            </a:endParaRPr>
          </a:p>
        </p:txBody>
      </p:sp>
      <p:sp>
        <p:nvSpPr>
          <p:cNvPr id="5" name="Textfeld 4"/>
          <p:cNvSpPr txBox="1"/>
          <p:nvPr/>
        </p:nvSpPr>
        <p:spPr bwMode="auto">
          <a:xfrm>
            <a:off x="250265" y="7179596"/>
            <a:ext cx="53091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nchor="ctr">
            <a:spAutoFit/>
          </a:bodyPr>
          <a:lstStyle/>
          <a:p>
            <a:pPr defTabSz="914400">
              <a:defRPr/>
            </a:pPr>
            <a:endParaRPr lang="en-US" sz="800" dirty="0">
              <a:latin typeface="Arial" pitchFamily="34" charset="0"/>
              <a:cs typeface="Arial" pitchFamily="34" charset="0"/>
            </a:endParaRPr>
          </a:p>
        </p:txBody>
      </p:sp>
    </p:spTree>
    <p:extLst>
      <p:ext uri="{BB962C8B-B14F-4D97-AF65-F5344CB8AC3E}">
        <p14:creationId xmlns:p14="http://schemas.microsoft.com/office/powerpoint/2010/main" val="22656785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8224" y="588098"/>
            <a:ext cx="10336953" cy="420070"/>
          </a:xfrm>
          <a:prstGeom prst="rect">
            <a:avLst/>
          </a:prstGeom>
        </p:spPr>
        <p:txBody>
          <a:bodyPr vert="horz" lIns="99569" tIns="49785" rIns="99569" bIns="49785" rtlCol="0" anchor="ctr" anchorCtr="0">
            <a:normAutofit/>
          </a:bodyPr>
          <a:lstStyle/>
          <a:p>
            <a:pPr lvl="0">
              <a:spcBef>
                <a:spcPct val="0"/>
              </a:spcBef>
              <a:defRPr/>
            </a:pPr>
            <a:r>
              <a:rPr lang="en-US" sz="1500" b="1" dirty="0" err="1">
                <a:latin typeface="Arial" pitchFamily="34" charset="0"/>
                <a:cs typeface="Arial" pitchFamily="34" charset="0"/>
              </a:rPr>
              <a:t>17. Brachytherapie als Bestandteil prim. Radio(chemo)therapie</a:t>
            </a:r>
            <a:endParaRPr lang="en-US" sz="1500" b="1" noProof="1">
              <a:latin typeface="Arial" pitchFamily="34" charset="0"/>
              <a:cs typeface="Arial" pitchFamily="34" charset="0"/>
            </a:endParaRPr>
          </a:p>
        </p:txBody>
      </p:sp>
      <p:cxnSp>
        <p:nvCxnSpPr>
          <p:cNvPr id="6" name="Gerade Verbindung 8"/>
          <p:cNvCxnSpPr/>
          <p:nvPr/>
        </p:nvCxnSpPr>
        <p:spPr>
          <a:xfrm>
            <a:off x="0" y="1047040"/>
            <a:ext cx="10693400" cy="0"/>
          </a:xfrm>
          <a:prstGeom prst="line">
            <a:avLst/>
          </a:prstGeom>
          <a:ln w="38100">
            <a:solidFill>
              <a:srgbClr val="A5DAAD"/>
            </a:solidFill>
          </a:ln>
        </p:spPr>
        <p:style>
          <a:lnRef idx="1">
            <a:schemeClr val="accent1"/>
          </a:lnRef>
          <a:fillRef idx="0">
            <a:schemeClr val="accent1"/>
          </a:fillRef>
          <a:effectRef idx="0">
            <a:schemeClr val="accent1"/>
          </a:effectRef>
          <a:fontRef idx="minor">
            <a:schemeClr val="tx1"/>
          </a:fontRef>
        </p:style>
      </p:cxnSp>
      <p:graphicFrame>
        <p:nvGraphicFramePr>
          <p:cNvPr id="14" name="Table 13"/>
          <p:cNvGraphicFramePr>
            <a:graphicFrameLocks noGrp="1"/>
          </p:cNvGraphicFramePr>
          <p:nvPr/>
        </p:nvGraphicFramePr>
        <p:xfrm>
          <a:off x="5428959" y="1100686"/>
          <a:ext cx="5086221" cy="2637851"/>
        </p:xfrm>
        <a:graphic>
          <a:graphicData uri="http://schemas.openxmlformats.org/drawingml/2006/table">
            <a:tbl>
              <a:tblPr firstRow="1" bandRow="1">
                <a:noFill/>
                <a:tableStyleId>{5C22544A-7EE6-4342-B048-85BDC9FD1C3A}</a:tableStyleId>
              </a:tblPr>
              <a:tblGrid>
                <a:gridCol w="603541">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533400">
                  <a:extLst>
                    <a:ext uri="{9D8B030D-6E8A-4147-A177-3AD203B41FA5}">
                      <a16:colId xmlns:a16="http://schemas.microsoft.com/office/drawing/2014/main" val="20006"/>
                    </a:ext>
                  </a:extLst>
                </a:gridCol>
                <a:gridCol w="520280">
                  <a:extLst>
                    <a:ext uri="{9D8B030D-6E8A-4147-A177-3AD203B41FA5}">
                      <a16:colId xmlns:a16="http://schemas.microsoft.com/office/drawing/2014/main" val="20007"/>
                    </a:ext>
                  </a:extLst>
                </a:gridCol>
              </a:tblGrid>
              <a:tr h="226043">
                <a:tc rowSpan="2">
                  <a:txBody>
                    <a:bodyPr/>
                    <a:lstStyle/>
                    <a:p>
                      <a:pPr marL="0" indent="0"/>
                      <a:endParaRPr lang="en-US" sz="1000" dirty="0">
                        <a:latin typeface="Arial" pitchFamily="34" charset="0"/>
                        <a:cs typeface="Arial" pitchFamily="34" charset="0"/>
                      </a:endParaRPr>
                    </a:p>
                  </a:txBody>
                  <a:tcPr marL="106257" marR="106257" marT="39692" marB="39692">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itchFamily="34" charset="0"/>
                          <a:cs typeface="Arial" pitchFamily="34" charset="0"/>
                        </a:rPr>
                        <a:t>Kennzahlendefinition</a:t>
                      </a:r>
                    </a:p>
                  </a:txBody>
                  <a:tcPr marL="106257" marR="106257" marT="79383"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gridSpan="5">
                  <a:txBody>
                    <a:bodyPr/>
                    <a:lstStyle/>
                    <a:p>
                      <a:pPr algn="ctr"/>
                      <a:r>
                        <a:rPr lang="en-US" sz="900" dirty="0">
                          <a:solidFill>
                            <a:schemeClr val="bg1"/>
                          </a:solidFill>
                          <a:latin typeface="Arial" pitchFamily="34" charset="0"/>
                          <a:cs typeface="Arial" pitchFamily="34" charset="0"/>
                        </a:rPr>
                        <a:t>FAG-Z360 B</a:t>
                      </a:r>
                    </a:p>
                  </a:txBody>
                  <a:tcPr marL="106257" marR="106257" marT="39692"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A9121C"/>
                    </a:solidFill>
                  </a:tcPr>
                </a:tc>
                <a:tc hMerge="1">
                  <a:txBody>
                    <a:bodyPr/>
                    <a:lstStyle/>
                    <a:p>
                      <a:endParaRPr lang="de-DE"/>
                    </a:p>
                  </a:txBody>
                  <a:tcPr/>
                </a:tc>
                <a:tc hMerge="1">
                  <a:txBody>
                    <a:bodyPr/>
                    <a:lstStyle/>
                    <a:p>
                      <a:endParaRPr lang="de-DE"/>
                    </a:p>
                  </a:txBody>
                  <a:tcPr/>
                </a:tc>
                <a:tc hMerge="1">
                  <a:txBody>
                    <a:bodyPr/>
                    <a:lstStyle/>
                    <a:p>
                      <a:pPr algn="ctr"/>
                      <a:endParaRPr lang="en-US" sz="800" dirty="0">
                        <a:solidFill>
                          <a:schemeClr val="bg1"/>
                        </a:solidFill>
                        <a:latin typeface="Arial" pitchFamily="34" charset="0"/>
                        <a:cs typeface="Arial" pitchFamily="34" charset="0"/>
                      </a:endParaRPr>
                    </a:p>
                  </a:txBody>
                  <a:tcPr marL="98433" marR="98433" marT="36000"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A9121C"/>
                    </a:solidFill>
                  </a:tcPr>
                </a:tc>
                <a:tc hMerge="1">
                  <a:txBody>
                    <a:bodyPr/>
                    <a:lstStyle/>
                    <a:p>
                      <a:pPr algn="ctr"/>
                      <a:endParaRPr lang="en-US" sz="900" dirty="0">
                        <a:solidFill>
                          <a:schemeClr val="bg1"/>
                        </a:solidFill>
                        <a:latin typeface="Arial" pitchFamily="34" charset="0"/>
                        <a:cs typeface="Arial" pitchFamily="34" charset="0"/>
                      </a:endParaRPr>
                    </a:p>
                  </a:txBody>
                  <a:tcPr marL="106257" marR="106257" marT="39692"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A9121C"/>
                    </a:solidFill>
                  </a:tcPr>
                </a:tc>
                <a:extLst>
                  <a:ext uri="{0D108BD9-81ED-4DB2-BD59-A6C34878D82A}">
                    <a16:rowId xmlns:a16="http://schemas.microsoft.com/office/drawing/2014/main" val="10000"/>
                  </a:ext>
                </a:extLst>
              </a:tr>
              <a:tr h="216700">
                <a:tc vMerge="1">
                  <a:txBody>
                    <a:bodyPr/>
                    <a:lstStyle/>
                    <a:p>
                      <a:endParaRPr lang="en-US" dirty="0"/>
                    </a:p>
                  </a:txBody>
                  <a:tcPr/>
                </a:tc>
                <a:tc vMerge="1">
                  <a:txBody>
                    <a:bodyPr/>
                    <a:lstStyle/>
                    <a:p>
                      <a:endParaRPr lang="en-US" dirty="0"/>
                    </a:p>
                  </a:txBody>
                  <a:tcPr/>
                </a:tc>
                <a:tc>
                  <a:txBody>
                    <a:bodyPr/>
                    <a:lstStyle/>
                    <a:p>
                      <a:pPr algn="ctr"/>
                      <a:r>
                        <a:rPr lang="en-US" sz="900" b="1" dirty="0">
                          <a:solidFill>
                            <a:schemeClr val="bg1"/>
                          </a:solidFill>
                          <a:latin typeface="Arial" pitchFamily="34" charset="0"/>
                          <a:cs typeface="Arial" pitchFamily="34" charset="0"/>
                        </a:rPr>
                        <a:t>2017</a:t>
                      </a:r>
                    </a:p>
                  </a:txBody>
                  <a:tcPr marL="106257" marR="106257" marT="19846" marB="51599">
                    <a:lnL w="571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2018</a:t>
                      </a:r>
                    </a:p>
                  </a:txBody>
                  <a:tcPr marL="106257" marR="106257" marT="19846" marB="51599">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2019</a:t>
                      </a:r>
                    </a:p>
                  </a:txBody>
                  <a:tcPr marL="106257" marR="106257" marT="19846" marB="51599">
                    <a:lnL w="12700" cap="flat" cmpd="sng" algn="ctr">
                      <a:noFill/>
                      <a:prstDash val="solid"/>
                      <a:round/>
                      <a:headEnd type="none" w="med" len="med"/>
                      <a:tailEnd type="none" w="med" len="med"/>
                    </a:lnL>
                    <a:lnR w="5715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2020</a:t>
                      </a:r>
                    </a:p>
                  </a:txBody>
                  <a:tcPr marL="106257" marR="106257" marT="19846" marB="51599">
                    <a:lnL w="12700" cap="flat" cmpd="sng" algn="ctr">
                      <a:noFill/>
                      <a:prstDash val="solid"/>
                      <a:round/>
                      <a:headEnd type="none" w="med" len="med"/>
                      <a:tailEnd type="none" w="med" len="med"/>
                    </a:lnL>
                    <a:lnR w="5715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2021</a:t>
                      </a:r>
                    </a:p>
                  </a:txBody>
                  <a:tcPr marL="106257" marR="106257" marT="19846" marB="51599">
                    <a:lnL w="1270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extLst>
                  <a:ext uri="{0D108BD9-81ED-4DB2-BD59-A6C34878D82A}">
                    <a16:rowId xmlns:a16="http://schemas.microsoft.com/office/drawing/2014/main" val="10001"/>
                  </a:ext>
                </a:extLst>
              </a:tr>
              <a:tr h="751304">
                <a:tc>
                  <a:txBody>
                    <a:bodyPr/>
                    <a:lstStyle/>
                    <a:p>
                      <a:pPr algn="ctr"/>
                      <a:r>
                        <a:rPr lang="en-US" sz="900" dirty="0" err="1">
                          <a:latin typeface="Arial" pitchFamily="34" charset="0"/>
                          <a:cs typeface="Arial" pitchFamily="34" charset="0"/>
                        </a:rPr>
                        <a:t>Zähler</a:t>
                      </a: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r>
                        <a:rPr lang="en-US" sz="900" dirty="0" err="1">
                          <a:latin typeface="Arial" pitchFamily="34" charset="0"/>
                          <a:cs typeface="Arial" pitchFamily="34" charset="0"/>
                        </a:rPr>
                        <a:t>Primärfälle des Nenners, bei denen eine Brachytherapie als Bestandteil der primärer Radio(chemo)therapie durchgeführt wurde</a:t>
                      </a:r>
                      <a:endParaRPr lang="en-US" sz="900" dirty="0">
                        <a:latin typeface="Arial" pitchFamily="34" charset="0"/>
                        <a:cs typeface="Arial" pitchFamily="34" charset="0"/>
                      </a:endParaRPr>
                    </a:p>
                  </a:txBody>
                  <a:tcPr marL="106257" marR="106257"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k.A.</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a:latin typeface="Arial" pitchFamily="34" charset="0"/>
                          <a:cs typeface="Arial" pitchFamily="34" charset="0"/>
                        </a:rPr>
                        <a:t>k.A.</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a:latin typeface="Arial" pitchFamily="34" charset="0"/>
                          <a:cs typeface="Arial" pitchFamily="34" charset="0"/>
                        </a:rPr>
                        <a:t>6</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a:latin typeface="Arial" pitchFamily="34" charset="0"/>
                          <a:cs typeface="Arial" pitchFamily="34" charset="0"/>
                        </a:rPr>
                        <a:t>5</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err="1">
                          <a:latin typeface="Arial" pitchFamily="34" charset="0"/>
                          <a:cs typeface="Arial" pitchFamily="34" charset="0"/>
                        </a:rPr>
                        <a:t>10</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2"/>
                  </a:ext>
                </a:extLst>
              </a:tr>
              <a:tr h="751304">
                <a:tc>
                  <a:txBody>
                    <a:bodyPr/>
                    <a:lstStyle/>
                    <a:p>
                      <a:pPr algn="ctr"/>
                      <a:r>
                        <a:rPr lang="en-US" sz="900" dirty="0">
                          <a:latin typeface="Arial" pitchFamily="34" charset="0"/>
                          <a:cs typeface="Arial" pitchFamily="34" charset="0"/>
                        </a:rPr>
                        <a:t>Nenner</a:t>
                      </a: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r>
                        <a:rPr lang="en-US" sz="900" dirty="0" err="1">
                          <a:latin typeface="Arial" pitchFamily="34" charset="0"/>
                          <a:cs typeface="Arial" pitchFamily="34" charset="0"/>
                        </a:rPr>
                        <a:t>Primärfälle mit Zervixkarzinom und primärer Radio(chemo)therapie, ohne prim. Fernmetastasen</a:t>
                      </a:r>
                      <a:endParaRPr lang="en-US" sz="900" dirty="0">
                        <a:latin typeface="Arial" pitchFamily="34" charset="0"/>
                        <a:cs typeface="Arial" pitchFamily="34" charset="0"/>
                      </a:endParaRPr>
                    </a:p>
                  </a:txBody>
                  <a:tcPr marL="106257" marR="106257"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k.A.</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a:latin typeface="Arial" pitchFamily="34" charset="0"/>
                          <a:cs typeface="Arial" pitchFamily="34" charset="0"/>
                        </a:rPr>
                        <a:t>k.A.</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a:latin typeface="Arial" pitchFamily="34" charset="0"/>
                          <a:cs typeface="Arial" pitchFamily="34" charset="0"/>
                        </a:rPr>
                        <a:t>8</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a:latin typeface="Arial" pitchFamily="34" charset="0"/>
                          <a:cs typeface="Arial" pitchFamily="34" charset="0"/>
                        </a:rPr>
                        <a:t>6</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10</a:t>
                      </a:r>
                      <a:endParaRPr lang="en-US" sz="900" dirty="0">
                        <a:latin typeface="Arial" pitchFamily="34" charset="0"/>
                        <a:cs typeface="Arial" pitchFamily="34" charset="0"/>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3"/>
                  </a:ext>
                </a:extLst>
              </a:tr>
              <a:tr h="379982">
                <a:tc>
                  <a:txBody>
                    <a:bodyPr/>
                    <a:lstStyle/>
                    <a:p>
                      <a:pPr algn="ctr"/>
                      <a:r>
                        <a:rPr lang="en-US" sz="900" dirty="0" err="1">
                          <a:latin typeface="Arial" pitchFamily="34" charset="0"/>
                          <a:cs typeface="Arial" pitchFamily="34" charset="0"/>
                        </a:rPr>
                        <a:t>Quote</a:t>
                      </a: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r>
                        <a:rPr lang="en-US" sz="900" dirty="0" err="1">
                          <a:latin typeface="Arial" pitchFamily="34" charset="0"/>
                          <a:cs typeface="Arial" pitchFamily="34" charset="0"/>
                        </a:rPr>
                        <a:t>Sollvorgabe ≥ 80%</a:t>
                      </a:r>
                      <a:endParaRPr lang="en-US" sz="900" dirty="0">
                        <a:latin typeface="Arial" pitchFamily="34" charset="0"/>
                        <a:cs typeface="Arial" pitchFamily="34" charset="0"/>
                      </a:endParaRPr>
                    </a:p>
                  </a:txBody>
                  <a:tcPr marL="106257" marR="106257"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k.A.</a:t>
                      </a: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k.A.</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75,00%</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83,33%</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err="1">
                          <a:solidFill>
                            <a:schemeClr val="tx1"/>
                          </a:solidFill>
                          <a:latin typeface="Arial" pitchFamily="34" charset="0"/>
                          <a:cs typeface="Arial" pitchFamily="34" charset="0"/>
                        </a:rPr>
                        <a:t>100%</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4"/>
                  </a:ext>
                </a:extLst>
              </a:tr>
              <a:tr h="277842">
                <a:tc grid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noFill/>
                  </a:tcPr>
                </a:tc>
                <a:tc hMerge="1">
                  <a:txBody>
                    <a:bodyPr/>
                    <a:lstStyle/>
                    <a:p>
                      <a:endParaRPr lang="en-US" sz="800" dirty="0">
                        <a:latin typeface="Arial" pitchFamily="34" charset="0"/>
                        <a:cs typeface="Arial" pitchFamily="34" charset="0"/>
                      </a:endParaRPr>
                    </a:p>
                  </a:txBody>
                  <a:tcPr marL="98433" marR="98433" marT="45431" marB="45431">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28</a:t>
            </a:fld>
            <a:endParaRPr lang="en-US" dirty="0"/>
          </a:p>
        </p:txBody>
      </p:sp>
      <p:graphicFrame>
        <p:nvGraphicFramePr>
          <p:cNvPr id="13" name="Table 10"/>
          <p:cNvGraphicFramePr>
            <a:graphicFrameLocks noGrp="1"/>
          </p:cNvGraphicFramePr>
          <p:nvPr/>
        </p:nvGraphicFramePr>
        <p:xfrm>
          <a:off x="7368240" y="4249311"/>
          <a:ext cx="3146936" cy="998825"/>
        </p:xfrm>
        <a:graphic>
          <a:graphicData uri="http://schemas.openxmlformats.org/drawingml/2006/table">
            <a:tbl>
              <a:tblPr firstRow="1" bandRow="1">
                <a:tableStyleId>{5C22544A-7EE6-4342-B048-85BDC9FD1C3A}</a:tableStyleId>
              </a:tblPr>
              <a:tblGrid>
                <a:gridCol w="786734">
                  <a:extLst>
                    <a:ext uri="{9D8B030D-6E8A-4147-A177-3AD203B41FA5}">
                      <a16:colId xmlns:a16="http://schemas.microsoft.com/office/drawing/2014/main" val="20000"/>
                    </a:ext>
                  </a:extLst>
                </a:gridCol>
                <a:gridCol w="786734">
                  <a:extLst>
                    <a:ext uri="{9D8B030D-6E8A-4147-A177-3AD203B41FA5}">
                      <a16:colId xmlns:a16="http://schemas.microsoft.com/office/drawing/2014/main" val="20001"/>
                    </a:ext>
                  </a:extLst>
                </a:gridCol>
                <a:gridCol w="786734">
                  <a:extLst>
                    <a:ext uri="{9D8B030D-6E8A-4147-A177-3AD203B41FA5}">
                      <a16:colId xmlns:a16="http://schemas.microsoft.com/office/drawing/2014/main" val="20002"/>
                    </a:ext>
                  </a:extLst>
                </a:gridCol>
                <a:gridCol w="786734">
                  <a:extLst>
                    <a:ext uri="{9D8B030D-6E8A-4147-A177-3AD203B41FA5}">
                      <a16:colId xmlns:a16="http://schemas.microsoft.com/office/drawing/2014/main" val="20003"/>
                    </a:ext>
                  </a:extLst>
                </a:gridCol>
              </a:tblGrid>
              <a:tr h="254027">
                <a:tc gridSpan="2">
                  <a:txBody>
                    <a:bodyPr/>
                    <a:lstStyle/>
                    <a:p>
                      <a:r>
                        <a:rPr lang="en-US" sz="900" dirty="0" err="1">
                          <a:solidFill>
                            <a:schemeClr val="tx1"/>
                          </a:solidFill>
                          <a:latin typeface="Arial" pitchFamily="34" charset="0"/>
                          <a:cs typeface="Arial" pitchFamily="34" charset="0"/>
                        </a:rPr>
                        <a:t>Standorte mit auswertbaren Daten</a:t>
                      </a:r>
                      <a:endParaRPr lang="en-US" sz="900" dirty="0">
                        <a:solidFill>
                          <a:schemeClr val="tx1"/>
                        </a:solidFill>
                        <a:latin typeface="Arial" pitchFamily="34" charset="0"/>
                        <a:cs typeface="Arial" pitchFamily="34" charset="0"/>
                      </a:endParaRPr>
                    </a:p>
                  </a:txBody>
                  <a:tcPr marL="98708" marR="98708" marT="50408" marB="50408">
                    <a:lnL w="31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57150" cap="flat" cmpd="sng" algn="ctr">
                      <a:noFill/>
                      <a:prstDash val="solid"/>
                      <a:round/>
                      <a:headEnd type="none" w="med" len="med"/>
                      <a:tailEnd type="none" w="med" len="med"/>
                    </a:lnB>
                    <a:solidFill>
                      <a:srgbClr val="F8C57F"/>
                    </a:solidFill>
                  </a:tcPr>
                </a:tc>
                <a:tc hMerge="1">
                  <a:txBody>
                    <a:bodyPr/>
                    <a:lstStyle/>
                    <a:p>
                      <a:endParaRPr lang="en-US" dirty="0"/>
                    </a:p>
                  </a:txBody>
                  <a:tcPr/>
                </a:tc>
                <a:tc gridSpan="2">
                  <a:txBody>
                    <a:bodyPr/>
                    <a:lstStyle/>
                    <a:p>
                      <a:r>
                        <a:rPr lang="en-US" sz="900" dirty="0" err="1">
                          <a:solidFill>
                            <a:schemeClr val="tx1"/>
                          </a:solidFill>
                          <a:latin typeface="Arial" pitchFamily="34" charset="0"/>
                          <a:cs typeface="Arial" pitchFamily="34" charset="0"/>
                        </a:rPr>
                        <a:t>Standorte</a:t>
                      </a:r>
                      <a:r>
                        <a:rPr lang="en-US" sz="900" dirty="0">
                          <a:solidFill>
                            <a:schemeClr val="tx1"/>
                          </a:solidFill>
                          <a:latin typeface="Arial" pitchFamily="34" charset="0"/>
                          <a:cs typeface="Arial" pitchFamily="34" charset="0"/>
                        </a:rPr>
                        <a:t> </a:t>
                      </a:r>
                      <a:r>
                        <a:rPr lang="en-US" sz="900" dirty="0" err="1">
                          <a:solidFill>
                            <a:schemeClr val="tx1"/>
                          </a:solidFill>
                          <a:latin typeface="Arial" pitchFamily="34" charset="0"/>
                          <a:cs typeface="Arial" pitchFamily="34" charset="0"/>
                        </a:rPr>
                        <a:t>innerhalb</a:t>
                      </a:r>
                      <a:r>
                        <a:rPr lang="en-US" sz="900" dirty="0">
                          <a:solidFill>
                            <a:schemeClr val="tx1"/>
                          </a:solidFill>
                          <a:latin typeface="Arial" pitchFamily="34" charset="0"/>
                          <a:cs typeface="Arial" pitchFamily="34" charset="0"/>
                        </a:rPr>
                        <a:t> der </a:t>
                      </a:r>
                      <a:r>
                        <a:rPr lang="en-US" sz="900" dirty="0" err="1">
                          <a:solidFill>
                            <a:schemeClr val="tx1"/>
                          </a:solidFill>
                          <a:latin typeface="Arial" pitchFamily="34" charset="0"/>
                          <a:cs typeface="Arial" pitchFamily="34" charset="0"/>
                        </a:rPr>
                        <a:t>Plausibilitätsgrenzen</a:t>
                      </a:r>
                      <a:endParaRPr lang="en-US" sz="900" dirty="0">
                        <a:solidFill>
                          <a:schemeClr val="tx1"/>
                        </a:solidFill>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57150" cap="flat" cmpd="sng" algn="ctr">
                      <a:noFill/>
                      <a:prstDash val="solid"/>
                      <a:round/>
                      <a:headEnd type="none" w="med" len="med"/>
                      <a:tailEnd type="none" w="med" len="med"/>
                    </a:lnB>
                    <a:solidFill>
                      <a:srgbClr val="F8C57F"/>
                    </a:solidFill>
                  </a:tcPr>
                </a:tc>
                <a:tc hMerge="1">
                  <a:txBody>
                    <a:bodyPr/>
                    <a:lstStyle/>
                    <a:p>
                      <a:endParaRPr lang="en-US" dirty="0"/>
                    </a:p>
                  </a:txBody>
                  <a:tcPr/>
                </a:tc>
                <a:extLst>
                  <a:ext uri="{0D108BD9-81ED-4DB2-BD59-A6C34878D82A}">
                    <a16:rowId xmlns:a16="http://schemas.microsoft.com/office/drawing/2014/main" val="10000"/>
                  </a:ext>
                </a:extLst>
              </a:tr>
              <a:tr h="254027">
                <a:tc>
                  <a:txBody>
                    <a:bodyPr/>
                    <a:lstStyle/>
                    <a:p>
                      <a:pPr algn="ctr"/>
                      <a:r>
                        <a:rPr lang="en-US" sz="900" dirty="0">
                          <a:latin typeface="Arial" pitchFamily="34" charset="0"/>
                          <a:cs typeface="Arial" pitchFamily="34" charset="0"/>
                        </a:rPr>
                        <a:t>Anzahl</a:t>
                      </a:r>
                    </a:p>
                  </a:txBody>
                  <a:tcPr marL="106934" marR="106934" marT="50408" marB="50408">
                    <a:lnL w="31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a:txBody>
                    <a:bodyPr/>
                    <a:lstStyle/>
                    <a:p>
                      <a:pPr algn="ctr"/>
                      <a:r>
                        <a:rPr lang="en-US" sz="900" dirty="0">
                          <a:latin typeface="Arial" pitchFamily="34" charset="0"/>
                          <a:cs typeface="Arial" pitchFamily="34" charset="0"/>
                        </a:rPr>
                        <a:t>%</a:t>
                      </a:r>
                    </a:p>
                  </a:txBody>
                  <a:tcPr marL="106934" marR="106934" marT="50408" marB="50408">
                    <a:lnL w="3175"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a:txBody>
                    <a:bodyPr/>
                    <a:lstStyle/>
                    <a:p>
                      <a:pPr algn="ctr"/>
                      <a:r>
                        <a:rPr lang="en-US" sz="900" dirty="0">
                          <a:latin typeface="Arial" pitchFamily="34" charset="0"/>
                          <a:cs typeface="Arial" pitchFamily="34" charset="0"/>
                        </a:rPr>
                        <a:t>Anzahl</a:t>
                      </a:r>
                    </a:p>
                  </a:txBody>
                  <a:tcPr marL="106934" marR="106934" marT="50408" marB="50408">
                    <a:lnL w="5715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a:txBody>
                    <a:bodyPr/>
                    <a:lstStyle/>
                    <a:p>
                      <a:pPr algn="ctr"/>
                      <a:r>
                        <a:rPr lang="en-US" sz="900" dirty="0">
                          <a:latin typeface="Arial" pitchFamily="34" charset="0"/>
                          <a:cs typeface="Arial" pitchFamily="34" charset="0"/>
                        </a:rPr>
                        <a:t>%</a:t>
                      </a:r>
                    </a:p>
                  </a:txBody>
                  <a:tcPr marL="106934" marR="106934" marT="50408" marB="50408">
                    <a:lnL w="31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extLst>
                  <a:ext uri="{0D108BD9-81ED-4DB2-BD59-A6C34878D82A}">
                    <a16:rowId xmlns:a16="http://schemas.microsoft.com/office/drawing/2014/main" val="10001"/>
                  </a:ext>
                </a:extLst>
              </a:tr>
              <a:tr h="369662">
                <a:tc>
                  <a:txBody>
                    <a:bodyPr/>
                    <a:lstStyle/>
                    <a:p>
                      <a:pPr algn="ctr"/>
                      <a:r>
                        <a:rPr lang="en-US" sz="900" dirty="0" err="1">
                          <a:latin typeface="Arial" pitchFamily="34" charset="0"/>
                          <a:cs typeface="Arial" pitchFamily="34" charset="0"/>
                        </a:rPr>
                        <a:t>159</a:t>
                      </a:r>
                      <a:endParaRPr lang="en-US" sz="900" dirty="0">
                        <a:latin typeface="Arial" pitchFamily="34" charset="0"/>
                        <a:cs typeface="Arial" pitchFamily="34" charset="0"/>
                      </a:endParaRPr>
                    </a:p>
                  </a:txBody>
                  <a:tcPr marL="98708" marR="98708" marT="50408" marB="50408">
                    <a:lnL w="31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89,83%</a:t>
                      </a:r>
                      <a:endParaRPr lang="en-US" sz="900" dirty="0">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117</a:t>
                      </a:r>
                      <a:endParaRPr lang="en-US" sz="900" dirty="0">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73,58%</a:t>
                      </a:r>
                      <a:endParaRPr lang="en-US" sz="900" dirty="0">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2"/>
                  </a:ext>
                </a:extLst>
              </a:tr>
            </a:tbl>
          </a:graphicData>
        </a:graphic>
      </p:graphicFrame>
      <p:sp>
        <p:nvSpPr>
          <p:cNvPr id="17" name="Textfeld 9"/>
          <p:cNvSpPr txBox="1">
            <a:spLocks noChangeArrowheads="1"/>
          </p:cNvSpPr>
          <p:nvPr/>
        </p:nvSpPr>
        <p:spPr bwMode="auto">
          <a:xfrm>
            <a:off x="7377205" y="5330221"/>
            <a:ext cx="3137972" cy="1627358"/>
          </a:xfrm>
          <a:prstGeom prst="rect">
            <a:avLst/>
          </a:prstGeom>
          <a:solidFill>
            <a:srgbClr val="FEF3E5"/>
          </a:solidFill>
          <a:ln w="9525">
            <a:noFill/>
            <a:miter lim="800000"/>
            <a:headEnd/>
            <a:tailEnd/>
          </a:ln>
        </p:spPr>
        <p:txBody>
          <a:bodyPr wrap="square" lIns="89431" tIns="56789" rIns="113579" bIns="56789">
            <a:normAutofit/>
          </a:bodyPr>
          <a:lstStyle/>
          <a:p>
            <a:pPr algn="just"/>
            <a:r>
              <a:rPr lang="de-DE" sz="900" b="1" dirty="0">
                <a:latin typeface="Arial" pitchFamily="34" charset="0"/>
                <a:cs typeface="Arial" pitchFamily="34" charset="0"/>
              </a:rPr>
              <a:t>Anmerkungen</a:t>
            </a:r>
            <a:r>
              <a:rPr lang="de-DE" sz="900" dirty="0">
                <a:latin typeface="Arial" pitchFamily="34" charset="0"/>
                <a:cs typeface="Arial" pitchFamily="34" charset="0"/>
              </a:rPr>
              <a:t>:</a:t>
            </a:r>
          </a:p>
          <a:p>
            <a:pPr algn="just"/>
            <a:endParaRPr lang="en-US" sz="1000" dirty="0"/>
          </a:p>
          <a:p>
            <a:pPr algn="just"/>
            <a:endParaRPr lang="de-DE" sz="1700" b="1" dirty="0">
              <a:latin typeface="Arial" charset="0"/>
              <a:cs typeface="Arial" charset="0"/>
            </a:endParaRPr>
          </a:p>
          <a:p>
            <a:pPr algn="just"/>
            <a:endParaRPr lang="de-DE" sz="1700" b="1" dirty="0">
              <a:latin typeface="Arial" charset="0"/>
              <a:cs typeface="Arial" charset="0"/>
            </a:endParaRPr>
          </a:p>
          <a:p>
            <a:pPr algn="just"/>
            <a:endParaRPr lang="de-DE" sz="1700" b="1" dirty="0">
              <a:latin typeface="Arial" charset="0"/>
              <a:cs typeface="Arial" charset="0"/>
            </a:endParaRPr>
          </a:p>
          <a:p>
            <a:pPr algn="just"/>
            <a:endParaRPr lang="de-DE" sz="1700" dirty="0">
              <a:latin typeface="Arial" charset="0"/>
              <a:cs typeface="Arial" charset="0"/>
            </a:endParaRPr>
          </a:p>
        </p:txBody>
      </p:sp>
      <p:graphicFrame>
        <p:nvGraphicFramePr>
          <p:cNvPr id="26" name="Tabelle 30"/>
          <p:cNvGraphicFramePr>
            <a:graphicFrameLocks noGrp="1"/>
          </p:cNvGraphicFramePr>
          <p:nvPr/>
        </p:nvGraphicFramePr>
        <p:xfrm>
          <a:off x="2984500" y="4240579"/>
          <a:ext cx="4226397" cy="2719749"/>
        </p:xfrm>
        <a:graphic>
          <a:graphicData uri="http://schemas.openxmlformats.org/drawingml/2006/table">
            <a:tbl>
              <a:tblPr firstRow="1" bandRow="1">
                <a:tableStyleId>{5C22544A-7EE6-4342-B048-85BDC9FD1C3A}</a:tableStyleId>
              </a:tblPr>
              <a:tblGrid>
                <a:gridCol w="505755">
                  <a:extLst>
                    <a:ext uri="{9D8B030D-6E8A-4147-A177-3AD203B41FA5}">
                      <a16:colId xmlns:a16="http://schemas.microsoft.com/office/drawing/2014/main" val="20000"/>
                    </a:ext>
                  </a:extLst>
                </a:gridCol>
                <a:gridCol w="946572">
                  <a:extLst>
                    <a:ext uri="{9D8B030D-6E8A-4147-A177-3AD203B41FA5}">
                      <a16:colId xmlns:a16="http://schemas.microsoft.com/office/drawing/2014/main" val="20001"/>
                    </a:ext>
                  </a:extLst>
                </a:gridCol>
                <a:gridCol w="554814">
                  <a:extLst>
                    <a:ext uri="{9D8B030D-6E8A-4147-A177-3AD203B41FA5}">
                      <a16:colId xmlns:a16="http://schemas.microsoft.com/office/drawing/2014/main" val="20003"/>
                    </a:ext>
                  </a:extLst>
                </a:gridCol>
                <a:gridCol w="554814">
                  <a:extLst>
                    <a:ext uri="{9D8B030D-6E8A-4147-A177-3AD203B41FA5}">
                      <a16:colId xmlns:a16="http://schemas.microsoft.com/office/drawing/2014/main" val="20004"/>
                    </a:ext>
                  </a:extLst>
                </a:gridCol>
                <a:gridCol w="554814">
                  <a:extLst>
                    <a:ext uri="{9D8B030D-6E8A-4147-A177-3AD203B41FA5}">
                      <a16:colId xmlns:a16="http://schemas.microsoft.com/office/drawing/2014/main" val="20005"/>
                    </a:ext>
                  </a:extLst>
                </a:gridCol>
                <a:gridCol w="554814">
                  <a:extLst>
                    <a:ext uri="{9D8B030D-6E8A-4147-A177-3AD203B41FA5}">
                      <a16:colId xmlns:a16="http://schemas.microsoft.com/office/drawing/2014/main" val="20006"/>
                    </a:ext>
                  </a:extLst>
                </a:gridCol>
                <a:gridCol w="554814">
                  <a:extLst>
                    <a:ext uri="{9D8B030D-6E8A-4147-A177-3AD203B41FA5}">
                      <a16:colId xmlns:a16="http://schemas.microsoft.com/office/drawing/2014/main" val="20007"/>
                    </a:ext>
                  </a:extLst>
                </a:gridCol>
              </a:tblGrid>
              <a:tr h="331394">
                <a:tc gridSpan="2">
                  <a:txBody>
                    <a:bodyPr/>
                    <a:lstStyle/>
                    <a:p>
                      <a:endParaRPr lang="de-DE" sz="900" dirty="0">
                        <a:solidFill>
                          <a:schemeClr val="tx1"/>
                        </a:solidFill>
                        <a:latin typeface="Arial" pitchFamily="34" charset="0"/>
                        <a:cs typeface="Arial" pitchFamily="34" charset="0"/>
                      </a:endParaRPr>
                    </a:p>
                  </a:txBody>
                  <a:tcPr marL="106934" marR="106934" marT="50408" marB="50408">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hMerge="1">
                  <a:txBody>
                    <a:bodyPr/>
                    <a:lstStyle/>
                    <a:p>
                      <a:pPr algn="ctr"/>
                      <a:endParaRPr lang="de-DE" sz="800" dirty="0">
                        <a:solidFill>
                          <a:schemeClr val="tx1"/>
                        </a:solidFill>
                        <a:latin typeface="Arial" pitchFamily="34" charset="0"/>
                        <a:cs typeface="Arial" pitchFamily="34" charset="0"/>
                      </a:endParaRPr>
                    </a:p>
                  </a:txBody>
                  <a:tcPr marL="99060" marR="9906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A5DAAD"/>
                    </a:solidFill>
                  </a:tcPr>
                </a:tc>
                <a:tc>
                  <a:txBody>
                    <a:bodyPr/>
                    <a:lstStyle/>
                    <a:p>
                      <a:pPr algn="ctr"/>
                      <a:r>
                        <a:rPr lang="de-DE" sz="900" dirty="0">
                          <a:solidFill>
                            <a:schemeClr val="tx1"/>
                          </a:solidFill>
                          <a:latin typeface="Arial" pitchFamily="34" charset="0"/>
                          <a:cs typeface="Arial" pitchFamily="34" charset="0"/>
                        </a:rPr>
                        <a:t>2017</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2018</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2019</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2020</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2021</a:t>
                      </a:r>
                    </a:p>
                  </a:txBody>
                  <a:tcPr marL="106934" marR="106934" marT="50408" marB="50408" anchor="ctr">
                    <a:lnL w="57150" cap="flat" cmpd="sng" algn="ctr">
                      <a:solidFill>
                        <a:schemeClr val="bg1"/>
                      </a:solidFill>
                      <a:prstDash val="solid"/>
                      <a:round/>
                      <a:headEnd type="none" w="med" len="med"/>
                      <a:tailEnd type="none" w="med" len="med"/>
                    </a:lnL>
                    <a:lnB w="57150" cap="flat" cmpd="sng" algn="ctr">
                      <a:solidFill>
                        <a:schemeClr val="bg1"/>
                      </a:solidFill>
                      <a:prstDash val="solid"/>
                      <a:round/>
                      <a:headEnd type="none" w="med" len="med"/>
                      <a:tailEnd type="none" w="med" len="med"/>
                    </a:lnB>
                    <a:solidFill>
                      <a:srgbClr val="F8C57F"/>
                    </a:solidFill>
                  </a:tcPr>
                </a:tc>
                <a:extLst>
                  <a:ext uri="{0D108BD9-81ED-4DB2-BD59-A6C34878D82A}">
                    <a16:rowId xmlns:a16="http://schemas.microsoft.com/office/drawing/2014/main" val="10000"/>
                  </a:ext>
                </a:extLst>
              </a:tr>
              <a:tr h="410625">
                <a:tc rowSpan="7">
                  <a:txBody>
                    <a:bodyPr/>
                    <a:lstStyle/>
                    <a:p>
                      <a:pPr>
                        <a:lnSpc>
                          <a:spcPts val="1200"/>
                        </a:lnSpc>
                        <a:spcAft>
                          <a:spcPts val="0"/>
                        </a:spcAft>
                      </a:pPr>
                      <a:endParaRPr lang="de-DE" sz="900" dirty="0">
                        <a:effectLst/>
                        <a:latin typeface="Arial" pitchFamily="34" charset="0"/>
                        <a:ea typeface="Times New Roman"/>
                        <a:cs typeface="Arial" pitchFamily="34" charset="0"/>
                      </a:endParaRPr>
                    </a:p>
                  </a:txBody>
                  <a:tcPr marL="80201" marR="80201"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dirty="0">
                          <a:effectLst/>
                          <a:latin typeface="Arial" pitchFamily="34" charset="0"/>
                          <a:ea typeface="Times New Roman"/>
                          <a:cs typeface="Arial" pitchFamily="34" charset="0"/>
                        </a:rPr>
                        <a:t>Max</a:t>
                      </a: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err="1">
                          <a:solidFill>
                            <a:srgbClr val="000000"/>
                          </a:solidFill>
                          <a:effectLst/>
                          <a:latin typeface="Arial"/>
                        </a:rPr>
                        <a:t>100%</a:t>
                      </a:r>
                      <a:endParaRPr lang="de-DE" sz="900" b="0" i="0" u="none" strike="noStrike" dirty="0">
                        <a:solidFill>
                          <a:srgbClr val="000000"/>
                        </a:solidFill>
                        <a:effectLst/>
                        <a:latin typeface="Arial"/>
                      </a:endParaRP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1"/>
                  </a:ext>
                </a:extLst>
              </a:tr>
              <a:tr h="320760">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de-DE" sz="900" dirty="0">
                          <a:effectLst/>
                          <a:latin typeface="Arial" pitchFamily="34" charset="0"/>
                          <a:ea typeface="Times New Roman"/>
                          <a:cs typeface="Arial" pitchFamily="34" charset="0"/>
                        </a:rPr>
                        <a:t>95. Perzentil</a:t>
                      </a: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2"/>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75. </a:t>
                      </a:r>
                      <a:r>
                        <a:rPr lang="en-US" sz="900" dirty="0" err="1">
                          <a:effectLst/>
                          <a:latin typeface="Arial" pitchFamily="34" charset="0"/>
                          <a:ea typeface="Times New Roman"/>
                          <a:cs typeface="Arial" pitchFamily="34" charset="0"/>
                        </a:rPr>
                        <a:t>Perzentil</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3"/>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Median</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89,59%</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err="1">
                          <a:solidFill>
                            <a:srgbClr val="000000"/>
                          </a:solidFill>
                          <a:effectLst/>
                          <a:latin typeface="Arial"/>
                        </a:rPr>
                        <a:t>100%</a:t>
                      </a:r>
                      <a:endParaRPr lang="de-DE" sz="900" b="0" i="0" u="none" strike="noStrike" dirty="0">
                        <a:solidFill>
                          <a:srgbClr val="000000"/>
                        </a:solidFill>
                        <a:effectLst/>
                        <a:latin typeface="Arial"/>
                      </a:endParaRP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4"/>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25. </a:t>
                      </a:r>
                      <a:r>
                        <a:rPr lang="en-US" sz="900" dirty="0" err="1">
                          <a:effectLst/>
                          <a:latin typeface="Arial" pitchFamily="34" charset="0"/>
                          <a:ea typeface="Times New Roman"/>
                          <a:cs typeface="Arial" pitchFamily="34" charset="0"/>
                        </a:rPr>
                        <a:t>Perzentil</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66,67%</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66,67%</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75,00%</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5"/>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5. </a:t>
                      </a:r>
                      <a:r>
                        <a:rPr lang="en-US" sz="900" dirty="0" err="1">
                          <a:effectLst/>
                          <a:latin typeface="Arial" pitchFamily="34" charset="0"/>
                          <a:ea typeface="Times New Roman"/>
                          <a:cs typeface="Arial" pitchFamily="34" charset="0"/>
                        </a:rPr>
                        <a:t>Perzentil</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25,00%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0,00%</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6"/>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Min</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err="1">
                          <a:solidFill>
                            <a:srgbClr val="000000"/>
                          </a:solidFill>
                          <a:effectLst/>
                          <a:latin typeface="Arial"/>
                        </a:rPr>
                        <a:t>0,00%</a:t>
                      </a:r>
                      <a:endParaRPr lang="de-DE" sz="900" b="0" i="0" u="none" strike="noStrike" dirty="0">
                        <a:solidFill>
                          <a:srgbClr val="000000"/>
                        </a:solidFill>
                        <a:effectLst/>
                        <a:latin typeface="Arial"/>
                      </a:endParaRP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solidFill>
                      <a:srgbClr val="FEF3E5"/>
                    </a:solidFill>
                  </a:tcPr>
                </a:tc>
                <a:extLst>
                  <a:ext uri="{0D108BD9-81ED-4DB2-BD59-A6C34878D82A}">
                    <a16:rowId xmlns:a16="http://schemas.microsoft.com/office/drawing/2014/main" val="10007"/>
                  </a:ext>
                </a:extLst>
              </a:tr>
            </a:tbl>
          </a:graphicData>
        </a:graphic>
      </p:graphicFrame>
      <p:cxnSp>
        <p:nvCxnSpPr>
          <p:cNvPr id="30" name="Gerade Verbindung 8"/>
          <p:cNvCxnSpPr/>
          <p:nvPr/>
        </p:nvCxnSpPr>
        <p:spPr>
          <a:xfrm>
            <a:off x="0" y="1048495"/>
            <a:ext cx="10693400" cy="0"/>
          </a:xfrm>
          <a:prstGeom prst="line">
            <a:avLst/>
          </a:prstGeom>
          <a:ln w="38100">
            <a:solidFill>
              <a:srgbClr val="F4A329"/>
            </a:solidFill>
          </a:ln>
        </p:spPr>
        <p:style>
          <a:lnRef idx="1">
            <a:schemeClr val="accent1"/>
          </a:lnRef>
          <a:fillRef idx="0">
            <a:schemeClr val="accent1"/>
          </a:fillRef>
          <a:effectRef idx="0">
            <a:schemeClr val="accent1"/>
          </a:effectRef>
          <a:fontRef idx="minor">
            <a:schemeClr val="tx1"/>
          </a:fontRef>
        </p:style>
      </p:cxnSp>
      <p:pic>
        <p:nvPicPr>
          <p:cNvPr id="16" name="Grafik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745" y="1145951"/>
            <a:ext cx="5210956" cy="2352393"/>
          </a:xfrm>
          <a:prstGeom prst="rect">
            <a:avLst/>
          </a:prstGeom>
        </p:spPr>
      </p:pic>
      <p:pic>
        <p:nvPicPr>
          <p:cNvPr id="19" name="Picture 3" descr="D:\benchmarking_endproducte\5\15\Allgemein\Grafiken\Boxplot\Allgemein_kennzahl_1.pn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047" y="4161631"/>
            <a:ext cx="2617522" cy="287764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C:\Users\cristina\Desktop\plot_prostat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9620" y="4684247"/>
            <a:ext cx="385579" cy="2201868"/>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p:cNvSpPr txBox="1">
            <a:spLocks/>
          </p:cNvSpPr>
          <p:nvPr/>
        </p:nvSpPr>
        <p:spPr bwMode="auto">
          <a:xfrm>
            <a:off x="178224" y="252042"/>
            <a:ext cx="9000278" cy="336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1300" dirty="0" err="1">
                <a:latin typeface="Arial" pitchFamily="34" charset="0"/>
              </a:rPr>
              <a:t>Jahresbericht</a:t>
            </a:r>
            <a:r>
              <a:rPr lang="en-US" sz="1300" dirty="0">
                <a:latin typeface="Arial" pitchFamily="34" charset="0"/>
              </a:rPr>
              <a:t> </a:t>
            </a:r>
            <a:r>
              <a:rPr lang="de-DE" sz="1300" dirty="0">
                <a:latin typeface="Arial" pitchFamily="34" charset="0"/>
              </a:rPr>
              <a:t>Gynäkologische Krebszentren</a:t>
            </a:r>
            <a:r>
              <a:rPr lang="en-US" sz="1300" dirty="0">
                <a:latin typeface="Arial" pitchFamily="34" charset="0"/>
              </a:rPr>
              <a:t> 2023 (</a:t>
            </a:r>
            <a:r>
              <a:rPr lang="en-US" sz="1300" dirty="0" err="1">
                <a:latin typeface="Arial" pitchFamily="34" charset="0"/>
              </a:rPr>
              <a:t>Auditjahr</a:t>
            </a:r>
            <a:r>
              <a:rPr lang="en-US" sz="1300" dirty="0">
                <a:latin typeface="Arial" pitchFamily="34" charset="0"/>
              </a:rPr>
              <a:t> 2022 / </a:t>
            </a:r>
            <a:r>
              <a:rPr lang="en-US" sz="1300" dirty="0" err="1">
                <a:latin typeface="Arial" pitchFamily="34" charset="0"/>
              </a:rPr>
              <a:t>Kennzahlenjahr</a:t>
            </a:r>
            <a:r>
              <a:rPr lang="en-US" sz="1300" dirty="0">
                <a:latin typeface="Arial" pitchFamily="34" charset="0"/>
              </a:rPr>
              <a:t> 2021)</a:t>
            </a:r>
            <a:endParaRPr lang="de-DE" sz="1300" kern="0" dirty="0">
              <a:solidFill>
                <a:srgbClr val="7F7F7F"/>
              </a:solidFill>
              <a:latin typeface="Arial" charset="0"/>
              <a:cs typeface="Arial" charset="0"/>
            </a:endParaRPr>
          </a:p>
        </p:txBody>
      </p:sp>
      <p:sp>
        <p:nvSpPr>
          <p:cNvPr id="5" name="Textfeld 4"/>
          <p:cNvSpPr txBox="1"/>
          <p:nvPr/>
        </p:nvSpPr>
        <p:spPr bwMode="auto">
          <a:xfrm>
            <a:off x="250265" y="7179596"/>
            <a:ext cx="53091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nchor="ctr">
            <a:spAutoFit/>
          </a:bodyPr>
          <a:lstStyle/>
          <a:p>
            <a:pPr defTabSz="914400">
              <a:defRPr/>
            </a:pPr>
            <a:endParaRPr lang="en-US" sz="800" dirty="0">
              <a:latin typeface="Arial" pitchFamily="34" charset="0"/>
              <a:cs typeface="Arial" pitchFamily="34" charset="0"/>
            </a:endParaRPr>
          </a:p>
        </p:txBody>
      </p:sp>
    </p:spTree>
    <p:extLst>
      <p:ext uri="{BB962C8B-B14F-4D97-AF65-F5344CB8AC3E}">
        <p14:creationId xmlns:p14="http://schemas.microsoft.com/office/powerpoint/2010/main" val="26219553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8224" y="588098"/>
            <a:ext cx="10336953" cy="420070"/>
          </a:xfrm>
          <a:prstGeom prst="rect">
            <a:avLst/>
          </a:prstGeom>
        </p:spPr>
        <p:txBody>
          <a:bodyPr vert="horz" lIns="99569" tIns="49785" rIns="99569" bIns="49785" rtlCol="0" anchor="ctr" anchorCtr="0">
            <a:normAutofit/>
          </a:bodyPr>
          <a:lstStyle/>
          <a:p>
            <a:pPr lvl="0">
              <a:spcBef>
                <a:spcPct val="0"/>
              </a:spcBef>
              <a:defRPr/>
            </a:pPr>
            <a:r>
              <a:rPr lang="en-US" sz="1500" b="1" dirty="0" err="1">
                <a:latin typeface="Arial" pitchFamily="34" charset="0"/>
                <a:cs typeface="Arial" pitchFamily="34" charset="0"/>
              </a:rPr>
              <a:t>18. Histologische Sicherung Lokalrezidiv (LL Zervix QI)</a:t>
            </a:r>
            <a:endParaRPr lang="en-US" sz="1500" b="1" noProof="1">
              <a:latin typeface="Arial" pitchFamily="34" charset="0"/>
              <a:cs typeface="Arial" pitchFamily="34" charset="0"/>
            </a:endParaRPr>
          </a:p>
        </p:txBody>
      </p:sp>
      <p:cxnSp>
        <p:nvCxnSpPr>
          <p:cNvPr id="6" name="Gerade Verbindung 8"/>
          <p:cNvCxnSpPr/>
          <p:nvPr/>
        </p:nvCxnSpPr>
        <p:spPr>
          <a:xfrm>
            <a:off x="0" y="1047040"/>
            <a:ext cx="10693400" cy="0"/>
          </a:xfrm>
          <a:prstGeom prst="line">
            <a:avLst/>
          </a:prstGeom>
          <a:ln w="38100">
            <a:solidFill>
              <a:srgbClr val="A5DAAD"/>
            </a:solidFill>
          </a:ln>
        </p:spPr>
        <p:style>
          <a:lnRef idx="1">
            <a:schemeClr val="accent1"/>
          </a:lnRef>
          <a:fillRef idx="0">
            <a:schemeClr val="accent1"/>
          </a:fillRef>
          <a:effectRef idx="0">
            <a:schemeClr val="accent1"/>
          </a:effectRef>
          <a:fontRef idx="minor">
            <a:schemeClr val="tx1"/>
          </a:fontRef>
        </p:style>
      </p:cxnSp>
      <p:graphicFrame>
        <p:nvGraphicFramePr>
          <p:cNvPr id="14" name="Table 13"/>
          <p:cNvGraphicFramePr>
            <a:graphicFrameLocks noGrp="1"/>
          </p:cNvGraphicFramePr>
          <p:nvPr/>
        </p:nvGraphicFramePr>
        <p:xfrm>
          <a:off x="5428959" y="1100686"/>
          <a:ext cx="5086221" cy="2603175"/>
        </p:xfrm>
        <a:graphic>
          <a:graphicData uri="http://schemas.openxmlformats.org/drawingml/2006/table">
            <a:tbl>
              <a:tblPr firstRow="1" bandRow="1">
                <a:noFill/>
                <a:tableStyleId>{5C22544A-7EE6-4342-B048-85BDC9FD1C3A}</a:tableStyleId>
              </a:tblPr>
              <a:tblGrid>
                <a:gridCol w="603541">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533400">
                  <a:extLst>
                    <a:ext uri="{9D8B030D-6E8A-4147-A177-3AD203B41FA5}">
                      <a16:colId xmlns:a16="http://schemas.microsoft.com/office/drawing/2014/main" val="20006"/>
                    </a:ext>
                  </a:extLst>
                </a:gridCol>
                <a:gridCol w="520280">
                  <a:extLst>
                    <a:ext uri="{9D8B030D-6E8A-4147-A177-3AD203B41FA5}">
                      <a16:colId xmlns:a16="http://schemas.microsoft.com/office/drawing/2014/main" val="20007"/>
                    </a:ext>
                  </a:extLst>
                </a:gridCol>
              </a:tblGrid>
              <a:tr h="226043">
                <a:tc rowSpan="2">
                  <a:txBody>
                    <a:bodyPr/>
                    <a:lstStyle/>
                    <a:p>
                      <a:pPr marL="0" indent="0"/>
                      <a:endParaRPr lang="en-US" sz="1000" dirty="0">
                        <a:latin typeface="Arial" pitchFamily="34" charset="0"/>
                        <a:cs typeface="Arial" pitchFamily="34" charset="0"/>
                      </a:endParaRPr>
                    </a:p>
                  </a:txBody>
                  <a:tcPr marL="106257" marR="106257" marT="39692" marB="39692">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itchFamily="34" charset="0"/>
                          <a:cs typeface="Arial" pitchFamily="34" charset="0"/>
                        </a:rPr>
                        <a:t>Kennzahlendefinition</a:t>
                      </a:r>
                    </a:p>
                  </a:txBody>
                  <a:tcPr marL="106257" marR="106257" marT="79383"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gridSpan="5">
                  <a:txBody>
                    <a:bodyPr/>
                    <a:lstStyle/>
                    <a:p>
                      <a:pPr algn="ctr"/>
                      <a:r>
                        <a:rPr lang="en-US" sz="900" dirty="0">
                          <a:solidFill>
                            <a:schemeClr val="bg1"/>
                          </a:solidFill>
                          <a:latin typeface="Arial" pitchFamily="34" charset="0"/>
                          <a:cs typeface="Arial" pitchFamily="34" charset="0"/>
                        </a:rPr>
                        <a:t>FAG-Z360 B</a:t>
                      </a:r>
                    </a:p>
                  </a:txBody>
                  <a:tcPr marL="106257" marR="106257" marT="39692"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A9121C"/>
                    </a:solidFill>
                  </a:tcPr>
                </a:tc>
                <a:tc hMerge="1">
                  <a:txBody>
                    <a:bodyPr/>
                    <a:lstStyle/>
                    <a:p>
                      <a:endParaRPr lang="de-DE"/>
                    </a:p>
                  </a:txBody>
                  <a:tcPr/>
                </a:tc>
                <a:tc hMerge="1">
                  <a:txBody>
                    <a:bodyPr/>
                    <a:lstStyle/>
                    <a:p>
                      <a:endParaRPr lang="de-DE"/>
                    </a:p>
                  </a:txBody>
                  <a:tcPr/>
                </a:tc>
                <a:tc hMerge="1">
                  <a:txBody>
                    <a:bodyPr/>
                    <a:lstStyle/>
                    <a:p>
                      <a:pPr algn="ctr"/>
                      <a:endParaRPr lang="en-US" sz="800" dirty="0">
                        <a:solidFill>
                          <a:schemeClr val="bg1"/>
                        </a:solidFill>
                        <a:latin typeface="Arial" pitchFamily="34" charset="0"/>
                        <a:cs typeface="Arial" pitchFamily="34" charset="0"/>
                      </a:endParaRPr>
                    </a:p>
                  </a:txBody>
                  <a:tcPr marL="98433" marR="98433" marT="36000"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A9121C"/>
                    </a:solidFill>
                  </a:tcPr>
                </a:tc>
                <a:tc hMerge="1">
                  <a:txBody>
                    <a:bodyPr/>
                    <a:lstStyle/>
                    <a:p>
                      <a:pPr algn="ctr"/>
                      <a:endParaRPr lang="en-US" sz="900" dirty="0">
                        <a:solidFill>
                          <a:schemeClr val="bg1"/>
                        </a:solidFill>
                        <a:latin typeface="Arial" pitchFamily="34" charset="0"/>
                        <a:cs typeface="Arial" pitchFamily="34" charset="0"/>
                      </a:endParaRPr>
                    </a:p>
                  </a:txBody>
                  <a:tcPr marL="106257" marR="106257" marT="39692"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A9121C"/>
                    </a:solidFill>
                  </a:tcPr>
                </a:tc>
                <a:extLst>
                  <a:ext uri="{0D108BD9-81ED-4DB2-BD59-A6C34878D82A}">
                    <a16:rowId xmlns:a16="http://schemas.microsoft.com/office/drawing/2014/main" val="10000"/>
                  </a:ext>
                </a:extLst>
              </a:tr>
              <a:tr h="216700">
                <a:tc vMerge="1">
                  <a:txBody>
                    <a:bodyPr/>
                    <a:lstStyle/>
                    <a:p>
                      <a:endParaRPr lang="en-US" dirty="0"/>
                    </a:p>
                  </a:txBody>
                  <a:tcPr/>
                </a:tc>
                <a:tc vMerge="1">
                  <a:txBody>
                    <a:bodyPr/>
                    <a:lstStyle/>
                    <a:p>
                      <a:endParaRPr lang="en-US" dirty="0"/>
                    </a:p>
                  </a:txBody>
                  <a:tcPr/>
                </a:tc>
                <a:tc>
                  <a:txBody>
                    <a:bodyPr/>
                    <a:lstStyle/>
                    <a:p>
                      <a:pPr algn="ctr"/>
                      <a:r>
                        <a:rPr lang="en-US" sz="900" b="1" dirty="0">
                          <a:solidFill>
                            <a:schemeClr val="bg1"/>
                          </a:solidFill>
                          <a:latin typeface="Arial" pitchFamily="34" charset="0"/>
                          <a:cs typeface="Arial" pitchFamily="34" charset="0"/>
                        </a:rPr>
                        <a:t>2017</a:t>
                      </a:r>
                    </a:p>
                  </a:txBody>
                  <a:tcPr marL="106257" marR="106257" marT="19846" marB="51599">
                    <a:lnL w="571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2018</a:t>
                      </a:r>
                    </a:p>
                  </a:txBody>
                  <a:tcPr marL="106257" marR="106257" marT="19846" marB="51599">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2019</a:t>
                      </a:r>
                    </a:p>
                  </a:txBody>
                  <a:tcPr marL="106257" marR="106257" marT="19846" marB="51599">
                    <a:lnL w="12700" cap="flat" cmpd="sng" algn="ctr">
                      <a:noFill/>
                      <a:prstDash val="solid"/>
                      <a:round/>
                      <a:headEnd type="none" w="med" len="med"/>
                      <a:tailEnd type="none" w="med" len="med"/>
                    </a:lnL>
                    <a:lnR w="5715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2020</a:t>
                      </a:r>
                    </a:p>
                  </a:txBody>
                  <a:tcPr marL="106257" marR="106257" marT="19846" marB="51599">
                    <a:lnL w="12700" cap="flat" cmpd="sng" algn="ctr">
                      <a:noFill/>
                      <a:prstDash val="solid"/>
                      <a:round/>
                      <a:headEnd type="none" w="med" len="med"/>
                      <a:tailEnd type="none" w="med" len="med"/>
                    </a:lnL>
                    <a:lnR w="5715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2021</a:t>
                      </a:r>
                    </a:p>
                  </a:txBody>
                  <a:tcPr marL="106257" marR="106257" marT="19846" marB="51599">
                    <a:lnL w="1270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extLst>
                  <a:ext uri="{0D108BD9-81ED-4DB2-BD59-A6C34878D82A}">
                    <a16:rowId xmlns:a16="http://schemas.microsoft.com/office/drawing/2014/main" val="10001"/>
                  </a:ext>
                </a:extLst>
              </a:tr>
              <a:tr h="751304">
                <a:tc>
                  <a:txBody>
                    <a:bodyPr/>
                    <a:lstStyle/>
                    <a:p>
                      <a:pPr algn="ctr"/>
                      <a:r>
                        <a:rPr lang="en-US" sz="900" dirty="0" err="1">
                          <a:latin typeface="Arial" pitchFamily="34" charset="0"/>
                          <a:cs typeface="Arial" pitchFamily="34" charset="0"/>
                        </a:rPr>
                        <a:t>Zähler</a:t>
                      </a: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r>
                        <a:rPr lang="en-US" sz="900" dirty="0" err="1">
                          <a:latin typeface="Arial" pitchFamily="34" charset="0"/>
                          <a:cs typeface="Arial" pitchFamily="34" charset="0"/>
                        </a:rPr>
                        <a:t>Pat. des Nenners mit prätherapeutischer histologischer Sicherung</a:t>
                      </a:r>
                      <a:endParaRPr lang="en-US" sz="900" dirty="0">
                        <a:latin typeface="Arial" pitchFamily="34" charset="0"/>
                        <a:cs typeface="Arial" pitchFamily="34" charset="0"/>
                      </a:endParaRPr>
                    </a:p>
                  </a:txBody>
                  <a:tcPr marL="106257" marR="106257"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k.A.</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a:latin typeface="Arial" pitchFamily="34" charset="0"/>
                          <a:cs typeface="Arial" pitchFamily="34" charset="0"/>
                        </a:rPr>
                        <a:t>k.A.</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a:latin typeface="Arial" pitchFamily="34" charset="0"/>
                          <a:cs typeface="Arial" pitchFamily="34" charset="0"/>
                        </a:rPr>
                        <a:t>k.A.</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a:latin typeface="Arial" pitchFamily="34" charset="0"/>
                          <a:cs typeface="Arial" pitchFamily="34" charset="0"/>
                        </a:rPr>
                        <a:t>k.A.</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err="1">
                          <a:latin typeface="Arial" pitchFamily="34" charset="0"/>
                          <a:cs typeface="Arial" pitchFamily="34" charset="0"/>
                        </a:rPr>
                        <a:t>5</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2"/>
                  </a:ext>
                </a:extLst>
              </a:tr>
              <a:tr h="751304">
                <a:tc>
                  <a:txBody>
                    <a:bodyPr/>
                    <a:lstStyle/>
                    <a:p>
                      <a:pPr algn="ctr"/>
                      <a:r>
                        <a:rPr lang="en-US" sz="900" dirty="0">
                          <a:latin typeface="Arial" pitchFamily="34" charset="0"/>
                          <a:cs typeface="Arial" pitchFamily="34" charset="0"/>
                        </a:rPr>
                        <a:t>Nenner</a:t>
                      </a: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r>
                        <a:rPr lang="en-US" sz="900" dirty="0" err="1">
                          <a:latin typeface="Arial" pitchFamily="34" charset="0"/>
                          <a:cs typeface="Arial" pitchFamily="34" charset="0"/>
                        </a:rPr>
                        <a:t>Pat. mit Zervixkarzinom und Therapie eines Lokalrezidivs</a:t>
                      </a:r>
                      <a:endParaRPr lang="en-US" sz="900" dirty="0">
                        <a:latin typeface="Arial" pitchFamily="34" charset="0"/>
                        <a:cs typeface="Arial" pitchFamily="34" charset="0"/>
                      </a:endParaRPr>
                    </a:p>
                  </a:txBody>
                  <a:tcPr marL="106257" marR="106257"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k.A.</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a:latin typeface="Arial" pitchFamily="34" charset="0"/>
                          <a:cs typeface="Arial" pitchFamily="34" charset="0"/>
                        </a:rPr>
                        <a:t>k.A.</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a:latin typeface="Arial" pitchFamily="34" charset="0"/>
                          <a:cs typeface="Arial" pitchFamily="34" charset="0"/>
                        </a:rPr>
                        <a:t>k.A.</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a:latin typeface="Arial" pitchFamily="34" charset="0"/>
                          <a:cs typeface="Arial" pitchFamily="34" charset="0"/>
                        </a:rPr>
                        <a:t>k.A.</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8</a:t>
                      </a:r>
                      <a:endParaRPr lang="en-US" sz="900" dirty="0">
                        <a:latin typeface="Arial" pitchFamily="34" charset="0"/>
                        <a:cs typeface="Arial" pitchFamily="34" charset="0"/>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3"/>
                  </a:ext>
                </a:extLst>
              </a:tr>
              <a:tr h="379982">
                <a:tc>
                  <a:txBody>
                    <a:bodyPr/>
                    <a:lstStyle/>
                    <a:p>
                      <a:pPr algn="ctr"/>
                      <a:r>
                        <a:rPr lang="en-US" sz="900" dirty="0" err="1">
                          <a:latin typeface="Arial" pitchFamily="34" charset="0"/>
                          <a:cs typeface="Arial" pitchFamily="34" charset="0"/>
                        </a:rPr>
                        <a:t>Quote</a:t>
                      </a: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r>
                        <a:rPr lang="en-US" sz="900" dirty="0" err="1">
                          <a:latin typeface="Arial" pitchFamily="34" charset="0"/>
                          <a:cs typeface="Arial" pitchFamily="34" charset="0"/>
                        </a:rPr>
                        <a:t>Begründungspflicht* &lt;50%</a:t>
                      </a:r>
                      <a:endParaRPr lang="en-US" sz="900" dirty="0">
                        <a:latin typeface="Arial" pitchFamily="34" charset="0"/>
                        <a:cs typeface="Arial" pitchFamily="34" charset="0"/>
                      </a:endParaRPr>
                    </a:p>
                  </a:txBody>
                  <a:tcPr marL="106257" marR="106257"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k.A.</a:t>
                      </a: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k.A.</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k.A.</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k.A.</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err="1">
                          <a:solidFill>
                            <a:schemeClr val="tx1"/>
                          </a:solidFill>
                          <a:latin typeface="Arial" pitchFamily="34" charset="0"/>
                          <a:cs typeface="Arial" pitchFamily="34" charset="0"/>
                        </a:rPr>
                        <a:t>62,50%</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4"/>
                  </a:ext>
                </a:extLst>
              </a:tr>
              <a:tr h="277842">
                <a:tc grid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noFill/>
                  </a:tcPr>
                </a:tc>
                <a:tc hMerge="1">
                  <a:txBody>
                    <a:bodyPr/>
                    <a:lstStyle/>
                    <a:p>
                      <a:endParaRPr lang="en-US" sz="800" dirty="0">
                        <a:latin typeface="Arial" pitchFamily="34" charset="0"/>
                        <a:cs typeface="Arial" pitchFamily="34" charset="0"/>
                      </a:endParaRPr>
                    </a:p>
                  </a:txBody>
                  <a:tcPr marL="98433" marR="98433" marT="45431" marB="45431">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29</a:t>
            </a:fld>
            <a:endParaRPr lang="en-US" dirty="0"/>
          </a:p>
        </p:txBody>
      </p:sp>
      <p:graphicFrame>
        <p:nvGraphicFramePr>
          <p:cNvPr id="13" name="Table 10"/>
          <p:cNvGraphicFramePr>
            <a:graphicFrameLocks noGrp="1"/>
          </p:cNvGraphicFramePr>
          <p:nvPr/>
        </p:nvGraphicFramePr>
        <p:xfrm>
          <a:off x="7368240" y="4249311"/>
          <a:ext cx="3146936" cy="998825"/>
        </p:xfrm>
        <a:graphic>
          <a:graphicData uri="http://schemas.openxmlformats.org/drawingml/2006/table">
            <a:tbl>
              <a:tblPr firstRow="1" bandRow="1">
                <a:tableStyleId>{5C22544A-7EE6-4342-B048-85BDC9FD1C3A}</a:tableStyleId>
              </a:tblPr>
              <a:tblGrid>
                <a:gridCol w="786734">
                  <a:extLst>
                    <a:ext uri="{9D8B030D-6E8A-4147-A177-3AD203B41FA5}">
                      <a16:colId xmlns:a16="http://schemas.microsoft.com/office/drawing/2014/main" val="20000"/>
                    </a:ext>
                  </a:extLst>
                </a:gridCol>
                <a:gridCol w="786734">
                  <a:extLst>
                    <a:ext uri="{9D8B030D-6E8A-4147-A177-3AD203B41FA5}">
                      <a16:colId xmlns:a16="http://schemas.microsoft.com/office/drawing/2014/main" val="20001"/>
                    </a:ext>
                  </a:extLst>
                </a:gridCol>
                <a:gridCol w="786734">
                  <a:extLst>
                    <a:ext uri="{9D8B030D-6E8A-4147-A177-3AD203B41FA5}">
                      <a16:colId xmlns:a16="http://schemas.microsoft.com/office/drawing/2014/main" val="20002"/>
                    </a:ext>
                  </a:extLst>
                </a:gridCol>
                <a:gridCol w="786734">
                  <a:extLst>
                    <a:ext uri="{9D8B030D-6E8A-4147-A177-3AD203B41FA5}">
                      <a16:colId xmlns:a16="http://schemas.microsoft.com/office/drawing/2014/main" val="20003"/>
                    </a:ext>
                  </a:extLst>
                </a:gridCol>
              </a:tblGrid>
              <a:tr h="254027">
                <a:tc gridSpan="2">
                  <a:txBody>
                    <a:bodyPr/>
                    <a:lstStyle/>
                    <a:p>
                      <a:r>
                        <a:rPr lang="en-US" sz="900" dirty="0" err="1">
                          <a:solidFill>
                            <a:schemeClr val="tx1"/>
                          </a:solidFill>
                          <a:latin typeface="Arial" pitchFamily="34" charset="0"/>
                          <a:cs typeface="Arial" pitchFamily="34" charset="0"/>
                        </a:rPr>
                        <a:t>Standorte mit auswertbaren Daten</a:t>
                      </a:r>
                      <a:endParaRPr lang="en-US" sz="900" dirty="0">
                        <a:solidFill>
                          <a:schemeClr val="tx1"/>
                        </a:solidFill>
                        <a:latin typeface="Arial" pitchFamily="34" charset="0"/>
                        <a:cs typeface="Arial" pitchFamily="34" charset="0"/>
                      </a:endParaRPr>
                    </a:p>
                  </a:txBody>
                  <a:tcPr marL="98708" marR="98708" marT="50408" marB="50408">
                    <a:lnL w="31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57150" cap="flat" cmpd="sng" algn="ctr">
                      <a:noFill/>
                      <a:prstDash val="solid"/>
                      <a:round/>
                      <a:headEnd type="none" w="med" len="med"/>
                      <a:tailEnd type="none" w="med" len="med"/>
                    </a:lnB>
                    <a:solidFill>
                      <a:srgbClr val="F8C57F"/>
                    </a:solidFill>
                  </a:tcPr>
                </a:tc>
                <a:tc hMerge="1">
                  <a:txBody>
                    <a:bodyPr/>
                    <a:lstStyle/>
                    <a:p>
                      <a:endParaRPr lang="en-US" dirty="0"/>
                    </a:p>
                  </a:txBody>
                  <a:tcPr/>
                </a:tc>
                <a:tc gridSpan="2">
                  <a:txBody>
                    <a:bodyPr/>
                    <a:lstStyle/>
                    <a:p>
                      <a:r>
                        <a:rPr lang="en-US" sz="900" dirty="0" err="1">
                          <a:solidFill>
                            <a:schemeClr val="tx1"/>
                          </a:solidFill>
                          <a:latin typeface="Arial" pitchFamily="34" charset="0"/>
                          <a:cs typeface="Arial" pitchFamily="34" charset="0"/>
                        </a:rPr>
                        <a:t>Standorte</a:t>
                      </a:r>
                      <a:r>
                        <a:rPr lang="en-US" sz="900" dirty="0">
                          <a:solidFill>
                            <a:schemeClr val="tx1"/>
                          </a:solidFill>
                          <a:latin typeface="Arial" pitchFamily="34" charset="0"/>
                          <a:cs typeface="Arial" pitchFamily="34" charset="0"/>
                        </a:rPr>
                        <a:t> </a:t>
                      </a:r>
                      <a:r>
                        <a:rPr lang="en-US" sz="900" dirty="0" err="1">
                          <a:solidFill>
                            <a:schemeClr val="tx1"/>
                          </a:solidFill>
                          <a:latin typeface="Arial" pitchFamily="34" charset="0"/>
                          <a:cs typeface="Arial" pitchFamily="34" charset="0"/>
                        </a:rPr>
                        <a:t>innerhalb</a:t>
                      </a:r>
                      <a:r>
                        <a:rPr lang="en-US" sz="900" dirty="0">
                          <a:solidFill>
                            <a:schemeClr val="tx1"/>
                          </a:solidFill>
                          <a:latin typeface="Arial" pitchFamily="34" charset="0"/>
                          <a:cs typeface="Arial" pitchFamily="34" charset="0"/>
                        </a:rPr>
                        <a:t> der </a:t>
                      </a:r>
                      <a:r>
                        <a:rPr lang="en-US" sz="900" dirty="0" err="1">
                          <a:solidFill>
                            <a:schemeClr val="tx1"/>
                          </a:solidFill>
                          <a:latin typeface="Arial" pitchFamily="34" charset="0"/>
                          <a:cs typeface="Arial" pitchFamily="34" charset="0"/>
                        </a:rPr>
                        <a:t>Plausibilitätsgrenzen</a:t>
                      </a:r>
                      <a:endParaRPr lang="en-US" sz="900" dirty="0">
                        <a:solidFill>
                          <a:schemeClr val="tx1"/>
                        </a:solidFill>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57150" cap="flat" cmpd="sng" algn="ctr">
                      <a:noFill/>
                      <a:prstDash val="solid"/>
                      <a:round/>
                      <a:headEnd type="none" w="med" len="med"/>
                      <a:tailEnd type="none" w="med" len="med"/>
                    </a:lnB>
                    <a:solidFill>
                      <a:srgbClr val="F8C57F"/>
                    </a:solidFill>
                  </a:tcPr>
                </a:tc>
                <a:tc hMerge="1">
                  <a:txBody>
                    <a:bodyPr/>
                    <a:lstStyle/>
                    <a:p>
                      <a:endParaRPr lang="en-US" dirty="0"/>
                    </a:p>
                  </a:txBody>
                  <a:tcPr/>
                </a:tc>
                <a:extLst>
                  <a:ext uri="{0D108BD9-81ED-4DB2-BD59-A6C34878D82A}">
                    <a16:rowId xmlns:a16="http://schemas.microsoft.com/office/drawing/2014/main" val="10000"/>
                  </a:ext>
                </a:extLst>
              </a:tr>
              <a:tr h="254027">
                <a:tc>
                  <a:txBody>
                    <a:bodyPr/>
                    <a:lstStyle/>
                    <a:p>
                      <a:pPr algn="ctr"/>
                      <a:r>
                        <a:rPr lang="en-US" sz="900" dirty="0">
                          <a:latin typeface="Arial" pitchFamily="34" charset="0"/>
                          <a:cs typeface="Arial" pitchFamily="34" charset="0"/>
                        </a:rPr>
                        <a:t>Anzahl</a:t>
                      </a:r>
                    </a:p>
                  </a:txBody>
                  <a:tcPr marL="106934" marR="106934" marT="50408" marB="50408">
                    <a:lnL w="31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a:txBody>
                    <a:bodyPr/>
                    <a:lstStyle/>
                    <a:p>
                      <a:pPr algn="ctr"/>
                      <a:r>
                        <a:rPr lang="en-US" sz="900" dirty="0">
                          <a:latin typeface="Arial" pitchFamily="34" charset="0"/>
                          <a:cs typeface="Arial" pitchFamily="34" charset="0"/>
                        </a:rPr>
                        <a:t>%</a:t>
                      </a:r>
                    </a:p>
                  </a:txBody>
                  <a:tcPr marL="106934" marR="106934" marT="50408" marB="50408">
                    <a:lnL w="3175"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a:txBody>
                    <a:bodyPr/>
                    <a:lstStyle/>
                    <a:p>
                      <a:pPr algn="ctr"/>
                      <a:r>
                        <a:rPr lang="en-US" sz="900" dirty="0">
                          <a:latin typeface="Arial" pitchFamily="34" charset="0"/>
                          <a:cs typeface="Arial" pitchFamily="34" charset="0"/>
                        </a:rPr>
                        <a:t>Anzahl</a:t>
                      </a:r>
                    </a:p>
                  </a:txBody>
                  <a:tcPr marL="106934" marR="106934" marT="50408" marB="50408">
                    <a:lnL w="5715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a:txBody>
                    <a:bodyPr/>
                    <a:lstStyle/>
                    <a:p>
                      <a:pPr algn="ctr"/>
                      <a:r>
                        <a:rPr lang="en-US" sz="900" dirty="0">
                          <a:latin typeface="Arial" pitchFamily="34" charset="0"/>
                          <a:cs typeface="Arial" pitchFamily="34" charset="0"/>
                        </a:rPr>
                        <a:t>%</a:t>
                      </a:r>
                    </a:p>
                  </a:txBody>
                  <a:tcPr marL="106934" marR="106934" marT="50408" marB="50408">
                    <a:lnL w="31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extLst>
                  <a:ext uri="{0D108BD9-81ED-4DB2-BD59-A6C34878D82A}">
                    <a16:rowId xmlns:a16="http://schemas.microsoft.com/office/drawing/2014/main" val="10001"/>
                  </a:ext>
                </a:extLst>
              </a:tr>
              <a:tr h="369662">
                <a:tc>
                  <a:txBody>
                    <a:bodyPr/>
                    <a:lstStyle/>
                    <a:p>
                      <a:pPr algn="ctr"/>
                      <a:r>
                        <a:rPr lang="en-US" sz="900" dirty="0" err="1">
                          <a:latin typeface="Arial" pitchFamily="34" charset="0"/>
                          <a:cs typeface="Arial" pitchFamily="34" charset="0"/>
                        </a:rPr>
                        <a:t>83</a:t>
                      </a:r>
                      <a:endParaRPr lang="en-US" sz="900" dirty="0">
                        <a:latin typeface="Arial" pitchFamily="34" charset="0"/>
                        <a:cs typeface="Arial" pitchFamily="34" charset="0"/>
                      </a:endParaRPr>
                    </a:p>
                  </a:txBody>
                  <a:tcPr marL="98708" marR="98708" marT="50408" marB="50408">
                    <a:lnL w="31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46,89%</a:t>
                      </a:r>
                      <a:endParaRPr lang="en-US" sz="900" dirty="0">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75</a:t>
                      </a:r>
                      <a:endParaRPr lang="en-US" sz="900" dirty="0">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90,36%</a:t>
                      </a:r>
                      <a:endParaRPr lang="en-US" sz="900" dirty="0">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2"/>
                  </a:ext>
                </a:extLst>
              </a:tr>
            </a:tbl>
          </a:graphicData>
        </a:graphic>
      </p:graphicFrame>
      <p:sp>
        <p:nvSpPr>
          <p:cNvPr id="17" name="Textfeld 9"/>
          <p:cNvSpPr txBox="1">
            <a:spLocks noChangeArrowheads="1"/>
          </p:cNvSpPr>
          <p:nvPr/>
        </p:nvSpPr>
        <p:spPr bwMode="auto">
          <a:xfrm>
            <a:off x="7377205" y="5330221"/>
            <a:ext cx="3137972" cy="1627358"/>
          </a:xfrm>
          <a:prstGeom prst="rect">
            <a:avLst/>
          </a:prstGeom>
          <a:solidFill>
            <a:srgbClr val="FEF3E5"/>
          </a:solidFill>
          <a:ln w="9525">
            <a:noFill/>
            <a:miter lim="800000"/>
            <a:headEnd/>
            <a:tailEnd/>
          </a:ln>
        </p:spPr>
        <p:txBody>
          <a:bodyPr wrap="square" lIns="89431" tIns="56789" rIns="113579" bIns="56789">
            <a:normAutofit/>
          </a:bodyPr>
          <a:lstStyle/>
          <a:p>
            <a:pPr algn="just"/>
            <a:r>
              <a:rPr lang="de-DE" sz="900" b="1" dirty="0">
                <a:latin typeface="Arial" pitchFamily="34" charset="0"/>
                <a:cs typeface="Arial" pitchFamily="34" charset="0"/>
              </a:rPr>
              <a:t>Anmerkungen</a:t>
            </a:r>
            <a:r>
              <a:rPr lang="de-DE" sz="900" dirty="0">
                <a:latin typeface="Arial" pitchFamily="34" charset="0"/>
                <a:cs typeface="Arial" pitchFamily="34" charset="0"/>
              </a:rPr>
              <a:t>:</a:t>
            </a:r>
          </a:p>
          <a:p>
            <a:pPr algn="just"/>
            <a:endParaRPr lang="en-US" sz="1000" dirty="0"/>
          </a:p>
          <a:p>
            <a:pPr algn="just"/>
            <a:endParaRPr lang="de-DE" sz="1700" b="1" dirty="0">
              <a:latin typeface="Arial" charset="0"/>
              <a:cs typeface="Arial" charset="0"/>
            </a:endParaRPr>
          </a:p>
          <a:p>
            <a:pPr algn="just"/>
            <a:endParaRPr lang="de-DE" sz="1700" b="1" dirty="0">
              <a:latin typeface="Arial" charset="0"/>
              <a:cs typeface="Arial" charset="0"/>
            </a:endParaRPr>
          </a:p>
          <a:p>
            <a:pPr algn="just"/>
            <a:endParaRPr lang="de-DE" sz="1700" b="1" dirty="0">
              <a:latin typeface="Arial" charset="0"/>
              <a:cs typeface="Arial" charset="0"/>
            </a:endParaRPr>
          </a:p>
          <a:p>
            <a:pPr algn="just"/>
            <a:endParaRPr lang="de-DE" sz="1700" dirty="0">
              <a:latin typeface="Arial" charset="0"/>
              <a:cs typeface="Arial" charset="0"/>
            </a:endParaRPr>
          </a:p>
        </p:txBody>
      </p:sp>
      <p:graphicFrame>
        <p:nvGraphicFramePr>
          <p:cNvPr id="26" name="Tabelle 30"/>
          <p:cNvGraphicFramePr>
            <a:graphicFrameLocks noGrp="1"/>
          </p:cNvGraphicFramePr>
          <p:nvPr/>
        </p:nvGraphicFramePr>
        <p:xfrm>
          <a:off x="2984500" y="4240579"/>
          <a:ext cx="4226397" cy="2719749"/>
        </p:xfrm>
        <a:graphic>
          <a:graphicData uri="http://schemas.openxmlformats.org/drawingml/2006/table">
            <a:tbl>
              <a:tblPr firstRow="1" bandRow="1">
                <a:tableStyleId>{5C22544A-7EE6-4342-B048-85BDC9FD1C3A}</a:tableStyleId>
              </a:tblPr>
              <a:tblGrid>
                <a:gridCol w="505755">
                  <a:extLst>
                    <a:ext uri="{9D8B030D-6E8A-4147-A177-3AD203B41FA5}">
                      <a16:colId xmlns:a16="http://schemas.microsoft.com/office/drawing/2014/main" val="20000"/>
                    </a:ext>
                  </a:extLst>
                </a:gridCol>
                <a:gridCol w="946572">
                  <a:extLst>
                    <a:ext uri="{9D8B030D-6E8A-4147-A177-3AD203B41FA5}">
                      <a16:colId xmlns:a16="http://schemas.microsoft.com/office/drawing/2014/main" val="20001"/>
                    </a:ext>
                  </a:extLst>
                </a:gridCol>
                <a:gridCol w="554814">
                  <a:extLst>
                    <a:ext uri="{9D8B030D-6E8A-4147-A177-3AD203B41FA5}">
                      <a16:colId xmlns:a16="http://schemas.microsoft.com/office/drawing/2014/main" val="20003"/>
                    </a:ext>
                  </a:extLst>
                </a:gridCol>
                <a:gridCol w="554814">
                  <a:extLst>
                    <a:ext uri="{9D8B030D-6E8A-4147-A177-3AD203B41FA5}">
                      <a16:colId xmlns:a16="http://schemas.microsoft.com/office/drawing/2014/main" val="20004"/>
                    </a:ext>
                  </a:extLst>
                </a:gridCol>
                <a:gridCol w="554814">
                  <a:extLst>
                    <a:ext uri="{9D8B030D-6E8A-4147-A177-3AD203B41FA5}">
                      <a16:colId xmlns:a16="http://schemas.microsoft.com/office/drawing/2014/main" val="20005"/>
                    </a:ext>
                  </a:extLst>
                </a:gridCol>
                <a:gridCol w="554814">
                  <a:extLst>
                    <a:ext uri="{9D8B030D-6E8A-4147-A177-3AD203B41FA5}">
                      <a16:colId xmlns:a16="http://schemas.microsoft.com/office/drawing/2014/main" val="20006"/>
                    </a:ext>
                  </a:extLst>
                </a:gridCol>
                <a:gridCol w="554814">
                  <a:extLst>
                    <a:ext uri="{9D8B030D-6E8A-4147-A177-3AD203B41FA5}">
                      <a16:colId xmlns:a16="http://schemas.microsoft.com/office/drawing/2014/main" val="20007"/>
                    </a:ext>
                  </a:extLst>
                </a:gridCol>
              </a:tblGrid>
              <a:tr h="331394">
                <a:tc gridSpan="2">
                  <a:txBody>
                    <a:bodyPr/>
                    <a:lstStyle/>
                    <a:p>
                      <a:endParaRPr lang="de-DE" sz="900" dirty="0">
                        <a:solidFill>
                          <a:schemeClr val="tx1"/>
                        </a:solidFill>
                        <a:latin typeface="Arial" pitchFamily="34" charset="0"/>
                        <a:cs typeface="Arial" pitchFamily="34" charset="0"/>
                      </a:endParaRPr>
                    </a:p>
                  </a:txBody>
                  <a:tcPr marL="106934" marR="106934" marT="50408" marB="50408">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hMerge="1">
                  <a:txBody>
                    <a:bodyPr/>
                    <a:lstStyle/>
                    <a:p>
                      <a:pPr algn="ctr"/>
                      <a:endParaRPr lang="de-DE" sz="800" dirty="0">
                        <a:solidFill>
                          <a:schemeClr val="tx1"/>
                        </a:solidFill>
                        <a:latin typeface="Arial" pitchFamily="34" charset="0"/>
                        <a:cs typeface="Arial" pitchFamily="34" charset="0"/>
                      </a:endParaRPr>
                    </a:p>
                  </a:txBody>
                  <a:tcPr marL="99060" marR="9906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A5DAAD"/>
                    </a:solidFill>
                  </a:tcPr>
                </a:tc>
                <a:tc>
                  <a:txBody>
                    <a:bodyPr/>
                    <a:lstStyle/>
                    <a:p>
                      <a:pPr algn="ctr"/>
                      <a:r>
                        <a:rPr lang="de-DE" sz="900" dirty="0">
                          <a:solidFill>
                            <a:schemeClr val="tx1"/>
                          </a:solidFill>
                          <a:latin typeface="Arial" pitchFamily="34" charset="0"/>
                          <a:cs typeface="Arial" pitchFamily="34" charset="0"/>
                        </a:rPr>
                        <a:t>2017</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2018</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2019</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2020</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2021</a:t>
                      </a:r>
                    </a:p>
                  </a:txBody>
                  <a:tcPr marL="106934" marR="106934" marT="50408" marB="50408" anchor="ctr">
                    <a:lnL w="57150" cap="flat" cmpd="sng" algn="ctr">
                      <a:solidFill>
                        <a:schemeClr val="bg1"/>
                      </a:solidFill>
                      <a:prstDash val="solid"/>
                      <a:round/>
                      <a:headEnd type="none" w="med" len="med"/>
                      <a:tailEnd type="none" w="med" len="med"/>
                    </a:lnL>
                    <a:lnB w="57150" cap="flat" cmpd="sng" algn="ctr">
                      <a:solidFill>
                        <a:schemeClr val="bg1"/>
                      </a:solidFill>
                      <a:prstDash val="solid"/>
                      <a:round/>
                      <a:headEnd type="none" w="med" len="med"/>
                      <a:tailEnd type="none" w="med" len="med"/>
                    </a:lnB>
                    <a:solidFill>
                      <a:srgbClr val="F8C57F"/>
                    </a:solidFill>
                  </a:tcPr>
                </a:tc>
                <a:extLst>
                  <a:ext uri="{0D108BD9-81ED-4DB2-BD59-A6C34878D82A}">
                    <a16:rowId xmlns:a16="http://schemas.microsoft.com/office/drawing/2014/main" val="10000"/>
                  </a:ext>
                </a:extLst>
              </a:tr>
              <a:tr h="410625">
                <a:tc rowSpan="7">
                  <a:txBody>
                    <a:bodyPr/>
                    <a:lstStyle/>
                    <a:p>
                      <a:pPr>
                        <a:lnSpc>
                          <a:spcPts val="1200"/>
                        </a:lnSpc>
                        <a:spcAft>
                          <a:spcPts val="0"/>
                        </a:spcAft>
                      </a:pPr>
                      <a:endParaRPr lang="de-DE" sz="900" dirty="0">
                        <a:effectLst/>
                        <a:latin typeface="Arial" pitchFamily="34" charset="0"/>
                        <a:ea typeface="Times New Roman"/>
                        <a:cs typeface="Arial" pitchFamily="34" charset="0"/>
                      </a:endParaRPr>
                    </a:p>
                  </a:txBody>
                  <a:tcPr marL="80201" marR="80201"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dirty="0">
                          <a:effectLst/>
                          <a:latin typeface="Arial" pitchFamily="34" charset="0"/>
                          <a:ea typeface="Times New Roman"/>
                          <a:cs typeface="Arial" pitchFamily="34" charset="0"/>
                        </a:rPr>
                        <a:t>Max</a:t>
                      </a: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err="1">
                          <a:solidFill>
                            <a:srgbClr val="000000"/>
                          </a:solidFill>
                          <a:effectLst/>
                          <a:latin typeface="Arial"/>
                        </a:rPr>
                        <a:t>100%</a:t>
                      </a:r>
                      <a:endParaRPr lang="de-DE" sz="900" b="0" i="0" u="none" strike="noStrike" dirty="0">
                        <a:solidFill>
                          <a:srgbClr val="000000"/>
                        </a:solidFill>
                        <a:effectLst/>
                        <a:latin typeface="Arial"/>
                      </a:endParaRP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1"/>
                  </a:ext>
                </a:extLst>
              </a:tr>
              <a:tr h="320760">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de-DE" sz="900" dirty="0">
                          <a:effectLst/>
                          <a:latin typeface="Arial" pitchFamily="34" charset="0"/>
                          <a:ea typeface="Times New Roman"/>
                          <a:cs typeface="Arial" pitchFamily="34" charset="0"/>
                        </a:rPr>
                        <a:t>95. Perzentil</a:t>
                      </a: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2"/>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75. </a:t>
                      </a:r>
                      <a:r>
                        <a:rPr lang="en-US" sz="900" dirty="0" err="1">
                          <a:effectLst/>
                          <a:latin typeface="Arial" pitchFamily="34" charset="0"/>
                          <a:ea typeface="Times New Roman"/>
                          <a:cs typeface="Arial" pitchFamily="34" charset="0"/>
                        </a:rPr>
                        <a:t>Perzentil</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3"/>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Median</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err="1">
                          <a:solidFill>
                            <a:srgbClr val="000000"/>
                          </a:solidFill>
                          <a:effectLst/>
                          <a:latin typeface="Arial"/>
                        </a:rPr>
                        <a:t>100%</a:t>
                      </a:r>
                      <a:endParaRPr lang="de-DE" sz="900" b="0" i="0" u="none" strike="noStrike" dirty="0">
                        <a:solidFill>
                          <a:srgbClr val="000000"/>
                        </a:solidFill>
                        <a:effectLst/>
                        <a:latin typeface="Arial"/>
                      </a:endParaRP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4"/>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25. </a:t>
                      </a:r>
                      <a:r>
                        <a:rPr lang="en-US" sz="900" dirty="0" err="1">
                          <a:effectLst/>
                          <a:latin typeface="Arial" pitchFamily="34" charset="0"/>
                          <a:ea typeface="Times New Roman"/>
                          <a:cs typeface="Arial" pitchFamily="34" charset="0"/>
                        </a:rPr>
                        <a:t>Perzentil</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61,25%</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5"/>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5. </a:t>
                      </a:r>
                      <a:r>
                        <a:rPr lang="en-US" sz="900" dirty="0" err="1">
                          <a:effectLst/>
                          <a:latin typeface="Arial" pitchFamily="34" charset="0"/>
                          <a:ea typeface="Times New Roman"/>
                          <a:cs typeface="Arial" pitchFamily="34" charset="0"/>
                        </a:rPr>
                        <a:t>Perzentil</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0,00%</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6"/>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Min</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err="1">
                          <a:solidFill>
                            <a:srgbClr val="000000"/>
                          </a:solidFill>
                          <a:effectLst/>
                          <a:latin typeface="Arial"/>
                        </a:rPr>
                        <a:t>0,00%</a:t>
                      </a:r>
                      <a:endParaRPr lang="de-DE" sz="900" b="0" i="0" u="none" strike="noStrike" dirty="0">
                        <a:solidFill>
                          <a:srgbClr val="000000"/>
                        </a:solidFill>
                        <a:effectLst/>
                        <a:latin typeface="Arial"/>
                      </a:endParaRP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solidFill>
                      <a:srgbClr val="FEF3E5"/>
                    </a:solidFill>
                  </a:tcPr>
                </a:tc>
                <a:extLst>
                  <a:ext uri="{0D108BD9-81ED-4DB2-BD59-A6C34878D82A}">
                    <a16:rowId xmlns:a16="http://schemas.microsoft.com/office/drawing/2014/main" val="10007"/>
                  </a:ext>
                </a:extLst>
              </a:tr>
            </a:tbl>
          </a:graphicData>
        </a:graphic>
      </p:graphicFrame>
      <p:cxnSp>
        <p:nvCxnSpPr>
          <p:cNvPr id="30" name="Gerade Verbindung 8"/>
          <p:cNvCxnSpPr/>
          <p:nvPr/>
        </p:nvCxnSpPr>
        <p:spPr>
          <a:xfrm>
            <a:off x="0" y="1048495"/>
            <a:ext cx="10693400" cy="0"/>
          </a:xfrm>
          <a:prstGeom prst="line">
            <a:avLst/>
          </a:prstGeom>
          <a:ln w="38100">
            <a:solidFill>
              <a:srgbClr val="F4A329"/>
            </a:solidFill>
          </a:ln>
        </p:spPr>
        <p:style>
          <a:lnRef idx="1">
            <a:schemeClr val="accent1"/>
          </a:lnRef>
          <a:fillRef idx="0">
            <a:schemeClr val="accent1"/>
          </a:fillRef>
          <a:effectRef idx="0">
            <a:schemeClr val="accent1"/>
          </a:effectRef>
          <a:fontRef idx="minor">
            <a:schemeClr val="tx1"/>
          </a:fontRef>
        </p:style>
      </p:cxnSp>
      <p:pic>
        <p:nvPicPr>
          <p:cNvPr id="16" name="Grafik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745" y="1145951"/>
            <a:ext cx="5210956" cy="2352393"/>
          </a:xfrm>
          <a:prstGeom prst="rect">
            <a:avLst/>
          </a:prstGeom>
        </p:spPr>
      </p:pic>
      <p:pic>
        <p:nvPicPr>
          <p:cNvPr id="19" name="Picture 3" descr="D:\benchmarking_endproducte\5\15\Allgemein\Grafiken\Boxplot\Allgemein_kennzahl_1.pn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047" y="4161631"/>
            <a:ext cx="2617522" cy="287764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C:\Users\cristina\Desktop\plot_prostat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9620" y="4684247"/>
            <a:ext cx="385579" cy="2201868"/>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p:cNvSpPr txBox="1">
            <a:spLocks/>
          </p:cNvSpPr>
          <p:nvPr/>
        </p:nvSpPr>
        <p:spPr bwMode="auto">
          <a:xfrm>
            <a:off x="178224" y="252042"/>
            <a:ext cx="9000278" cy="336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1300" dirty="0" err="1">
                <a:latin typeface="Arial" pitchFamily="34" charset="0"/>
              </a:rPr>
              <a:t>Jahresbericht</a:t>
            </a:r>
            <a:r>
              <a:rPr lang="en-US" sz="1300" dirty="0">
                <a:latin typeface="Arial" pitchFamily="34" charset="0"/>
              </a:rPr>
              <a:t> </a:t>
            </a:r>
            <a:r>
              <a:rPr lang="de-DE" sz="1300" dirty="0">
                <a:latin typeface="Arial" pitchFamily="34" charset="0"/>
              </a:rPr>
              <a:t>Gynäkologische Krebszentren</a:t>
            </a:r>
            <a:r>
              <a:rPr lang="en-US" sz="1300" dirty="0">
                <a:latin typeface="Arial" pitchFamily="34" charset="0"/>
              </a:rPr>
              <a:t> 2023 (</a:t>
            </a:r>
            <a:r>
              <a:rPr lang="en-US" sz="1300" dirty="0" err="1">
                <a:latin typeface="Arial" pitchFamily="34" charset="0"/>
              </a:rPr>
              <a:t>Auditjahr</a:t>
            </a:r>
            <a:r>
              <a:rPr lang="en-US" sz="1300" dirty="0">
                <a:latin typeface="Arial" pitchFamily="34" charset="0"/>
              </a:rPr>
              <a:t> 2022 / </a:t>
            </a:r>
            <a:r>
              <a:rPr lang="en-US" sz="1300" dirty="0" err="1">
                <a:latin typeface="Arial" pitchFamily="34" charset="0"/>
              </a:rPr>
              <a:t>Kennzahlenjahr</a:t>
            </a:r>
            <a:r>
              <a:rPr lang="en-US" sz="1300" dirty="0">
                <a:latin typeface="Arial" pitchFamily="34" charset="0"/>
              </a:rPr>
              <a:t> 2021)</a:t>
            </a:r>
            <a:endParaRPr lang="de-DE" sz="1300" kern="0" dirty="0">
              <a:solidFill>
                <a:srgbClr val="7F7F7F"/>
              </a:solidFill>
              <a:latin typeface="Arial" charset="0"/>
              <a:cs typeface="Arial" charset="0"/>
            </a:endParaRPr>
          </a:p>
        </p:txBody>
      </p:sp>
      <p:sp>
        <p:nvSpPr>
          <p:cNvPr id="5" name="Textfeld 4"/>
          <p:cNvSpPr txBox="1"/>
          <p:nvPr/>
        </p:nvSpPr>
        <p:spPr bwMode="auto">
          <a:xfrm>
            <a:off x="250265" y="7179596"/>
            <a:ext cx="53091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nchor="ctr">
            <a:spAutoFit/>
          </a:bodyPr>
          <a:lstStyle/>
          <a:p>
            <a:pPr defTabSz="914400">
              <a:defRPr/>
            </a:pPr>
            <a:r>
              <a:rPr lang="de-DE" sz="600" dirty="0" err="1">
                <a:latin typeface="Arial" pitchFamily="34" charset="0"/>
                <a:cs typeface="Arial" pitchFamily="34" charset="0"/>
              </a:rPr>
              <a:t>* Bei Werten außerhalb der Plausibilitätsgrenze(n) besteht eine Begründungspflicht der Zentren.</a:t>
            </a:r>
            <a:endParaRPr lang="en-US" sz="800" dirty="0">
              <a:latin typeface="Arial" pitchFamily="34" charset="0"/>
              <a:cs typeface="Arial" pitchFamily="34" charset="0"/>
            </a:endParaRPr>
          </a:p>
        </p:txBody>
      </p:sp>
    </p:spTree>
    <p:extLst>
      <p:ext uri="{BB962C8B-B14F-4D97-AF65-F5344CB8AC3E}">
        <p14:creationId xmlns:p14="http://schemas.microsoft.com/office/powerpoint/2010/main" val="94016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eck 15"/>
          <p:cNvSpPr/>
          <p:nvPr/>
        </p:nvSpPr>
        <p:spPr>
          <a:xfrm>
            <a:off x="283115" y="5391550"/>
            <a:ext cx="3290277" cy="1894281"/>
          </a:xfrm>
          <a:prstGeom prst="rect">
            <a:avLst/>
          </a:prstGeom>
          <a:noFill/>
          <a:ln w="12700">
            <a:solidFill>
              <a:srgbClr val="1EA233"/>
            </a:solid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de-DE"/>
          </a:p>
        </p:txBody>
      </p:sp>
      <p:sp>
        <p:nvSpPr>
          <p:cNvPr id="15" name="Rechteck 14"/>
          <p:cNvSpPr/>
          <p:nvPr/>
        </p:nvSpPr>
        <p:spPr>
          <a:xfrm>
            <a:off x="283115" y="3181750"/>
            <a:ext cx="3290277" cy="1894281"/>
          </a:xfrm>
          <a:prstGeom prst="rect">
            <a:avLst/>
          </a:prstGeom>
          <a:noFill/>
          <a:ln w="12700">
            <a:solidFill>
              <a:srgbClr val="1EA233"/>
            </a:solid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de-DE"/>
          </a:p>
        </p:txBody>
      </p:sp>
      <p:sp>
        <p:nvSpPr>
          <p:cNvPr id="14" name="Title 1"/>
          <p:cNvSpPr txBox="1">
            <a:spLocks/>
          </p:cNvSpPr>
          <p:nvPr/>
        </p:nvSpPr>
        <p:spPr>
          <a:xfrm>
            <a:off x="178224" y="611545"/>
            <a:ext cx="10336953" cy="420070"/>
          </a:xfrm>
          <a:prstGeom prst="rect">
            <a:avLst/>
          </a:prstGeom>
        </p:spPr>
        <p:txBody>
          <a:bodyPr vert="horz" lIns="99569" tIns="49785" rIns="99569" bIns="49785" rtlCol="0" anchor="ctr" anchorCtr="0">
            <a:normAutofit/>
          </a:bodyPr>
          <a:lstStyle/>
          <a:p>
            <a:r>
              <a:rPr lang="de-DE" sz="1500" b="1" dirty="0">
                <a:latin typeface="Arial" charset="0"/>
                <a:cs typeface="Arial" charset="0"/>
              </a:rPr>
              <a:t>Allgemeine Informationen</a:t>
            </a:r>
            <a:endParaRPr lang="de-DE" sz="1500" b="1"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dirty="0"/>
          </a:p>
        </p:txBody>
      </p:sp>
      <p:cxnSp>
        <p:nvCxnSpPr>
          <p:cNvPr id="19" name="Gerade Verbindung 8"/>
          <p:cNvCxnSpPr/>
          <p:nvPr/>
        </p:nvCxnSpPr>
        <p:spPr>
          <a:xfrm>
            <a:off x="0" y="1047040"/>
            <a:ext cx="10693400" cy="0"/>
          </a:xfrm>
          <a:prstGeom prst="line">
            <a:avLst/>
          </a:prstGeom>
          <a:ln w="38100">
            <a:solidFill>
              <a:srgbClr val="F4A329"/>
            </a:solidFill>
          </a:ln>
        </p:spPr>
        <p:style>
          <a:lnRef idx="1">
            <a:schemeClr val="accent1"/>
          </a:lnRef>
          <a:fillRef idx="0">
            <a:schemeClr val="accent1"/>
          </a:fillRef>
          <a:effectRef idx="0">
            <a:schemeClr val="accent1"/>
          </a:effectRef>
          <a:fontRef idx="minor">
            <a:schemeClr val="tx1"/>
          </a:fontRef>
        </p:style>
      </p:cxnSp>
      <p:cxnSp>
        <p:nvCxnSpPr>
          <p:cNvPr id="18" name="Gerade Verbindung 8"/>
          <p:cNvCxnSpPr/>
          <p:nvPr/>
        </p:nvCxnSpPr>
        <p:spPr>
          <a:xfrm>
            <a:off x="0" y="1047040"/>
            <a:ext cx="10693400" cy="0"/>
          </a:xfrm>
          <a:prstGeom prst="line">
            <a:avLst/>
          </a:prstGeom>
          <a:ln w="38100">
            <a:solidFill>
              <a:srgbClr val="F4A329"/>
            </a:solidFill>
          </a:ln>
        </p:spPr>
        <p:style>
          <a:lnRef idx="1">
            <a:schemeClr val="accent1"/>
          </a:lnRef>
          <a:fillRef idx="0">
            <a:schemeClr val="accent1"/>
          </a:fillRef>
          <a:effectRef idx="0">
            <a:schemeClr val="accent1"/>
          </a:effectRef>
          <a:fontRef idx="minor">
            <a:schemeClr val="tx1"/>
          </a:fontRef>
        </p:style>
      </p:cxnSp>
      <p:cxnSp>
        <p:nvCxnSpPr>
          <p:cNvPr id="23" name="Gerade Verbindung 8"/>
          <p:cNvCxnSpPr/>
          <p:nvPr/>
        </p:nvCxnSpPr>
        <p:spPr>
          <a:xfrm>
            <a:off x="0" y="1047040"/>
            <a:ext cx="10693400" cy="0"/>
          </a:xfrm>
          <a:prstGeom prst="line">
            <a:avLst/>
          </a:prstGeom>
          <a:ln w="38100">
            <a:solidFill>
              <a:srgbClr val="F4A329"/>
            </a:solidFill>
          </a:ln>
        </p:spPr>
        <p:style>
          <a:lnRef idx="1">
            <a:schemeClr val="accent1"/>
          </a:lnRef>
          <a:fillRef idx="0">
            <a:schemeClr val="accent1"/>
          </a:fillRef>
          <a:effectRef idx="0">
            <a:schemeClr val="accent1"/>
          </a:effectRef>
          <a:fontRef idx="minor">
            <a:schemeClr val="tx1"/>
          </a:fontRef>
        </p:style>
      </p:cxnSp>
      <p:cxnSp>
        <p:nvCxnSpPr>
          <p:cNvPr id="24" name="Gerade Verbindung 8"/>
          <p:cNvCxnSpPr/>
          <p:nvPr/>
        </p:nvCxnSpPr>
        <p:spPr>
          <a:xfrm>
            <a:off x="0" y="1047040"/>
            <a:ext cx="10693400" cy="0"/>
          </a:xfrm>
          <a:prstGeom prst="line">
            <a:avLst/>
          </a:prstGeom>
          <a:ln w="38100">
            <a:solidFill>
              <a:srgbClr val="F4A329"/>
            </a:solidFill>
          </a:ln>
        </p:spPr>
        <p:style>
          <a:lnRef idx="1">
            <a:schemeClr val="accent1"/>
          </a:lnRef>
          <a:fillRef idx="0">
            <a:schemeClr val="accent1"/>
          </a:fillRef>
          <a:effectRef idx="0">
            <a:schemeClr val="accent1"/>
          </a:effectRef>
          <a:fontRef idx="minor">
            <a:schemeClr val="tx1"/>
          </a:fontRef>
        </p:style>
      </p:cxnSp>
      <p:sp>
        <p:nvSpPr>
          <p:cNvPr id="25" name="Textfeld 24"/>
          <p:cNvSpPr txBox="1"/>
          <p:nvPr/>
        </p:nvSpPr>
        <p:spPr>
          <a:xfrm>
            <a:off x="3976040" y="1351756"/>
            <a:ext cx="6332843" cy="1487330"/>
          </a:xfrm>
          <a:prstGeom prst="rect">
            <a:avLst/>
          </a:prstGeom>
          <a:noFill/>
          <a:ln w="12700">
            <a:noFill/>
          </a:ln>
        </p:spPr>
        <p:txBody>
          <a:bodyPr wrap="square" rtlCol="0">
            <a:spAutoFit/>
          </a:bodyPr>
          <a:lstStyle/>
          <a:p>
            <a:pPr algn="just"/>
            <a:r>
              <a:rPr lang="de-DE" sz="1295" b="1" dirty="0">
                <a:solidFill>
                  <a:srgbClr val="1EA233"/>
                </a:solidFill>
                <a:latin typeface="Arial" pitchFamily="34" charset="0"/>
                <a:cs typeface="Arial" pitchFamily="34" charset="0"/>
              </a:rPr>
              <a:t>Qualitätsindikatoren der Leitlinie (LL QI):</a:t>
            </a:r>
            <a:endParaRPr lang="de-DE" sz="1295" dirty="0">
              <a:solidFill>
                <a:srgbClr val="1EA233"/>
              </a:solidFill>
              <a:latin typeface="Arial" pitchFamily="34" charset="0"/>
              <a:cs typeface="Arial" pitchFamily="34" charset="0"/>
            </a:endParaRPr>
          </a:p>
          <a:p>
            <a:pPr algn="just"/>
            <a:r>
              <a:rPr lang="de-DE" sz="1295" dirty="0">
                <a:latin typeface="Arial" pitchFamily="34" charset="0"/>
                <a:cs typeface="Arial" pitchFamily="34" charset="0"/>
              </a:rPr>
              <a:t>In dem Inhaltsverzeichnis und in den jeweiligen Überschriften sind die Kennzahlen, die den Qualitätsindikatoren der evidenzbasierten Leitlinie entsprechen, besonders ausgewiesen. Die so gekennzeichneten Qualitätsindikatoren beruhen auf starken Empfehlungen der Leitlinien und wurden durch die Leitliniengruppen des Leitlinienprogramms Onkologie abgeleitet. Weiterführende Information: </a:t>
            </a:r>
            <a:r>
              <a:rPr lang="de-DE" sz="1295" dirty="0">
                <a:latin typeface="Arial" pitchFamily="34" charset="0"/>
                <a:cs typeface="Arial" pitchFamily="34" charset="0"/>
                <a:hlinkClick r:id="rId2"/>
              </a:rPr>
              <a:t>www.leitlinienprogramm-onkologie.de</a:t>
            </a:r>
            <a:endParaRPr lang="de-DE" sz="1295" dirty="0">
              <a:latin typeface="Arial" pitchFamily="34" charset="0"/>
              <a:cs typeface="Arial" pitchFamily="34" charset="0"/>
            </a:endParaRPr>
          </a:p>
        </p:txBody>
      </p:sp>
      <p:sp>
        <p:nvSpPr>
          <p:cNvPr id="26" name="Rechteck 25"/>
          <p:cNvSpPr/>
          <p:nvPr/>
        </p:nvSpPr>
        <p:spPr>
          <a:xfrm>
            <a:off x="283115" y="1323374"/>
            <a:ext cx="3290277" cy="1542857"/>
          </a:xfrm>
          <a:prstGeom prst="rect">
            <a:avLst/>
          </a:prstGeom>
          <a:noFill/>
          <a:ln w="12700">
            <a:solidFill>
              <a:srgbClr val="1EA233"/>
            </a:solid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de-DE" dirty="0">
              <a:highlight>
                <a:srgbClr val="FFFF00"/>
              </a:highlight>
            </a:endParaRPr>
          </a:p>
        </p:txBody>
      </p:sp>
      <p:sp>
        <p:nvSpPr>
          <p:cNvPr id="29" name="Textfeld 28"/>
          <p:cNvSpPr txBox="1"/>
          <p:nvPr/>
        </p:nvSpPr>
        <p:spPr>
          <a:xfrm>
            <a:off x="3975099" y="3078345"/>
            <a:ext cx="6333783" cy="2101090"/>
          </a:xfrm>
          <a:prstGeom prst="rect">
            <a:avLst/>
          </a:prstGeom>
          <a:noFill/>
          <a:ln w="12700">
            <a:noFill/>
          </a:ln>
        </p:spPr>
        <p:txBody>
          <a:bodyPr wrap="square" lIns="99569" tIns="49785" rIns="99569" bIns="49785" rtlCol="0">
            <a:spAutoFit/>
          </a:bodyPr>
          <a:lstStyle/>
          <a:p>
            <a:pPr algn="just"/>
            <a:r>
              <a:rPr lang="de-DE" sz="1300" b="1" dirty="0">
                <a:solidFill>
                  <a:srgbClr val="1EA233"/>
                </a:solidFill>
                <a:latin typeface="Arial" pitchFamily="34" charset="0"/>
                <a:cs typeface="Arial" pitchFamily="34" charset="0"/>
              </a:rPr>
              <a:t>Grunddaten Kennzahl:</a:t>
            </a:r>
            <a:endParaRPr lang="de-DE" sz="1300" dirty="0">
              <a:solidFill>
                <a:srgbClr val="1EA233"/>
              </a:solidFill>
              <a:latin typeface="Arial" pitchFamily="34" charset="0"/>
              <a:cs typeface="Arial" pitchFamily="34" charset="0"/>
            </a:endParaRPr>
          </a:p>
          <a:p>
            <a:pPr algn="just"/>
            <a:r>
              <a:rPr lang="de-DE" sz="1300" dirty="0">
                <a:latin typeface="Arial" pitchFamily="34" charset="0"/>
                <a:cs typeface="Arial" pitchFamily="34" charset="0"/>
              </a:rPr>
              <a:t>Die Definition des </a:t>
            </a:r>
            <a:r>
              <a:rPr lang="de-DE" sz="1300" b="1" dirty="0">
                <a:latin typeface="Arial" pitchFamily="34" charset="0"/>
                <a:cs typeface="Arial" pitchFamily="34" charset="0"/>
              </a:rPr>
              <a:t>Zählers</a:t>
            </a:r>
            <a:r>
              <a:rPr lang="de-DE" sz="1300" dirty="0">
                <a:latin typeface="Arial" pitchFamily="34" charset="0"/>
                <a:cs typeface="Arial" pitchFamily="34" charset="0"/>
              </a:rPr>
              <a:t>, </a:t>
            </a:r>
            <a:r>
              <a:rPr lang="de-DE" sz="1300" b="1" dirty="0">
                <a:latin typeface="Arial" pitchFamily="34" charset="0"/>
                <a:cs typeface="Arial" pitchFamily="34" charset="0"/>
              </a:rPr>
              <a:t>Nenners</a:t>
            </a:r>
            <a:r>
              <a:rPr lang="de-DE" sz="1300" dirty="0">
                <a:latin typeface="Arial" pitchFamily="34" charset="0"/>
                <a:cs typeface="Arial" pitchFamily="34" charset="0"/>
              </a:rPr>
              <a:t> und die </a:t>
            </a:r>
            <a:r>
              <a:rPr lang="de-DE" sz="1300" b="1" dirty="0">
                <a:latin typeface="Arial" pitchFamily="34" charset="0"/>
                <a:cs typeface="Arial" pitchFamily="34" charset="0"/>
              </a:rPr>
              <a:t>Sollvorgabe</a:t>
            </a:r>
            <a:r>
              <a:rPr lang="de-DE" sz="1300" dirty="0">
                <a:latin typeface="Arial" pitchFamily="34" charset="0"/>
                <a:cs typeface="Arial" pitchFamily="34" charset="0"/>
              </a:rPr>
              <a:t> sind aus dem Kennzahlenbogen entnommen.</a:t>
            </a:r>
          </a:p>
          <a:p>
            <a:pPr algn="just"/>
            <a:r>
              <a:rPr lang="de-DE" sz="1300" dirty="0">
                <a:latin typeface="Arial" pitchFamily="34" charset="0"/>
                <a:cs typeface="Arial" pitchFamily="34" charset="0"/>
              </a:rPr>
              <a:t>Die Angabe des </a:t>
            </a:r>
            <a:r>
              <a:rPr lang="de-DE" sz="1300" b="1" dirty="0">
                <a:latin typeface="Arial" pitchFamily="34" charset="0"/>
                <a:cs typeface="Arial" pitchFamily="34" charset="0"/>
              </a:rPr>
              <a:t>Medians</a:t>
            </a:r>
            <a:r>
              <a:rPr lang="de-DE" sz="1300" dirty="0">
                <a:latin typeface="Arial" pitchFamily="34" charset="0"/>
                <a:cs typeface="Arial" pitchFamily="34" charset="0"/>
              </a:rPr>
              <a:t> für Zähler und Nenner bezieht sich nicht auf ein bestehendes Zentrum, sondern gibt den Median aller Zähler der Kohorte und den Median aller Nenner der Kohorte wieder.</a:t>
            </a:r>
          </a:p>
          <a:p>
            <a:pPr algn="just"/>
            <a:r>
              <a:rPr lang="de-DE" sz="1300" dirty="0">
                <a:latin typeface="Arial" pitchFamily="34" charset="0"/>
                <a:cs typeface="Arial" pitchFamily="34" charset="0"/>
              </a:rPr>
              <a:t>Unter </a:t>
            </a:r>
            <a:r>
              <a:rPr lang="de-DE" sz="1300" b="1" dirty="0">
                <a:latin typeface="Arial" pitchFamily="34" charset="0"/>
                <a:cs typeface="Arial" pitchFamily="34" charset="0"/>
              </a:rPr>
              <a:t>Range</a:t>
            </a:r>
            <a:r>
              <a:rPr lang="de-DE" sz="1300" dirty="0">
                <a:latin typeface="Arial" pitchFamily="34" charset="0"/>
                <a:cs typeface="Arial" pitchFamily="34" charset="0"/>
              </a:rPr>
              <a:t> ist der Wertebereich für Zähler, Nenner und Quote aller Zentren angegeben.</a:t>
            </a:r>
          </a:p>
          <a:p>
            <a:pPr algn="just"/>
            <a:r>
              <a:rPr lang="de-DE" sz="1300" dirty="0">
                <a:latin typeface="Arial" pitchFamily="34" charset="0"/>
                <a:cs typeface="Arial" pitchFamily="34" charset="0"/>
              </a:rPr>
              <a:t>In der Spalte </a:t>
            </a:r>
            <a:r>
              <a:rPr lang="de-DE" sz="1300" b="1" dirty="0">
                <a:latin typeface="Arial" pitchFamily="34" charset="0"/>
                <a:cs typeface="Arial" pitchFamily="34" charset="0"/>
              </a:rPr>
              <a:t>Pat. Gesamt </a:t>
            </a:r>
            <a:r>
              <a:rPr lang="de-DE" sz="1300" dirty="0">
                <a:latin typeface="Arial" pitchFamily="34" charset="0"/>
                <a:cs typeface="Arial" pitchFamily="34" charset="0"/>
              </a:rPr>
              <a:t>sind die Summe aller gemäß der Kennzahl behandelten Pat. sowie die dazugehörige Quote dargestellt.</a:t>
            </a:r>
          </a:p>
        </p:txBody>
      </p:sp>
      <p:sp>
        <p:nvSpPr>
          <p:cNvPr id="30" name="Textfeld 29"/>
          <p:cNvSpPr txBox="1"/>
          <p:nvPr/>
        </p:nvSpPr>
        <p:spPr>
          <a:xfrm>
            <a:off x="3975100" y="5609431"/>
            <a:ext cx="6333783" cy="1119816"/>
          </a:xfrm>
          <a:prstGeom prst="rect">
            <a:avLst/>
          </a:prstGeom>
          <a:noFill/>
        </p:spPr>
        <p:txBody>
          <a:bodyPr wrap="square" lIns="99569" tIns="49785" rIns="99569" bIns="49785" rtlCol="0">
            <a:spAutoFit/>
          </a:bodyPr>
          <a:lstStyle/>
          <a:p>
            <a:pPr algn="just"/>
            <a:r>
              <a:rPr lang="de-DE" sz="1300" b="1" dirty="0">
                <a:solidFill>
                  <a:srgbClr val="1EA233"/>
                </a:solidFill>
                <a:latin typeface="Arial" pitchFamily="34" charset="0"/>
                <a:cs typeface="Arial" pitchFamily="34" charset="0"/>
              </a:rPr>
              <a:t>Diagramm:</a:t>
            </a:r>
            <a:endParaRPr lang="de-DE" sz="1300" dirty="0">
              <a:solidFill>
                <a:srgbClr val="1EA233"/>
              </a:solidFill>
              <a:latin typeface="Arial" pitchFamily="34" charset="0"/>
              <a:cs typeface="Arial" pitchFamily="34" charset="0"/>
            </a:endParaRPr>
          </a:p>
          <a:p>
            <a:pPr algn="just"/>
            <a:r>
              <a:rPr lang="de-DE" sz="1300" dirty="0">
                <a:latin typeface="Arial" pitchFamily="34" charset="0"/>
                <a:cs typeface="Arial" pitchFamily="34" charset="0"/>
              </a:rPr>
              <a:t>Die x-Achse gibt die Anzahl der Zentren wieder, die y-Achse stellt den Wertebereich in Prozent oder eine Anzahl (z.B. Primärfälle) dar. Die Sollvorgabe ist als grüne waagerechte Linie dargestellt. </a:t>
            </a:r>
            <a:r>
              <a:rPr lang="de-DE" sz="1300" dirty="0">
                <a:uFill>
                  <a:solidFill>
                    <a:srgbClr val="FF0000"/>
                  </a:solidFill>
                </a:uFill>
                <a:latin typeface="Arial" pitchFamily="34" charset="0"/>
                <a:cs typeface="Arial" pitchFamily="34" charset="0"/>
              </a:rPr>
              <a:t>Der Median, ebenfalls als grüne waagerechte Linie dargestellt</a:t>
            </a:r>
            <a:r>
              <a:rPr lang="de-DE" sz="1300" dirty="0">
                <a:latin typeface="Arial" pitchFamily="34" charset="0"/>
                <a:cs typeface="Arial" pitchFamily="34" charset="0"/>
              </a:rPr>
              <a:t>, teilt die gesamte Gruppe in zwei gleich große Hälften.</a:t>
            </a:r>
          </a:p>
        </p:txBody>
      </p:sp>
      <p:sp>
        <p:nvSpPr>
          <p:cNvPr id="31" name="Title 1"/>
          <p:cNvSpPr txBox="1">
            <a:spLocks/>
          </p:cNvSpPr>
          <p:nvPr/>
        </p:nvSpPr>
        <p:spPr bwMode="auto">
          <a:xfrm>
            <a:off x="178224" y="252042"/>
            <a:ext cx="8064076" cy="336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de-DE" sz="1300" dirty="0">
                <a:latin typeface="Arial" pitchFamily="34" charset="0"/>
              </a:rPr>
              <a:t>Jahresbericht Gynäkologische Krebszentren 2023 (Auditjahr 2022 / Kennzahlenjahr 2021)</a:t>
            </a:r>
            <a:endParaRPr lang="de-DE" sz="1300" kern="0" dirty="0">
              <a:solidFill>
                <a:srgbClr val="7F7F7F"/>
              </a:solidFill>
              <a:latin typeface="Arial" charset="0"/>
              <a:cs typeface="Arial" charset="0"/>
            </a:endParaRPr>
          </a:p>
        </p:txBody>
      </p:sp>
      <p:pic>
        <p:nvPicPr>
          <p:cNvPr id="3" name="Picture 2">
            <a:extLst>
              <a:ext uri="{FF2B5EF4-FFF2-40B4-BE49-F238E27FC236}">
                <a16:creationId xmlns:a16="http://schemas.microsoft.com/office/drawing/2014/main" id="{9A6A9791-818F-4E90-A460-6205835F85A3}"/>
              </a:ext>
            </a:extLst>
          </p:cNvPr>
          <p:cNvPicPr>
            <a:picLocks noChangeAspect="1"/>
          </p:cNvPicPr>
          <p:nvPr/>
        </p:nvPicPr>
        <p:blipFill>
          <a:blip r:embed="rId3"/>
          <a:stretch>
            <a:fillRect/>
          </a:stretch>
        </p:blipFill>
        <p:spPr>
          <a:xfrm>
            <a:off x="318839" y="1704036"/>
            <a:ext cx="3185603" cy="714284"/>
          </a:xfrm>
          <a:prstGeom prst="rect">
            <a:avLst/>
          </a:prstGeom>
        </p:spPr>
      </p:pic>
      <p:sp>
        <p:nvSpPr>
          <p:cNvPr id="32" name="Rectangle 31">
            <a:extLst>
              <a:ext uri="{FF2B5EF4-FFF2-40B4-BE49-F238E27FC236}">
                <a16:creationId xmlns:a16="http://schemas.microsoft.com/office/drawing/2014/main" id="{7D617722-742C-40EF-98E5-95C548C507ED}"/>
              </a:ext>
            </a:extLst>
          </p:cNvPr>
          <p:cNvSpPr/>
          <p:nvPr/>
        </p:nvSpPr>
        <p:spPr>
          <a:xfrm>
            <a:off x="2496060" y="2184806"/>
            <a:ext cx="576000" cy="108000"/>
          </a:xfrm>
          <a:prstGeom prst="rect">
            <a:avLst/>
          </a:prstGeom>
          <a:noFill/>
          <a:ln w="19050">
            <a:solidFill>
              <a:srgbClr val="F4A3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25F50BC-7917-4ED3-982D-7819A2BB2E7D}"/>
              </a:ext>
            </a:extLst>
          </p:cNvPr>
          <p:cNvSpPr/>
          <p:nvPr/>
        </p:nvSpPr>
        <p:spPr>
          <a:xfrm>
            <a:off x="2880524" y="2298993"/>
            <a:ext cx="576000" cy="108000"/>
          </a:xfrm>
          <a:prstGeom prst="rect">
            <a:avLst/>
          </a:prstGeom>
          <a:noFill/>
          <a:ln w="19050">
            <a:solidFill>
              <a:srgbClr val="F4A3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94B3A04-B383-F930-A092-4C9767C283D4}"/>
              </a:ext>
            </a:extLst>
          </p:cNvPr>
          <p:cNvPicPr>
            <a:picLocks noChangeAspect="1"/>
          </p:cNvPicPr>
          <p:nvPr/>
        </p:nvPicPr>
        <p:blipFill>
          <a:blip r:embed="rId4"/>
          <a:stretch>
            <a:fillRect/>
          </a:stretch>
        </p:blipFill>
        <p:spPr>
          <a:xfrm>
            <a:off x="384223" y="3218697"/>
            <a:ext cx="3100009" cy="1844634"/>
          </a:xfrm>
          <a:prstGeom prst="rect">
            <a:avLst/>
          </a:prstGeom>
        </p:spPr>
      </p:pic>
      <p:pic>
        <p:nvPicPr>
          <p:cNvPr id="9" name="Picture 8">
            <a:extLst>
              <a:ext uri="{FF2B5EF4-FFF2-40B4-BE49-F238E27FC236}">
                <a16:creationId xmlns:a16="http://schemas.microsoft.com/office/drawing/2014/main" id="{6F144058-E088-18A3-893E-01E88EBC5BBB}"/>
              </a:ext>
            </a:extLst>
          </p:cNvPr>
          <p:cNvPicPr>
            <a:picLocks noChangeAspect="1"/>
          </p:cNvPicPr>
          <p:nvPr/>
        </p:nvPicPr>
        <p:blipFill>
          <a:blip r:embed="rId5"/>
          <a:stretch>
            <a:fillRect/>
          </a:stretch>
        </p:blipFill>
        <p:spPr>
          <a:xfrm>
            <a:off x="335738" y="5612954"/>
            <a:ext cx="3204000" cy="1489426"/>
          </a:xfrm>
          <a:prstGeom prst="rect">
            <a:avLst/>
          </a:prstGeom>
        </p:spPr>
      </p:pic>
    </p:spTree>
    <p:extLst>
      <p:ext uri="{BB962C8B-B14F-4D97-AF65-F5344CB8AC3E}">
        <p14:creationId xmlns:p14="http://schemas.microsoft.com/office/powerpoint/2010/main" val="35821979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8224" y="588098"/>
            <a:ext cx="10336953" cy="420070"/>
          </a:xfrm>
          <a:prstGeom prst="rect">
            <a:avLst/>
          </a:prstGeom>
        </p:spPr>
        <p:txBody>
          <a:bodyPr vert="horz" lIns="99569" tIns="49785" rIns="99569" bIns="49785" rtlCol="0" anchor="ctr" anchorCtr="0">
            <a:normAutofit/>
          </a:bodyPr>
          <a:lstStyle/>
          <a:p>
            <a:pPr lvl="0">
              <a:spcBef>
                <a:spcPct val="0"/>
              </a:spcBef>
              <a:defRPr/>
            </a:pPr>
            <a:r>
              <a:rPr lang="en-US" sz="1500" b="1" dirty="0" err="1">
                <a:latin typeface="Arial" pitchFamily="34" charset="0"/>
                <a:cs typeface="Arial" pitchFamily="34" charset="0"/>
              </a:rPr>
              <a:t>19. Angaben im Befundbericht bei Erstdiagnose und Tumorresektion (LL Vulva QI)</a:t>
            </a:r>
            <a:endParaRPr lang="en-US" sz="1500" b="1" noProof="1">
              <a:latin typeface="Arial" pitchFamily="34" charset="0"/>
              <a:cs typeface="Arial" pitchFamily="34" charset="0"/>
            </a:endParaRPr>
          </a:p>
        </p:txBody>
      </p:sp>
      <p:cxnSp>
        <p:nvCxnSpPr>
          <p:cNvPr id="6" name="Gerade Verbindung 8"/>
          <p:cNvCxnSpPr/>
          <p:nvPr/>
        </p:nvCxnSpPr>
        <p:spPr>
          <a:xfrm>
            <a:off x="0" y="1047040"/>
            <a:ext cx="10693400" cy="0"/>
          </a:xfrm>
          <a:prstGeom prst="line">
            <a:avLst/>
          </a:prstGeom>
          <a:ln w="38100">
            <a:solidFill>
              <a:srgbClr val="A5DAAD"/>
            </a:solidFill>
          </a:ln>
        </p:spPr>
        <p:style>
          <a:lnRef idx="1">
            <a:schemeClr val="accent1"/>
          </a:lnRef>
          <a:fillRef idx="0">
            <a:schemeClr val="accent1"/>
          </a:fillRef>
          <a:effectRef idx="0">
            <a:schemeClr val="accent1"/>
          </a:effectRef>
          <a:fontRef idx="minor">
            <a:schemeClr val="tx1"/>
          </a:fontRef>
        </p:style>
      </p:cxnSp>
      <p:graphicFrame>
        <p:nvGraphicFramePr>
          <p:cNvPr id="14" name="Table 13"/>
          <p:cNvGraphicFramePr>
            <a:graphicFrameLocks noGrp="1"/>
          </p:cNvGraphicFramePr>
          <p:nvPr/>
        </p:nvGraphicFramePr>
        <p:xfrm>
          <a:off x="5428959" y="1100686"/>
          <a:ext cx="5086221" cy="2603175"/>
        </p:xfrm>
        <a:graphic>
          <a:graphicData uri="http://schemas.openxmlformats.org/drawingml/2006/table">
            <a:tbl>
              <a:tblPr firstRow="1" bandRow="1">
                <a:noFill/>
                <a:tableStyleId>{5C22544A-7EE6-4342-B048-85BDC9FD1C3A}</a:tableStyleId>
              </a:tblPr>
              <a:tblGrid>
                <a:gridCol w="603541">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533400">
                  <a:extLst>
                    <a:ext uri="{9D8B030D-6E8A-4147-A177-3AD203B41FA5}">
                      <a16:colId xmlns:a16="http://schemas.microsoft.com/office/drawing/2014/main" val="20006"/>
                    </a:ext>
                  </a:extLst>
                </a:gridCol>
                <a:gridCol w="520280">
                  <a:extLst>
                    <a:ext uri="{9D8B030D-6E8A-4147-A177-3AD203B41FA5}">
                      <a16:colId xmlns:a16="http://schemas.microsoft.com/office/drawing/2014/main" val="20007"/>
                    </a:ext>
                  </a:extLst>
                </a:gridCol>
              </a:tblGrid>
              <a:tr h="226043">
                <a:tc rowSpan="2">
                  <a:txBody>
                    <a:bodyPr/>
                    <a:lstStyle/>
                    <a:p>
                      <a:pPr marL="0" indent="0"/>
                      <a:endParaRPr lang="en-US" sz="1000" dirty="0">
                        <a:latin typeface="Arial" pitchFamily="34" charset="0"/>
                        <a:cs typeface="Arial" pitchFamily="34" charset="0"/>
                      </a:endParaRPr>
                    </a:p>
                  </a:txBody>
                  <a:tcPr marL="106257" marR="106257" marT="39692" marB="39692">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itchFamily="34" charset="0"/>
                          <a:cs typeface="Arial" pitchFamily="34" charset="0"/>
                        </a:rPr>
                        <a:t>Kennzahlendefinition</a:t>
                      </a:r>
                    </a:p>
                  </a:txBody>
                  <a:tcPr marL="106257" marR="106257" marT="79383"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gridSpan="5">
                  <a:txBody>
                    <a:bodyPr/>
                    <a:lstStyle/>
                    <a:p>
                      <a:pPr algn="ctr"/>
                      <a:r>
                        <a:rPr lang="en-US" sz="900" dirty="0">
                          <a:solidFill>
                            <a:schemeClr val="bg1"/>
                          </a:solidFill>
                          <a:latin typeface="Arial" pitchFamily="34" charset="0"/>
                          <a:cs typeface="Arial" pitchFamily="34" charset="0"/>
                        </a:rPr>
                        <a:t>FAG-Z360 B</a:t>
                      </a:r>
                    </a:p>
                  </a:txBody>
                  <a:tcPr marL="106257" marR="106257" marT="39692"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A9121C"/>
                    </a:solidFill>
                  </a:tcPr>
                </a:tc>
                <a:tc hMerge="1">
                  <a:txBody>
                    <a:bodyPr/>
                    <a:lstStyle/>
                    <a:p>
                      <a:endParaRPr lang="de-DE"/>
                    </a:p>
                  </a:txBody>
                  <a:tcPr/>
                </a:tc>
                <a:tc hMerge="1">
                  <a:txBody>
                    <a:bodyPr/>
                    <a:lstStyle/>
                    <a:p>
                      <a:endParaRPr lang="de-DE"/>
                    </a:p>
                  </a:txBody>
                  <a:tcPr/>
                </a:tc>
                <a:tc hMerge="1">
                  <a:txBody>
                    <a:bodyPr/>
                    <a:lstStyle/>
                    <a:p>
                      <a:pPr algn="ctr"/>
                      <a:endParaRPr lang="en-US" sz="800" dirty="0">
                        <a:solidFill>
                          <a:schemeClr val="bg1"/>
                        </a:solidFill>
                        <a:latin typeface="Arial" pitchFamily="34" charset="0"/>
                        <a:cs typeface="Arial" pitchFamily="34" charset="0"/>
                      </a:endParaRPr>
                    </a:p>
                  </a:txBody>
                  <a:tcPr marL="98433" marR="98433" marT="36000"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A9121C"/>
                    </a:solidFill>
                  </a:tcPr>
                </a:tc>
                <a:tc hMerge="1">
                  <a:txBody>
                    <a:bodyPr/>
                    <a:lstStyle/>
                    <a:p>
                      <a:pPr algn="ctr"/>
                      <a:endParaRPr lang="en-US" sz="900" dirty="0">
                        <a:solidFill>
                          <a:schemeClr val="bg1"/>
                        </a:solidFill>
                        <a:latin typeface="Arial" pitchFamily="34" charset="0"/>
                        <a:cs typeface="Arial" pitchFamily="34" charset="0"/>
                      </a:endParaRPr>
                    </a:p>
                  </a:txBody>
                  <a:tcPr marL="106257" marR="106257" marT="39692"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A9121C"/>
                    </a:solidFill>
                  </a:tcPr>
                </a:tc>
                <a:extLst>
                  <a:ext uri="{0D108BD9-81ED-4DB2-BD59-A6C34878D82A}">
                    <a16:rowId xmlns:a16="http://schemas.microsoft.com/office/drawing/2014/main" val="10000"/>
                  </a:ext>
                </a:extLst>
              </a:tr>
              <a:tr h="216700">
                <a:tc vMerge="1">
                  <a:txBody>
                    <a:bodyPr/>
                    <a:lstStyle/>
                    <a:p>
                      <a:endParaRPr lang="en-US" dirty="0"/>
                    </a:p>
                  </a:txBody>
                  <a:tcPr/>
                </a:tc>
                <a:tc vMerge="1">
                  <a:txBody>
                    <a:bodyPr/>
                    <a:lstStyle/>
                    <a:p>
                      <a:endParaRPr lang="en-US" dirty="0"/>
                    </a:p>
                  </a:txBody>
                  <a:tcPr/>
                </a:tc>
                <a:tc>
                  <a:txBody>
                    <a:bodyPr/>
                    <a:lstStyle/>
                    <a:p>
                      <a:pPr algn="ctr"/>
                      <a:r>
                        <a:rPr lang="en-US" sz="900" b="1" dirty="0">
                          <a:solidFill>
                            <a:schemeClr val="bg1"/>
                          </a:solidFill>
                          <a:latin typeface="Arial" pitchFamily="34" charset="0"/>
                          <a:cs typeface="Arial" pitchFamily="34" charset="0"/>
                        </a:rPr>
                        <a:t>2017</a:t>
                      </a:r>
                    </a:p>
                  </a:txBody>
                  <a:tcPr marL="106257" marR="106257" marT="19846" marB="51599">
                    <a:lnL w="571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2018</a:t>
                      </a:r>
                    </a:p>
                  </a:txBody>
                  <a:tcPr marL="106257" marR="106257" marT="19846" marB="51599">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2019</a:t>
                      </a:r>
                    </a:p>
                  </a:txBody>
                  <a:tcPr marL="106257" marR="106257" marT="19846" marB="51599">
                    <a:lnL w="12700" cap="flat" cmpd="sng" algn="ctr">
                      <a:noFill/>
                      <a:prstDash val="solid"/>
                      <a:round/>
                      <a:headEnd type="none" w="med" len="med"/>
                      <a:tailEnd type="none" w="med" len="med"/>
                    </a:lnL>
                    <a:lnR w="5715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2020</a:t>
                      </a:r>
                    </a:p>
                  </a:txBody>
                  <a:tcPr marL="106257" marR="106257" marT="19846" marB="51599">
                    <a:lnL w="12700" cap="flat" cmpd="sng" algn="ctr">
                      <a:noFill/>
                      <a:prstDash val="solid"/>
                      <a:round/>
                      <a:headEnd type="none" w="med" len="med"/>
                      <a:tailEnd type="none" w="med" len="med"/>
                    </a:lnL>
                    <a:lnR w="5715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2021</a:t>
                      </a:r>
                    </a:p>
                  </a:txBody>
                  <a:tcPr marL="106257" marR="106257" marT="19846" marB="51599">
                    <a:lnL w="1270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extLst>
                  <a:ext uri="{0D108BD9-81ED-4DB2-BD59-A6C34878D82A}">
                    <a16:rowId xmlns:a16="http://schemas.microsoft.com/office/drawing/2014/main" val="10001"/>
                  </a:ext>
                </a:extLst>
              </a:tr>
              <a:tr h="751304">
                <a:tc>
                  <a:txBody>
                    <a:bodyPr/>
                    <a:lstStyle/>
                    <a:p>
                      <a:pPr algn="ctr"/>
                      <a:r>
                        <a:rPr lang="en-US" sz="900" dirty="0" err="1">
                          <a:latin typeface="Arial" pitchFamily="34" charset="0"/>
                          <a:cs typeface="Arial" pitchFamily="34" charset="0"/>
                        </a:rPr>
                        <a:t>Zähler</a:t>
                      </a: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r>
                        <a:rPr lang="en-US" sz="900" dirty="0" err="1">
                          <a:latin typeface="Arial" pitchFamily="34" charset="0"/>
                          <a:cs typeface="Arial" pitchFamily="34" charset="0"/>
                        </a:rPr>
                        <a:t>Primärfälle des Nenners mit vollständigen Angaben im Befundbericht 
(Def. siehe Kennzahlenbogen)</a:t>
                      </a:r>
                      <a:endParaRPr lang="en-US" sz="900" dirty="0">
                        <a:latin typeface="Arial" pitchFamily="34" charset="0"/>
                        <a:cs typeface="Arial" pitchFamily="34" charset="0"/>
                      </a:endParaRPr>
                    </a:p>
                  </a:txBody>
                  <a:tcPr marL="106257" marR="106257"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7</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a:latin typeface="Arial" pitchFamily="34" charset="0"/>
                          <a:cs typeface="Arial" pitchFamily="34" charset="0"/>
                        </a:rPr>
                        <a:t>9</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a:latin typeface="Arial" pitchFamily="34" charset="0"/>
                          <a:cs typeface="Arial" pitchFamily="34" charset="0"/>
                        </a:rPr>
                        <a:t>10</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a:latin typeface="Arial" pitchFamily="34" charset="0"/>
                          <a:cs typeface="Arial" pitchFamily="34" charset="0"/>
                        </a:rPr>
                        <a:t>13</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err="1">
                          <a:latin typeface="Arial" pitchFamily="34" charset="0"/>
                          <a:cs typeface="Arial" pitchFamily="34" charset="0"/>
                        </a:rPr>
                        <a:t>15</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2"/>
                  </a:ext>
                </a:extLst>
              </a:tr>
              <a:tr h="751304">
                <a:tc>
                  <a:txBody>
                    <a:bodyPr/>
                    <a:lstStyle/>
                    <a:p>
                      <a:pPr algn="ctr"/>
                      <a:r>
                        <a:rPr lang="en-US" sz="900" dirty="0">
                          <a:latin typeface="Arial" pitchFamily="34" charset="0"/>
                          <a:cs typeface="Arial" pitchFamily="34" charset="0"/>
                        </a:rPr>
                        <a:t>Nenner</a:t>
                      </a: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r>
                        <a:rPr lang="en-US" sz="900" dirty="0" err="1">
                          <a:latin typeface="Arial" pitchFamily="34" charset="0"/>
                          <a:cs typeface="Arial" pitchFamily="34" charset="0"/>
                        </a:rPr>
                        <a:t>Primärfälle Vulvakarzinom mit Tumorresektion</a:t>
                      </a:r>
                      <a:endParaRPr lang="en-US" sz="900" dirty="0">
                        <a:latin typeface="Arial" pitchFamily="34" charset="0"/>
                        <a:cs typeface="Arial" pitchFamily="34" charset="0"/>
                      </a:endParaRPr>
                    </a:p>
                  </a:txBody>
                  <a:tcPr marL="106257" marR="106257"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11</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a:latin typeface="Arial" pitchFamily="34" charset="0"/>
                          <a:cs typeface="Arial" pitchFamily="34" charset="0"/>
                        </a:rPr>
                        <a:t>9</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a:latin typeface="Arial" pitchFamily="34" charset="0"/>
                          <a:cs typeface="Arial" pitchFamily="34" charset="0"/>
                        </a:rPr>
                        <a:t>12</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a:latin typeface="Arial" pitchFamily="34" charset="0"/>
                          <a:cs typeface="Arial" pitchFamily="34" charset="0"/>
                        </a:rPr>
                        <a:t>14</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18</a:t>
                      </a:r>
                      <a:endParaRPr lang="en-US" sz="900" dirty="0">
                        <a:latin typeface="Arial" pitchFamily="34" charset="0"/>
                        <a:cs typeface="Arial" pitchFamily="34" charset="0"/>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3"/>
                  </a:ext>
                </a:extLst>
              </a:tr>
              <a:tr h="379982">
                <a:tc>
                  <a:txBody>
                    <a:bodyPr/>
                    <a:lstStyle/>
                    <a:p>
                      <a:pPr algn="ctr"/>
                      <a:r>
                        <a:rPr lang="en-US" sz="900" dirty="0" err="1">
                          <a:latin typeface="Arial" pitchFamily="34" charset="0"/>
                          <a:cs typeface="Arial" pitchFamily="34" charset="0"/>
                        </a:rPr>
                        <a:t>Quote</a:t>
                      </a: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r>
                        <a:rPr lang="en-US" sz="900" dirty="0" err="1">
                          <a:latin typeface="Arial" pitchFamily="34" charset="0"/>
                          <a:cs typeface="Arial" pitchFamily="34" charset="0"/>
                        </a:rPr>
                        <a:t>Sollvorgabe ≥ 80%</a:t>
                      </a:r>
                      <a:endParaRPr lang="en-US" sz="900" dirty="0">
                        <a:latin typeface="Arial" pitchFamily="34" charset="0"/>
                        <a:cs typeface="Arial" pitchFamily="34" charset="0"/>
                      </a:endParaRPr>
                    </a:p>
                  </a:txBody>
                  <a:tcPr marL="106257" marR="106257"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63,64%</a:t>
                      </a: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100%</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83,33%</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92,86%</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err="1">
                          <a:solidFill>
                            <a:schemeClr val="tx1"/>
                          </a:solidFill>
                          <a:latin typeface="Arial" pitchFamily="34" charset="0"/>
                          <a:cs typeface="Arial" pitchFamily="34" charset="0"/>
                        </a:rPr>
                        <a:t>83,33%</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4"/>
                  </a:ext>
                </a:extLst>
              </a:tr>
              <a:tr h="277842">
                <a:tc grid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noFill/>
                  </a:tcPr>
                </a:tc>
                <a:tc hMerge="1">
                  <a:txBody>
                    <a:bodyPr/>
                    <a:lstStyle/>
                    <a:p>
                      <a:endParaRPr lang="en-US" sz="800" dirty="0">
                        <a:latin typeface="Arial" pitchFamily="34" charset="0"/>
                        <a:cs typeface="Arial" pitchFamily="34" charset="0"/>
                      </a:endParaRPr>
                    </a:p>
                  </a:txBody>
                  <a:tcPr marL="98433" marR="98433" marT="45431" marB="45431">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30</a:t>
            </a:fld>
            <a:endParaRPr lang="en-US" dirty="0"/>
          </a:p>
        </p:txBody>
      </p:sp>
      <p:graphicFrame>
        <p:nvGraphicFramePr>
          <p:cNvPr id="13" name="Table 10"/>
          <p:cNvGraphicFramePr>
            <a:graphicFrameLocks noGrp="1"/>
          </p:cNvGraphicFramePr>
          <p:nvPr/>
        </p:nvGraphicFramePr>
        <p:xfrm>
          <a:off x="7368240" y="4249311"/>
          <a:ext cx="3146936" cy="998825"/>
        </p:xfrm>
        <a:graphic>
          <a:graphicData uri="http://schemas.openxmlformats.org/drawingml/2006/table">
            <a:tbl>
              <a:tblPr firstRow="1" bandRow="1">
                <a:tableStyleId>{5C22544A-7EE6-4342-B048-85BDC9FD1C3A}</a:tableStyleId>
              </a:tblPr>
              <a:tblGrid>
                <a:gridCol w="786734">
                  <a:extLst>
                    <a:ext uri="{9D8B030D-6E8A-4147-A177-3AD203B41FA5}">
                      <a16:colId xmlns:a16="http://schemas.microsoft.com/office/drawing/2014/main" val="20000"/>
                    </a:ext>
                  </a:extLst>
                </a:gridCol>
                <a:gridCol w="786734">
                  <a:extLst>
                    <a:ext uri="{9D8B030D-6E8A-4147-A177-3AD203B41FA5}">
                      <a16:colId xmlns:a16="http://schemas.microsoft.com/office/drawing/2014/main" val="20001"/>
                    </a:ext>
                  </a:extLst>
                </a:gridCol>
                <a:gridCol w="786734">
                  <a:extLst>
                    <a:ext uri="{9D8B030D-6E8A-4147-A177-3AD203B41FA5}">
                      <a16:colId xmlns:a16="http://schemas.microsoft.com/office/drawing/2014/main" val="20002"/>
                    </a:ext>
                  </a:extLst>
                </a:gridCol>
                <a:gridCol w="786734">
                  <a:extLst>
                    <a:ext uri="{9D8B030D-6E8A-4147-A177-3AD203B41FA5}">
                      <a16:colId xmlns:a16="http://schemas.microsoft.com/office/drawing/2014/main" val="20003"/>
                    </a:ext>
                  </a:extLst>
                </a:gridCol>
              </a:tblGrid>
              <a:tr h="254027">
                <a:tc gridSpan="2">
                  <a:txBody>
                    <a:bodyPr/>
                    <a:lstStyle/>
                    <a:p>
                      <a:r>
                        <a:rPr lang="en-US" sz="900" dirty="0" err="1">
                          <a:solidFill>
                            <a:schemeClr val="tx1"/>
                          </a:solidFill>
                          <a:latin typeface="Arial" pitchFamily="34" charset="0"/>
                          <a:cs typeface="Arial" pitchFamily="34" charset="0"/>
                        </a:rPr>
                        <a:t>Standorte mit auswertbaren Daten</a:t>
                      </a:r>
                      <a:endParaRPr lang="en-US" sz="900" dirty="0">
                        <a:solidFill>
                          <a:schemeClr val="tx1"/>
                        </a:solidFill>
                        <a:latin typeface="Arial" pitchFamily="34" charset="0"/>
                        <a:cs typeface="Arial" pitchFamily="34" charset="0"/>
                      </a:endParaRPr>
                    </a:p>
                  </a:txBody>
                  <a:tcPr marL="98708" marR="98708" marT="50408" marB="50408">
                    <a:lnL w="31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57150" cap="flat" cmpd="sng" algn="ctr">
                      <a:noFill/>
                      <a:prstDash val="solid"/>
                      <a:round/>
                      <a:headEnd type="none" w="med" len="med"/>
                      <a:tailEnd type="none" w="med" len="med"/>
                    </a:lnB>
                    <a:solidFill>
                      <a:srgbClr val="F8C57F"/>
                    </a:solidFill>
                  </a:tcPr>
                </a:tc>
                <a:tc hMerge="1">
                  <a:txBody>
                    <a:bodyPr/>
                    <a:lstStyle/>
                    <a:p>
                      <a:endParaRPr lang="en-US" dirty="0"/>
                    </a:p>
                  </a:txBody>
                  <a:tcPr/>
                </a:tc>
                <a:tc gridSpan="2">
                  <a:txBody>
                    <a:bodyPr/>
                    <a:lstStyle/>
                    <a:p>
                      <a:r>
                        <a:rPr lang="en-US" sz="900" dirty="0" err="1">
                          <a:solidFill>
                            <a:schemeClr val="tx1"/>
                          </a:solidFill>
                          <a:latin typeface="Arial" pitchFamily="34" charset="0"/>
                          <a:cs typeface="Arial" pitchFamily="34" charset="0"/>
                        </a:rPr>
                        <a:t>Standorte</a:t>
                      </a:r>
                      <a:r>
                        <a:rPr lang="en-US" sz="900" dirty="0">
                          <a:solidFill>
                            <a:schemeClr val="tx1"/>
                          </a:solidFill>
                          <a:latin typeface="Arial" pitchFamily="34" charset="0"/>
                          <a:cs typeface="Arial" pitchFamily="34" charset="0"/>
                        </a:rPr>
                        <a:t> </a:t>
                      </a:r>
                      <a:r>
                        <a:rPr lang="en-US" sz="900" dirty="0" err="1">
                          <a:solidFill>
                            <a:schemeClr val="tx1"/>
                          </a:solidFill>
                          <a:latin typeface="Arial" pitchFamily="34" charset="0"/>
                          <a:cs typeface="Arial" pitchFamily="34" charset="0"/>
                        </a:rPr>
                        <a:t>innerhalb</a:t>
                      </a:r>
                      <a:r>
                        <a:rPr lang="en-US" sz="900" dirty="0">
                          <a:solidFill>
                            <a:schemeClr val="tx1"/>
                          </a:solidFill>
                          <a:latin typeface="Arial" pitchFamily="34" charset="0"/>
                          <a:cs typeface="Arial" pitchFamily="34" charset="0"/>
                        </a:rPr>
                        <a:t> der </a:t>
                      </a:r>
                      <a:r>
                        <a:rPr lang="en-US" sz="900" dirty="0" err="1">
                          <a:solidFill>
                            <a:schemeClr val="tx1"/>
                          </a:solidFill>
                          <a:latin typeface="Arial" pitchFamily="34" charset="0"/>
                          <a:cs typeface="Arial" pitchFamily="34" charset="0"/>
                        </a:rPr>
                        <a:t>Plausibilitätsgrenzen</a:t>
                      </a:r>
                      <a:endParaRPr lang="en-US" sz="900" dirty="0">
                        <a:solidFill>
                          <a:schemeClr val="tx1"/>
                        </a:solidFill>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57150" cap="flat" cmpd="sng" algn="ctr">
                      <a:noFill/>
                      <a:prstDash val="solid"/>
                      <a:round/>
                      <a:headEnd type="none" w="med" len="med"/>
                      <a:tailEnd type="none" w="med" len="med"/>
                    </a:lnB>
                    <a:solidFill>
                      <a:srgbClr val="F8C57F"/>
                    </a:solidFill>
                  </a:tcPr>
                </a:tc>
                <a:tc hMerge="1">
                  <a:txBody>
                    <a:bodyPr/>
                    <a:lstStyle/>
                    <a:p>
                      <a:endParaRPr lang="en-US" dirty="0"/>
                    </a:p>
                  </a:txBody>
                  <a:tcPr/>
                </a:tc>
                <a:extLst>
                  <a:ext uri="{0D108BD9-81ED-4DB2-BD59-A6C34878D82A}">
                    <a16:rowId xmlns:a16="http://schemas.microsoft.com/office/drawing/2014/main" val="10000"/>
                  </a:ext>
                </a:extLst>
              </a:tr>
              <a:tr h="254027">
                <a:tc>
                  <a:txBody>
                    <a:bodyPr/>
                    <a:lstStyle/>
                    <a:p>
                      <a:pPr algn="ctr"/>
                      <a:r>
                        <a:rPr lang="en-US" sz="900" dirty="0">
                          <a:latin typeface="Arial" pitchFamily="34" charset="0"/>
                          <a:cs typeface="Arial" pitchFamily="34" charset="0"/>
                        </a:rPr>
                        <a:t>Anzahl</a:t>
                      </a:r>
                    </a:p>
                  </a:txBody>
                  <a:tcPr marL="106934" marR="106934" marT="50408" marB="50408">
                    <a:lnL w="31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a:txBody>
                    <a:bodyPr/>
                    <a:lstStyle/>
                    <a:p>
                      <a:pPr algn="ctr"/>
                      <a:r>
                        <a:rPr lang="en-US" sz="900" dirty="0">
                          <a:latin typeface="Arial" pitchFamily="34" charset="0"/>
                          <a:cs typeface="Arial" pitchFamily="34" charset="0"/>
                        </a:rPr>
                        <a:t>%</a:t>
                      </a:r>
                    </a:p>
                  </a:txBody>
                  <a:tcPr marL="106934" marR="106934" marT="50408" marB="50408">
                    <a:lnL w="3175"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a:txBody>
                    <a:bodyPr/>
                    <a:lstStyle/>
                    <a:p>
                      <a:pPr algn="ctr"/>
                      <a:r>
                        <a:rPr lang="en-US" sz="900" dirty="0">
                          <a:latin typeface="Arial" pitchFamily="34" charset="0"/>
                          <a:cs typeface="Arial" pitchFamily="34" charset="0"/>
                        </a:rPr>
                        <a:t>Anzahl</a:t>
                      </a:r>
                    </a:p>
                  </a:txBody>
                  <a:tcPr marL="106934" marR="106934" marT="50408" marB="50408">
                    <a:lnL w="5715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a:txBody>
                    <a:bodyPr/>
                    <a:lstStyle/>
                    <a:p>
                      <a:pPr algn="ctr"/>
                      <a:r>
                        <a:rPr lang="en-US" sz="900" dirty="0">
                          <a:latin typeface="Arial" pitchFamily="34" charset="0"/>
                          <a:cs typeface="Arial" pitchFamily="34" charset="0"/>
                        </a:rPr>
                        <a:t>%</a:t>
                      </a:r>
                    </a:p>
                  </a:txBody>
                  <a:tcPr marL="106934" marR="106934" marT="50408" marB="50408">
                    <a:lnL w="31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extLst>
                  <a:ext uri="{0D108BD9-81ED-4DB2-BD59-A6C34878D82A}">
                    <a16:rowId xmlns:a16="http://schemas.microsoft.com/office/drawing/2014/main" val="10001"/>
                  </a:ext>
                </a:extLst>
              </a:tr>
              <a:tr h="369662">
                <a:tc>
                  <a:txBody>
                    <a:bodyPr/>
                    <a:lstStyle/>
                    <a:p>
                      <a:pPr algn="ctr"/>
                      <a:r>
                        <a:rPr lang="en-US" sz="900" dirty="0" err="1">
                          <a:latin typeface="Arial" pitchFamily="34" charset="0"/>
                          <a:cs typeface="Arial" pitchFamily="34" charset="0"/>
                        </a:rPr>
                        <a:t>175</a:t>
                      </a:r>
                      <a:endParaRPr lang="en-US" sz="900" dirty="0">
                        <a:latin typeface="Arial" pitchFamily="34" charset="0"/>
                        <a:cs typeface="Arial" pitchFamily="34" charset="0"/>
                      </a:endParaRPr>
                    </a:p>
                  </a:txBody>
                  <a:tcPr marL="98708" marR="98708" marT="50408" marB="50408">
                    <a:lnL w="31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98,87%</a:t>
                      </a:r>
                      <a:endParaRPr lang="en-US" sz="900" dirty="0">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169</a:t>
                      </a:r>
                      <a:endParaRPr lang="en-US" sz="900" dirty="0">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96,57%</a:t>
                      </a:r>
                      <a:endParaRPr lang="en-US" sz="900" dirty="0">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2"/>
                  </a:ext>
                </a:extLst>
              </a:tr>
            </a:tbl>
          </a:graphicData>
        </a:graphic>
      </p:graphicFrame>
      <p:sp>
        <p:nvSpPr>
          <p:cNvPr id="17" name="Textfeld 9"/>
          <p:cNvSpPr txBox="1">
            <a:spLocks noChangeArrowheads="1"/>
          </p:cNvSpPr>
          <p:nvPr/>
        </p:nvSpPr>
        <p:spPr bwMode="auto">
          <a:xfrm>
            <a:off x="7377205" y="5330221"/>
            <a:ext cx="3137972" cy="1627358"/>
          </a:xfrm>
          <a:prstGeom prst="rect">
            <a:avLst/>
          </a:prstGeom>
          <a:solidFill>
            <a:srgbClr val="FEF3E5"/>
          </a:solidFill>
          <a:ln w="9525">
            <a:noFill/>
            <a:miter lim="800000"/>
            <a:headEnd/>
            <a:tailEnd/>
          </a:ln>
        </p:spPr>
        <p:txBody>
          <a:bodyPr wrap="square" lIns="89431" tIns="56789" rIns="113579" bIns="56789">
            <a:normAutofit/>
          </a:bodyPr>
          <a:lstStyle/>
          <a:p>
            <a:pPr algn="just"/>
            <a:r>
              <a:rPr lang="de-DE" sz="900" b="1" dirty="0">
                <a:latin typeface="Arial" pitchFamily="34" charset="0"/>
                <a:cs typeface="Arial" pitchFamily="34" charset="0"/>
              </a:rPr>
              <a:t>Anmerkungen</a:t>
            </a:r>
            <a:r>
              <a:rPr lang="de-DE" sz="900" dirty="0">
                <a:latin typeface="Arial" pitchFamily="34" charset="0"/>
                <a:cs typeface="Arial" pitchFamily="34" charset="0"/>
              </a:rPr>
              <a:t>:</a:t>
            </a:r>
          </a:p>
          <a:p>
            <a:pPr algn="just"/>
            <a:endParaRPr lang="en-US" sz="1000" dirty="0"/>
          </a:p>
          <a:p>
            <a:pPr algn="just"/>
            <a:endParaRPr lang="de-DE" sz="1700" b="1" dirty="0">
              <a:latin typeface="Arial" charset="0"/>
              <a:cs typeface="Arial" charset="0"/>
            </a:endParaRPr>
          </a:p>
          <a:p>
            <a:pPr algn="just"/>
            <a:endParaRPr lang="de-DE" sz="1700" b="1" dirty="0">
              <a:latin typeface="Arial" charset="0"/>
              <a:cs typeface="Arial" charset="0"/>
            </a:endParaRPr>
          </a:p>
          <a:p>
            <a:pPr algn="just"/>
            <a:endParaRPr lang="de-DE" sz="1700" b="1" dirty="0">
              <a:latin typeface="Arial" charset="0"/>
              <a:cs typeface="Arial" charset="0"/>
            </a:endParaRPr>
          </a:p>
          <a:p>
            <a:pPr algn="just"/>
            <a:endParaRPr lang="de-DE" sz="1700" dirty="0">
              <a:latin typeface="Arial" charset="0"/>
              <a:cs typeface="Arial" charset="0"/>
            </a:endParaRPr>
          </a:p>
        </p:txBody>
      </p:sp>
      <p:graphicFrame>
        <p:nvGraphicFramePr>
          <p:cNvPr id="26" name="Tabelle 30"/>
          <p:cNvGraphicFramePr>
            <a:graphicFrameLocks noGrp="1"/>
          </p:cNvGraphicFramePr>
          <p:nvPr/>
        </p:nvGraphicFramePr>
        <p:xfrm>
          <a:off x="2984500" y="4240579"/>
          <a:ext cx="4226397" cy="2719749"/>
        </p:xfrm>
        <a:graphic>
          <a:graphicData uri="http://schemas.openxmlformats.org/drawingml/2006/table">
            <a:tbl>
              <a:tblPr firstRow="1" bandRow="1">
                <a:tableStyleId>{5C22544A-7EE6-4342-B048-85BDC9FD1C3A}</a:tableStyleId>
              </a:tblPr>
              <a:tblGrid>
                <a:gridCol w="505755">
                  <a:extLst>
                    <a:ext uri="{9D8B030D-6E8A-4147-A177-3AD203B41FA5}">
                      <a16:colId xmlns:a16="http://schemas.microsoft.com/office/drawing/2014/main" val="20000"/>
                    </a:ext>
                  </a:extLst>
                </a:gridCol>
                <a:gridCol w="946572">
                  <a:extLst>
                    <a:ext uri="{9D8B030D-6E8A-4147-A177-3AD203B41FA5}">
                      <a16:colId xmlns:a16="http://schemas.microsoft.com/office/drawing/2014/main" val="20001"/>
                    </a:ext>
                  </a:extLst>
                </a:gridCol>
                <a:gridCol w="554814">
                  <a:extLst>
                    <a:ext uri="{9D8B030D-6E8A-4147-A177-3AD203B41FA5}">
                      <a16:colId xmlns:a16="http://schemas.microsoft.com/office/drawing/2014/main" val="20003"/>
                    </a:ext>
                  </a:extLst>
                </a:gridCol>
                <a:gridCol w="554814">
                  <a:extLst>
                    <a:ext uri="{9D8B030D-6E8A-4147-A177-3AD203B41FA5}">
                      <a16:colId xmlns:a16="http://schemas.microsoft.com/office/drawing/2014/main" val="20004"/>
                    </a:ext>
                  </a:extLst>
                </a:gridCol>
                <a:gridCol w="554814">
                  <a:extLst>
                    <a:ext uri="{9D8B030D-6E8A-4147-A177-3AD203B41FA5}">
                      <a16:colId xmlns:a16="http://schemas.microsoft.com/office/drawing/2014/main" val="20005"/>
                    </a:ext>
                  </a:extLst>
                </a:gridCol>
                <a:gridCol w="554814">
                  <a:extLst>
                    <a:ext uri="{9D8B030D-6E8A-4147-A177-3AD203B41FA5}">
                      <a16:colId xmlns:a16="http://schemas.microsoft.com/office/drawing/2014/main" val="20006"/>
                    </a:ext>
                  </a:extLst>
                </a:gridCol>
                <a:gridCol w="554814">
                  <a:extLst>
                    <a:ext uri="{9D8B030D-6E8A-4147-A177-3AD203B41FA5}">
                      <a16:colId xmlns:a16="http://schemas.microsoft.com/office/drawing/2014/main" val="20007"/>
                    </a:ext>
                  </a:extLst>
                </a:gridCol>
              </a:tblGrid>
              <a:tr h="331394">
                <a:tc gridSpan="2">
                  <a:txBody>
                    <a:bodyPr/>
                    <a:lstStyle/>
                    <a:p>
                      <a:endParaRPr lang="de-DE" sz="900" dirty="0">
                        <a:solidFill>
                          <a:schemeClr val="tx1"/>
                        </a:solidFill>
                        <a:latin typeface="Arial" pitchFamily="34" charset="0"/>
                        <a:cs typeface="Arial" pitchFamily="34" charset="0"/>
                      </a:endParaRPr>
                    </a:p>
                  </a:txBody>
                  <a:tcPr marL="106934" marR="106934" marT="50408" marB="50408">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hMerge="1">
                  <a:txBody>
                    <a:bodyPr/>
                    <a:lstStyle/>
                    <a:p>
                      <a:pPr algn="ctr"/>
                      <a:endParaRPr lang="de-DE" sz="800" dirty="0">
                        <a:solidFill>
                          <a:schemeClr val="tx1"/>
                        </a:solidFill>
                        <a:latin typeface="Arial" pitchFamily="34" charset="0"/>
                        <a:cs typeface="Arial" pitchFamily="34" charset="0"/>
                      </a:endParaRPr>
                    </a:p>
                  </a:txBody>
                  <a:tcPr marL="99060" marR="9906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A5DAAD"/>
                    </a:solidFill>
                  </a:tcPr>
                </a:tc>
                <a:tc>
                  <a:txBody>
                    <a:bodyPr/>
                    <a:lstStyle/>
                    <a:p>
                      <a:pPr algn="ctr"/>
                      <a:r>
                        <a:rPr lang="de-DE" sz="900" dirty="0">
                          <a:solidFill>
                            <a:schemeClr val="tx1"/>
                          </a:solidFill>
                          <a:latin typeface="Arial" pitchFamily="34" charset="0"/>
                          <a:cs typeface="Arial" pitchFamily="34" charset="0"/>
                        </a:rPr>
                        <a:t>2017</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2018</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2019</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2020</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2021</a:t>
                      </a:r>
                    </a:p>
                  </a:txBody>
                  <a:tcPr marL="106934" marR="106934" marT="50408" marB="50408" anchor="ctr">
                    <a:lnL w="57150" cap="flat" cmpd="sng" algn="ctr">
                      <a:solidFill>
                        <a:schemeClr val="bg1"/>
                      </a:solidFill>
                      <a:prstDash val="solid"/>
                      <a:round/>
                      <a:headEnd type="none" w="med" len="med"/>
                      <a:tailEnd type="none" w="med" len="med"/>
                    </a:lnL>
                    <a:lnB w="57150" cap="flat" cmpd="sng" algn="ctr">
                      <a:solidFill>
                        <a:schemeClr val="bg1"/>
                      </a:solidFill>
                      <a:prstDash val="solid"/>
                      <a:round/>
                      <a:headEnd type="none" w="med" len="med"/>
                      <a:tailEnd type="none" w="med" len="med"/>
                    </a:lnB>
                    <a:solidFill>
                      <a:srgbClr val="F8C57F"/>
                    </a:solidFill>
                  </a:tcPr>
                </a:tc>
                <a:extLst>
                  <a:ext uri="{0D108BD9-81ED-4DB2-BD59-A6C34878D82A}">
                    <a16:rowId xmlns:a16="http://schemas.microsoft.com/office/drawing/2014/main" val="10000"/>
                  </a:ext>
                </a:extLst>
              </a:tr>
              <a:tr h="410625">
                <a:tc rowSpan="7">
                  <a:txBody>
                    <a:bodyPr/>
                    <a:lstStyle/>
                    <a:p>
                      <a:pPr>
                        <a:lnSpc>
                          <a:spcPts val="1200"/>
                        </a:lnSpc>
                        <a:spcAft>
                          <a:spcPts val="0"/>
                        </a:spcAft>
                      </a:pPr>
                      <a:endParaRPr lang="de-DE" sz="900" dirty="0">
                        <a:effectLst/>
                        <a:latin typeface="Arial" pitchFamily="34" charset="0"/>
                        <a:ea typeface="Times New Roman"/>
                        <a:cs typeface="Arial" pitchFamily="34" charset="0"/>
                      </a:endParaRPr>
                    </a:p>
                  </a:txBody>
                  <a:tcPr marL="80201" marR="80201"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dirty="0">
                          <a:effectLst/>
                          <a:latin typeface="Arial" pitchFamily="34" charset="0"/>
                          <a:ea typeface="Times New Roman"/>
                          <a:cs typeface="Arial" pitchFamily="34" charset="0"/>
                        </a:rPr>
                        <a:t>Max</a:t>
                      </a: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err="1">
                          <a:solidFill>
                            <a:srgbClr val="000000"/>
                          </a:solidFill>
                          <a:effectLst/>
                          <a:latin typeface="Arial"/>
                        </a:rPr>
                        <a:t>100%</a:t>
                      </a:r>
                      <a:endParaRPr lang="de-DE" sz="900" b="0" i="0" u="none" strike="noStrike" dirty="0">
                        <a:solidFill>
                          <a:srgbClr val="000000"/>
                        </a:solidFill>
                        <a:effectLst/>
                        <a:latin typeface="Arial"/>
                      </a:endParaRP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1"/>
                  </a:ext>
                </a:extLst>
              </a:tr>
              <a:tr h="320760">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de-DE" sz="900" dirty="0">
                          <a:effectLst/>
                          <a:latin typeface="Arial" pitchFamily="34" charset="0"/>
                          <a:ea typeface="Times New Roman"/>
                          <a:cs typeface="Arial" pitchFamily="34" charset="0"/>
                        </a:rPr>
                        <a:t>95. Perzentil</a:t>
                      </a: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2"/>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75. </a:t>
                      </a:r>
                      <a:r>
                        <a:rPr lang="en-US" sz="900" dirty="0" err="1">
                          <a:effectLst/>
                          <a:latin typeface="Arial" pitchFamily="34" charset="0"/>
                          <a:ea typeface="Times New Roman"/>
                          <a:cs typeface="Arial" pitchFamily="34" charset="0"/>
                        </a:rPr>
                        <a:t>Perzentil</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3"/>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Median</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95,22%</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err="1">
                          <a:solidFill>
                            <a:srgbClr val="000000"/>
                          </a:solidFill>
                          <a:effectLst/>
                          <a:latin typeface="Arial"/>
                        </a:rPr>
                        <a:t>100%</a:t>
                      </a:r>
                      <a:endParaRPr lang="de-DE" sz="900" b="0" i="0" u="none" strike="noStrike" dirty="0">
                        <a:solidFill>
                          <a:srgbClr val="000000"/>
                        </a:solidFill>
                        <a:effectLst/>
                        <a:latin typeface="Arial"/>
                      </a:endParaRP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4"/>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25. </a:t>
                      </a:r>
                      <a:r>
                        <a:rPr lang="en-US" sz="900" dirty="0" err="1">
                          <a:effectLst/>
                          <a:latin typeface="Arial" pitchFamily="34" charset="0"/>
                          <a:ea typeface="Times New Roman"/>
                          <a:cs typeface="Arial" pitchFamily="34" charset="0"/>
                        </a:rPr>
                        <a:t>Perzentil</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72,32%</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85,71%</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88,89%</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90,24%</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90,46%</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5"/>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5. </a:t>
                      </a:r>
                      <a:r>
                        <a:rPr lang="en-US" sz="900" dirty="0" err="1">
                          <a:effectLst/>
                          <a:latin typeface="Arial" pitchFamily="34" charset="0"/>
                          <a:ea typeface="Times New Roman"/>
                          <a:cs typeface="Arial" pitchFamily="34" charset="0"/>
                        </a:rPr>
                        <a:t>Perzentil</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18,44%</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42,29%</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75,00%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75,83%</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80,00%</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6"/>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Min</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err="1">
                          <a:solidFill>
                            <a:srgbClr val="000000"/>
                          </a:solidFill>
                          <a:effectLst/>
                          <a:latin typeface="Arial"/>
                        </a:rPr>
                        <a:t>0,00%</a:t>
                      </a:r>
                      <a:endParaRPr lang="de-DE" sz="900" b="0" i="0" u="none" strike="noStrike" dirty="0">
                        <a:solidFill>
                          <a:srgbClr val="000000"/>
                        </a:solidFill>
                        <a:effectLst/>
                        <a:latin typeface="Arial"/>
                      </a:endParaRP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solidFill>
                      <a:srgbClr val="FEF3E5"/>
                    </a:solidFill>
                  </a:tcPr>
                </a:tc>
                <a:extLst>
                  <a:ext uri="{0D108BD9-81ED-4DB2-BD59-A6C34878D82A}">
                    <a16:rowId xmlns:a16="http://schemas.microsoft.com/office/drawing/2014/main" val="10007"/>
                  </a:ext>
                </a:extLst>
              </a:tr>
            </a:tbl>
          </a:graphicData>
        </a:graphic>
      </p:graphicFrame>
      <p:cxnSp>
        <p:nvCxnSpPr>
          <p:cNvPr id="30" name="Gerade Verbindung 8"/>
          <p:cNvCxnSpPr/>
          <p:nvPr/>
        </p:nvCxnSpPr>
        <p:spPr>
          <a:xfrm>
            <a:off x="0" y="1048495"/>
            <a:ext cx="10693400" cy="0"/>
          </a:xfrm>
          <a:prstGeom prst="line">
            <a:avLst/>
          </a:prstGeom>
          <a:ln w="38100">
            <a:solidFill>
              <a:srgbClr val="F4A329"/>
            </a:solidFill>
          </a:ln>
        </p:spPr>
        <p:style>
          <a:lnRef idx="1">
            <a:schemeClr val="accent1"/>
          </a:lnRef>
          <a:fillRef idx="0">
            <a:schemeClr val="accent1"/>
          </a:fillRef>
          <a:effectRef idx="0">
            <a:schemeClr val="accent1"/>
          </a:effectRef>
          <a:fontRef idx="minor">
            <a:schemeClr val="tx1"/>
          </a:fontRef>
        </p:style>
      </p:cxnSp>
      <p:pic>
        <p:nvPicPr>
          <p:cNvPr id="16" name="Grafik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745" y="1145951"/>
            <a:ext cx="5210956" cy="2352393"/>
          </a:xfrm>
          <a:prstGeom prst="rect">
            <a:avLst/>
          </a:prstGeom>
        </p:spPr>
      </p:pic>
      <p:pic>
        <p:nvPicPr>
          <p:cNvPr id="19" name="Picture 3" descr="D:\benchmarking_endproducte\5\15\Allgemein\Grafiken\Boxplot\Allgemein_kennzahl_1.pn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047" y="4161631"/>
            <a:ext cx="2617522" cy="287764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C:\Users\cristina\Desktop\plot_prostat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9620" y="4684247"/>
            <a:ext cx="385579" cy="2201868"/>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p:cNvSpPr txBox="1">
            <a:spLocks/>
          </p:cNvSpPr>
          <p:nvPr/>
        </p:nvSpPr>
        <p:spPr bwMode="auto">
          <a:xfrm>
            <a:off x="178224" y="252042"/>
            <a:ext cx="9000278" cy="336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1300" dirty="0" err="1">
                <a:latin typeface="Arial" pitchFamily="34" charset="0"/>
              </a:rPr>
              <a:t>Jahresbericht</a:t>
            </a:r>
            <a:r>
              <a:rPr lang="en-US" sz="1300" dirty="0">
                <a:latin typeface="Arial" pitchFamily="34" charset="0"/>
              </a:rPr>
              <a:t> </a:t>
            </a:r>
            <a:r>
              <a:rPr lang="de-DE" sz="1300" dirty="0">
                <a:latin typeface="Arial" pitchFamily="34" charset="0"/>
              </a:rPr>
              <a:t>Gynäkologische Krebszentren</a:t>
            </a:r>
            <a:r>
              <a:rPr lang="en-US" sz="1300" dirty="0">
                <a:latin typeface="Arial" pitchFamily="34" charset="0"/>
              </a:rPr>
              <a:t> 2023 (</a:t>
            </a:r>
            <a:r>
              <a:rPr lang="en-US" sz="1300" dirty="0" err="1">
                <a:latin typeface="Arial" pitchFamily="34" charset="0"/>
              </a:rPr>
              <a:t>Auditjahr</a:t>
            </a:r>
            <a:r>
              <a:rPr lang="en-US" sz="1300" dirty="0">
                <a:latin typeface="Arial" pitchFamily="34" charset="0"/>
              </a:rPr>
              <a:t> 2022 / </a:t>
            </a:r>
            <a:r>
              <a:rPr lang="en-US" sz="1300" dirty="0" err="1">
                <a:latin typeface="Arial" pitchFamily="34" charset="0"/>
              </a:rPr>
              <a:t>Kennzahlenjahr</a:t>
            </a:r>
            <a:r>
              <a:rPr lang="en-US" sz="1300" dirty="0">
                <a:latin typeface="Arial" pitchFamily="34" charset="0"/>
              </a:rPr>
              <a:t> 2021)</a:t>
            </a:r>
            <a:endParaRPr lang="de-DE" sz="1300" kern="0" dirty="0">
              <a:solidFill>
                <a:srgbClr val="7F7F7F"/>
              </a:solidFill>
              <a:latin typeface="Arial" charset="0"/>
              <a:cs typeface="Arial" charset="0"/>
            </a:endParaRPr>
          </a:p>
        </p:txBody>
      </p:sp>
      <p:sp>
        <p:nvSpPr>
          <p:cNvPr id="5" name="Textfeld 4"/>
          <p:cNvSpPr txBox="1"/>
          <p:nvPr/>
        </p:nvSpPr>
        <p:spPr bwMode="auto">
          <a:xfrm>
            <a:off x="250265" y="7179596"/>
            <a:ext cx="53091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nchor="ctr">
            <a:spAutoFit/>
          </a:bodyPr>
          <a:lstStyle/>
          <a:p>
            <a:pPr defTabSz="914400">
              <a:defRPr/>
            </a:pPr>
            <a:endParaRPr lang="en-US" sz="800" dirty="0">
              <a:latin typeface="Arial" pitchFamily="34" charset="0"/>
              <a:cs typeface="Arial" pitchFamily="34" charset="0"/>
            </a:endParaRPr>
          </a:p>
        </p:txBody>
      </p:sp>
    </p:spTree>
    <p:extLst>
      <p:ext uri="{BB962C8B-B14F-4D97-AF65-F5344CB8AC3E}">
        <p14:creationId xmlns:p14="http://schemas.microsoft.com/office/powerpoint/2010/main" val="8644676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8224" y="588098"/>
            <a:ext cx="10336953" cy="420070"/>
          </a:xfrm>
          <a:prstGeom prst="rect">
            <a:avLst/>
          </a:prstGeom>
        </p:spPr>
        <p:txBody>
          <a:bodyPr vert="horz" lIns="99569" tIns="49785" rIns="99569" bIns="49785" rtlCol="0" anchor="ctr" anchorCtr="0">
            <a:normAutofit/>
          </a:bodyPr>
          <a:lstStyle/>
          <a:p>
            <a:pPr lvl="0">
              <a:spcBef>
                <a:spcPct val="0"/>
              </a:spcBef>
              <a:defRPr/>
            </a:pPr>
            <a:r>
              <a:rPr lang="en-US" sz="1500" b="1" dirty="0" err="1">
                <a:latin typeface="Arial" pitchFamily="34" charset="0"/>
                <a:cs typeface="Arial" pitchFamily="34" charset="0"/>
              </a:rPr>
              <a:t>20. Angaben im Befundbericht bei Lymphonodektomie (LL Vulva QI)</a:t>
            </a:r>
            <a:endParaRPr lang="en-US" sz="1500" b="1" noProof="1">
              <a:latin typeface="Arial" pitchFamily="34" charset="0"/>
              <a:cs typeface="Arial" pitchFamily="34" charset="0"/>
            </a:endParaRPr>
          </a:p>
        </p:txBody>
      </p:sp>
      <p:cxnSp>
        <p:nvCxnSpPr>
          <p:cNvPr id="6" name="Gerade Verbindung 8"/>
          <p:cNvCxnSpPr/>
          <p:nvPr/>
        </p:nvCxnSpPr>
        <p:spPr>
          <a:xfrm>
            <a:off x="0" y="1047040"/>
            <a:ext cx="10693400" cy="0"/>
          </a:xfrm>
          <a:prstGeom prst="line">
            <a:avLst/>
          </a:prstGeom>
          <a:ln w="38100">
            <a:solidFill>
              <a:srgbClr val="A5DAAD"/>
            </a:solidFill>
          </a:ln>
        </p:spPr>
        <p:style>
          <a:lnRef idx="1">
            <a:schemeClr val="accent1"/>
          </a:lnRef>
          <a:fillRef idx="0">
            <a:schemeClr val="accent1"/>
          </a:fillRef>
          <a:effectRef idx="0">
            <a:schemeClr val="accent1"/>
          </a:effectRef>
          <a:fontRef idx="minor">
            <a:schemeClr val="tx1"/>
          </a:fontRef>
        </p:style>
      </p:cxnSp>
      <p:graphicFrame>
        <p:nvGraphicFramePr>
          <p:cNvPr id="14" name="Table 13"/>
          <p:cNvGraphicFramePr>
            <a:graphicFrameLocks noGrp="1"/>
          </p:cNvGraphicFramePr>
          <p:nvPr/>
        </p:nvGraphicFramePr>
        <p:xfrm>
          <a:off x="5428959" y="1100686"/>
          <a:ext cx="5086221" cy="2603175"/>
        </p:xfrm>
        <a:graphic>
          <a:graphicData uri="http://schemas.openxmlformats.org/drawingml/2006/table">
            <a:tbl>
              <a:tblPr firstRow="1" bandRow="1">
                <a:noFill/>
                <a:tableStyleId>{5C22544A-7EE6-4342-B048-85BDC9FD1C3A}</a:tableStyleId>
              </a:tblPr>
              <a:tblGrid>
                <a:gridCol w="603541">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533400">
                  <a:extLst>
                    <a:ext uri="{9D8B030D-6E8A-4147-A177-3AD203B41FA5}">
                      <a16:colId xmlns:a16="http://schemas.microsoft.com/office/drawing/2014/main" val="20006"/>
                    </a:ext>
                  </a:extLst>
                </a:gridCol>
                <a:gridCol w="520280">
                  <a:extLst>
                    <a:ext uri="{9D8B030D-6E8A-4147-A177-3AD203B41FA5}">
                      <a16:colId xmlns:a16="http://schemas.microsoft.com/office/drawing/2014/main" val="20007"/>
                    </a:ext>
                  </a:extLst>
                </a:gridCol>
              </a:tblGrid>
              <a:tr h="226043">
                <a:tc rowSpan="2">
                  <a:txBody>
                    <a:bodyPr/>
                    <a:lstStyle/>
                    <a:p>
                      <a:pPr marL="0" indent="0"/>
                      <a:endParaRPr lang="en-US" sz="1000" dirty="0">
                        <a:latin typeface="Arial" pitchFamily="34" charset="0"/>
                        <a:cs typeface="Arial" pitchFamily="34" charset="0"/>
                      </a:endParaRPr>
                    </a:p>
                  </a:txBody>
                  <a:tcPr marL="106257" marR="106257" marT="39692" marB="39692">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itchFamily="34" charset="0"/>
                          <a:cs typeface="Arial" pitchFamily="34" charset="0"/>
                        </a:rPr>
                        <a:t>Kennzahlendefinition</a:t>
                      </a:r>
                    </a:p>
                  </a:txBody>
                  <a:tcPr marL="106257" marR="106257" marT="79383"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gridSpan="5">
                  <a:txBody>
                    <a:bodyPr/>
                    <a:lstStyle/>
                    <a:p>
                      <a:pPr algn="ctr"/>
                      <a:r>
                        <a:rPr lang="en-US" sz="900" dirty="0">
                          <a:solidFill>
                            <a:schemeClr val="bg1"/>
                          </a:solidFill>
                          <a:latin typeface="Arial" pitchFamily="34" charset="0"/>
                          <a:cs typeface="Arial" pitchFamily="34" charset="0"/>
                        </a:rPr>
                        <a:t>FAG-Z360 B</a:t>
                      </a:r>
                    </a:p>
                  </a:txBody>
                  <a:tcPr marL="106257" marR="106257" marT="39692"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A9121C"/>
                    </a:solidFill>
                  </a:tcPr>
                </a:tc>
                <a:tc hMerge="1">
                  <a:txBody>
                    <a:bodyPr/>
                    <a:lstStyle/>
                    <a:p>
                      <a:endParaRPr lang="de-DE"/>
                    </a:p>
                  </a:txBody>
                  <a:tcPr/>
                </a:tc>
                <a:tc hMerge="1">
                  <a:txBody>
                    <a:bodyPr/>
                    <a:lstStyle/>
                    <a:p>
                      <a:endParaRPr lang="de-DE"/>
                    </a:p>
                  </a:txBody>
                  <a:tcPr/>
                </a:tc>
                <a:tc hMerge="1">
                  <a:txBody>
                    <a:bodyPr/>
                    <a:lstStyle/>
                    <a:p>
                      <a:pPr algn="ctr"/>
                      <a:endParaRPr lang="en-US" sz="800" dirty="0">
                        <a:solidFill>
                          <a:schemeClr val="bg1"/>
                        </a:solidFill>
                        <a:latin typeface="Arial" pitchFamily="34" charset="0"/>
                        <a:cs typeface="Arial" pitchFamily="34" charset="0"/>
                      </a:endParaRPr>
                    </a:p>
                  </a:txBody>
                  <a:tcPr marL="98433" marR="98433" marT="36000"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A9121C"/>
                    </a:solidFill>
                  </a:tcPr>
                </a:tc>
                <a:tc hMerge="1">
                  <a:txBody>
                    <a:bodyPr/>
                    <a:lstStyle/>
                    <a:p>
                      <a:pPr algn="ctr"/>
                      <a:endParaRPr lang="en-US" sz="900" dirty="0">
                        <a:solidFill>
                          <a:schemeClr val="bg1"/>
                        </a:solidFill>
                        <a:latin typeface="Arial" pitchFamily="34" charset="0"/>
                        <a:cs typeface="Arial" pitchFamily="34" charset="0"/>
                      </a:endParaRPr>
                    </a:p>
                  </a:txBody>
                  <a:tcPr marL="106257" marR="106257" marT="39692"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A9121C"/>
                    </a:solidFill>
                  </a:tcPr>
                </a:tc>
                <a:extLst>
                  <a:ext uri="{0D108BD9-81ED-4DB2-BD59-A6C34878D82A}">
                    <a16:rowId xmlns:a16="http://schemas.microsoft.com/office/drawing/2014/main" val="10000"/>
                  </a:ext>
                </a:extLst>
              </a:tr>
              <a:tr h="216700">
                <a:tc vMerge="1">
                  <a:txBody>
                    <a:bodyPr/>
                    <a:lstStyle/>
                    <a:p>
                      <a:endParaRPr lang="en-US" dirty="0"/>
                    </a:p>
                  </a:txBody>
                  <a:tcPr/>
                </a:tc>
                <a:tc vMerge="1">
                  <a:txBody>
                    <a:bodyPr/>
                    <a:lstStyle/>
                    <a:p>
                      <a:endParaRPr lang="en-US" dirty="0"/>
                    </a:p>
                  </a:txBody>
                  <a:tcPr/>
                </a:tc>
                <a:tc>
                  <a:txBody>
                    <a:bodyPr/>
                    <a:lstStyle/>
                    <a:p>
                      <a:pPr algn="ctr"/>
                      <a:r>
                        <a:rPr lang="en-US" sz="900" b="1" dirty="0">
                          <a:solidFill>
                            <a:schemeClr val="bg1"/>
                          </a:solidFill>
                          <a:latin typeface="Arial" pitchFamily="34" charset="0"/>
                          <a:cs typeface="Arial" pitchFamily="34" charset="0"/>
                        </a:rPr>
                        <a:t>2017</a:t>
                      </a:r>
                    </a:p>
                  </a:txBody>
                  <a:tcPr marL="106257" marR="106257" marT="19846" marB="51599">
                    <a:lnL w="571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2018</a:t>
                      </a:r>
                    </a:p>
                  </a:txBody>
                  <a:tcPr marL="106257" marR="106257" marT="19846" marB="51599">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2019</a:t>
                      </a:r>
                    </a:p>
                  </a:txBody>
                  <a:tcPr marL="106257" marR="106257" marT="19846" marB="51599">
                    <a:lnL w="12700" cap="flat" cmpd="sng" algn="ctr">
                      <a:noFill/>
                      <a:prstDash val="solid"/>
                      <a:round/>
                      <a:headEnd type="none" w="med" len="med"/>
                      <a:tailEnd type="none" w="med" len="med"/>
                    </a:lnL>
                    <a:lnR w="5715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2020</a:t>
                      </a:r>
                    </a:p>
                  </a:txBody>
                  <a:tcPr marL="106257" marR="106257" marT="19846" marB="51599">
                    <a:lnL w="12700" cap="flat" cmpd="sng" algn="ctr">
                      <a:noFill/>
                      <a:prstDash val="solid"/>
                      <a:round/>
                      <a:headEnd type="none" w="med" len="med"/>
                      <a:tailEnd type="none" w="med" len="med"/>
                    </a:lnL>
                    <a:lnR w="5715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2021</a:t>
                      </a:r>
                    </a:p>
                  </a:txBody>
                  <a:tcPr marL="106257" marR="106257" marT="19846" marB="51599">
                    <a:lnL w="1270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extLst>
                  <a:ext uri="{0D108BD9-81ED-4DB2-BD59-A6C34878D82A}">
                    <a16:rowId xmlns:a16="http://schemas.microsoft.com/office/drawing/2014/main" val="10001"/>
                  </a:ext>
                </a:extLst>
              </a:tr>
              <a:tr h="751304">
                <a:tc>
                  <a:txBody>
                    <a:bodyPr/>
                    <a:lstStyle/>
                    <a:p>
                      <a:pPr algn="ctr"/>
                      <a:r>
                        <a:rPr lang="en-US" sz="900" dirty="0" err="1">
                          <a:latin typeface="Arial" pitchFamily="34" charset="0"/>
                          <a:cs typeface="Arial" pitchFamily="34" charset="0"/>
                        </a:rPr>
                        <a:t>Zähler</a:t>
                      </a: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r>
                        <a:rPr lang="en-US" sz="900" dirty="0" err="1">
                          <a:latin typeface="Arial" pitchFamily="34" charset="0"/>
                          <a:cs typeface="Arial" pitchFamily="34" charset="0"/>
                        </a:rPr>
                        <a:t>Primärfälle des Nenners mit vollständigen  Angaben im Befundbericht 
(Def. siehe Kennzahlenbogen)</a:t>
                      </a:r>
                      <a:endParaRPr lang="en-US" sz="900" dirty="0">
                        <a:latin typeface="Arial" pitchFamily="34" charset="0"/>
                        <a:cs typeface="Arial" pitchFamily="34" charset="0"/>
                      </a:endParaRPr>
                    </a:p>
                  </a:txBody>
                  <a:tcPr marL="106257" marR="106257"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6</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a:latin typeface="Arial" pitchFamily="34" charset="0"/>
                          <a:cs typeface="Arial" pitchFamily="34" charset="0"/>
                        </a:rPr>
                        <a:t>9</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a:latin typeface="Arial" pitchFamily="34" charset="0"/>
                          <a:cs typeface="Arial" pitchFamily="34" charset="0"/>
                        </a:rPr>
                        <a:t>9</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a:latin typeface="Arial" pitchFamily="34" charset="0"/>
                          <a:cs typeface="Arial" pitchFamily="34" charset="0"/>
                        </a:rPr>
                        <a:t>11</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err="1">
                          <a:latin typeface="Arial" pitchFamily="34" charset="0"/>
                          <a:cs typeface="Arial" pitchFamily="34" charset="0"/>
                        </a:rPr>
                        <a:t>17</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2"/>
                  </a:ext>
                </a:extLst>
              </a:tr>
              <a:tr h="751304">
                <a:tc>
                  <a:txBody>
                    <a:bodyPr/>
                    <a:lstStyle/>
                    <a:p>
                      <a:pPr algn="ctr"/>
                      <a:r>
                        <a:rPr lang="en-US" sz="900" dirty="0">
                          <a:latin typeface="Arial" pitchFamily="34" charset="0"/>
                          <a:cs typeface="Arial" pitchFamily="34" charset="0"/>
                        </a:rPr>
                        <a:t>Nenner</a:t>
                      </a: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r>
                        <a:rPr lang="en-US" sz="900" dirty="0" err="1">
                          <a:latin typeface="Arial" pitchFamily="34" charset="0"/>
                          <a:cs typeface="Arial" pitchFamily="34" charset="0"/>
                        </a:rPr>
                        <a:t>Primärfälle Vulvakarzinom mit Lymphonodektomie</a:t>
                      </a:r>
                      <a:endParaRPr lang="en-US" sz="900" dirty="0">
                        <a:latin typeface="Arial" pitchFamily="34" charset="0"/>
                        <a:cs typeface="Arial" pitchFamily="34" charset="0"/>
                      </a:endParaRPr>
                    </a:p>
                  </a:txBody>
                  <a:tcPr marL="106257" marR="106257"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7</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a:latin typeface="Arial" pitchFamily="34" charset="0"/>
                          <a:cs typeface="Arial" pitchFamily="34" charset="0"/>
                        </a:rPr>
                        <a:t>10</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a:latin typeface="Arial" pitchFamily="34" charset="0"/>
                          <a:cs typeface="Arial" pitchFamily="34" charset="0"/>
                        </a:rPr>
                        <a:t>10</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a:latin typeface="Arial" pitchFamily="34" charset="0"/>
                          <a:cs typeface="Arial" pitchFamily="34" charset="0"/>
                        </a:rPr>
                        <a:t>11</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17</a:t>
                      </a:r>
                      <a:endParaRPr lang="en-US" sz="900" dirty="0">
                        <a:latin typeface="Arial" pitchFamily="34" charset="0"/>
                        <a:cs typeface="Arial" pitchFamily="34" charset="0"/>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3"/>
                  </a:ext>
                </a:extLst>
              </a:tr>
              <a:tr h="379982">
                <a:tc>
                  <a:txBody>
                    <a:bodyPr/>
                    <a:lstStyle/>
                    <a:p>
                      <a:pPr algn="ctr"/>
                      <a:r>
                        <a:rPr lang="en-US" sz="900" dirty="0" err="1">
                          <a:latin typeface="Arial" pitchFamily="34" charset="0"/>
                          <a:cs typeface="Arial" pitchFamily="34" charset="0"/>
                        </a:rPr>
                        <a:t>Quote</a:t>
                      </a: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r>
                        <a:rPr lang="en-US" sz="900" dirty="0" err="1">
                          <a:latin typeface="Arial" pitchFamily="34" charset="0"/>
                          <a:cs typeface="Arial" pitchFamily="34" charset="0"/>
                        </a:rPr>
                        <a:t>Sollvorgabe ≥ 80%</a:t>
                      </a:r>
                      <a:endParaRPr lang="en-US" sz="900" dirty="0">
                        <a:latin typeface="Arial" pitchFamily="34" charset="0"/>
                        <a:cs typeface="Arial" pitchFamily="34" charset="0"/>
                      </a:endParaRPr>
                    </a:p>
                  </a:txBody>
                  <a:tcPr marL="106257" marR="106257"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85,71%</a:t>
                      </a: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90,00%</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90,00%</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100%</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err="1">
                          <a:solidFill>
                            <a:schemeClr val="tx1"/>
                          </a:solidFill>
                          <a:latin typeface="Arial" pitchFamily="34" charset="0"/>
                          <a:cs typeface="Arial" pitchFamily="34" charset="0"/>
                        </a:rPr>
                        <a:t>100%</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4"/>
                  </a:ext>
                </a:extLst>
              </a:tr>
              <a:tr h="277842">
                <a:tc grid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noFill/>
                  </a:tcPr>
                </a:tc>
                <a:tc hMerge="1">
                  <a:txBody>
                    <a:bodyPr/>
                    <a:lstStyle/>
                    <a:p>
                      <a:endParaRPr lang="en-US" sz="800" dirty="0">
                        <a:latin typeface="Arial" pitchFamily="34" charset="0"/>
                        <a:cs typeface="Arial" pitchFamily="34" charset="0"/>
                      </a:endParaRPr>
                    </a:p>
                  </a:txBody>
                  <a:tcPr marL="98433" marR="98433" marT="45431" marB="45431">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31</a:t>
            </a:fld>
            <a:endParaRPr lang="en-US" dirty="0"/>
          </a:p>
        </p:txBody>
      </p:sp>
      <p:graphicFrame>
        <p:nvGraphicFramePr>
          <p:cNvPr id="13" name="Table 10"/>
          <p:cNvGraphicFramePr>
            <a:graphicFrameLocks noGrp="1"/>
          </p:cNvGraphicFramePr>
          <p:nvPr/>
        </p:nvGraphicFramePr>
        <p:xfrm>
          <a:off x="7368240" y="4249311"/>
          <a:ext cx="3146936" cy="998825"/>
        </p:xfrm>
        <a:graphic>
          <a:graphicData uri="http://schemas.openxmlformats.org/drawingml/2006/table">
            <a:tbl>
              <a:tblPr firstRow="1" bandRow="1">
                <a:tableStyleId>{5C22544A-7EE6-4342-B048-85BDC9FD1C3A}</a:tableStyleId>
              </a:tblPr>
              <a:tblGrid>
                <a:gridCol w="786734">
                  <a:extLst>
                    <a:ext uri="{9D8B030D-6E8A-4147-A177-3AD203B41FA5}">
                      <a16:colId xmlns:a16="http://schemas.microsoft.com/office/drawing/2014/main" val="20000"/>
                    </a:ext>
                  </a:extLst>
                </a:gridCol>
                <a:gridCol w="786734">
                  <a:extLst>
                    <a:ext uri="{9D8B030D-6E8A-4147-A177-3AD203B41FA5}">
                      <a16:colId xmlns:a16="http://schemas.microsoft.com/office/drawing/2014/main" val="20001"/>
                    </a:ext>
                  </a:extLst>
                </a:gridCol>
                <a:gridCol w="786734">
                  <a:extLst>
                    <a:ext uri="{9D8B030D-6E8A-4147-A177-3AD203B41FA5}">
                      <a16:colId xmlns:a16="http://schemas.microsoft.com/office/drawing/2014/main" val="20002"/>
                    </a:ext>
                  </a:extLst>
                </a:gridCol>
                <a:gridCol w="786734">
                  <a:extLst>
                    <a:ext uri="{9D8B030D-6E8A-4147-A177-3AD203B41FA5}">
                      <a16:colId xmlns:a16="http://schemas.microsoft.com/office/drawing/2014/main" val="20003"/>
                    </a:ext>
                  </a:extLst>
                </a:gridCol>
              </a:tblGrid>
              <a:tr h="254027">
                <a:tc gridSpan="2">
                  <a:txBody>
                    <a:bodyPr/>
                    <a:lstStyle/>
                    <a:p>
                      <a:r>
                        <a:rPr lang="en-US" sz="900" dirty="0" err="1">
                          <a:solidFill>
                            <a:schemeClr val="tx1"/>
                          </a:solidFill>
                          <a:latin typeface="Arial" pitchFamily="34" charset="0"/>
                          <a:cs typeface="Arial" pitchFamily="34" charset="0"/>
                        </a:rPr>
                        <a:t>Standorte mit auswertbaren Daten</a:t>
                      </a:r>
                      <a:endParaRPr lang="en-US" sz="900" dirty="0">
                        <a:solidFill>
                          <a:schemeClr val="tx1"/>
                        </a:solidFill>
                        <a:latin typeface="Arial" pitchFamily="34" charset="0"/>
                        <a:cs typeface="Arial" pitchFamily="34" charset="0"/>
                      </a:endParaRPr>
                    </a:p>
                  </a:txBody>
                  <a:tcPr marL="98708" marR="98708" marT="50408" marB="50408">
                    <a:lnL w="31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57150" cap="flat" cmpd="sng" algn="ctr">
                      <a:noFill/>
                      <a:prstDash val="solid"/>
                      <a:round/>
                      <a:headEnd type="none" w="med" len="med"/>
                      <a:tailEnd type="none" w="med" len="med"/>
                    </a:lnB>
                    <a:solidFill>
                      <a:srgbClr val="F8C57F"/>
                    </a:solidFill>
                  </a:tcPr>
                </a:tc>
                <a:tc hMerge="1">
                  <a:txBody>
                    <a:bodyPr/>
                    <a:lstStyle/>
                    <a:p>
                      <a:endParaRPr lang="en-US" dirty="0"/>
                    </a:p>
                  </a:txBody>
                  <a:tcPr/>
                </a:tc>
                <a:tc gridSpan="2">
                  <a:txBody>
                    <a:bodyPr/>
                    <a:lstStyle/>
                    <a:p>
                      <a:r>
                        <a:rPr lang="en-US" sz="900" dirty="0" err="1">
                          <a:solidFill>
                            <a:schemeClr val="tx1"/>
                          </a:solidFill>
                          <a:latin typeface="Arial" pitchFamily="34" charset="0"/>
                          <a:cs typeface="Arial" pitchFamily="34" charset="0"/>
                        </a:rPr>
                        <a:t>Standorte</a:t>
                      </a:r>
                      <a:r>
                        <a:rPr lang="en-US" sz="900" dirty="0">
                          <a:solidFill>
                            <a:schemeClr val="tx1"/>
                          </a:solidFill>
                          <a:latin typeface="Arial" pitchFamily="34" charset="0"/>
                          <a:cs typeface="Arial" pitchFamily="34" charset="0"/>
                        </a:rPr>
                        <a:t> </a:t>
                      </a:r>
                      <a:r>
                        <a:rPr lang="en-US" sz="900" dirty="0" err="1">
                          <a:solidFill>
                            <a:schemeClr val="tx1"/>
                          </a:solidFill>
                          <a:latin typeface="Arial" pitchFamily="34" charset="0"/>
                          <a:cs typeface="Arial" pitchFamily="34" charset="0"/>
                        </a:rPr>
                        <a:t>innerhalb</a:t>
                      </a:r>
                      <a:r>
                        <a:rPr lang="en-US" sz="900" dirty="0">
                          <a:solidFill>
                            <a:schemeClr val="tx1"/>
                          </a:solidFill>
                          <a:latin typeface="Arial" pitchFamily="34" charset="0"/>
                          <a:cs typeface="Arial" pitchFamily="34" charset="0"/>
                        </a:rPr>
                        <a:t> der </a:t>
                      </a:r>
                      <a:r>
                        <a:rPr lang="en-US" sz="900" dirty="0" err="1">
                          <a:solidFill>
                            <a:schemeClr val="tx1"/>
                          </a:solidFill>
                          <a:latin typeface="Arial" pitchFamily="34" charset="0"/>
                          <a:cs typeface="Arial" pitchFamily="34" charset="0"/>
                        </a:rPr>
                        <a:t>Plausibilitätsgrenzen</a:t>
                      </a:r>
                      <a:endParaRPr lang="en-US" sz="900" dirty="0">
                        <a:solidFill>
                          <a:schemeClr val="tx1"/>
                        </a:solidFill>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57150" cap="flat" cmpd="sng" algn="ctr">
                      <a:noFill/>
                      <a:prstDash val="solid"/>
                      <a:round/>
                      <a:headEnd type="none" w="med" len="med"/>
                      <a:tailEnd type="none" w="med" len="med"/>
                    </a:lnB>
                    <a:solidFill>
                      <a:srgbClr val="F8C57F"/>
                    </a:solidFill>
                  </a:tcPr>
                </a:tc>
                <a:tc hMerge="1">
                  <a:txBody>
                    <a:bodyPr/>
                    <a:lstStyle/>
                    <a:p>
                      <a:endParaRPr lang="en-US" dirty="0"/>
                    </a:p>
                  </a:txBody>
                  <a:tcPr/>
                </a:tc>
                <a:extLst>
                  <a:ext uri="{0D108BD9-81ED-4DB2-BD59-A6C34878D82A}">
                    <a16:rowId xmlns:a16="http://schemas.microsoft.com/office/drawing/2014/main" val="10000"/>
                  </a:ext>
                </a:extLst>
              </a:tr>
              <a:tr h="254027">
                <a:tc>
                  <a:txBody>
                    <a:bodyPr/>
                    <a:lstStyle/>
                    <a:p>
                      <a:pPr algn="ctr"/>
                      <a:r>
                        <a:rPr lang="en-US" sz="900" dirty="0">
                          <a:latin typeface="Arial" pitchFamily="34" charset="0"/>
                          <a:cs typeface="Arial" pitchFamily="34" charset="0"/>
                        </a:rPr>
                        <a:t>Anzahl</a:t>
                      </a:r>
                    </a:p>
                  </a:txBody>
                  <a:tcPr marL="106934" marR="106934" marT="50408" marB="50408">
                    <a:lnL w="31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a:txBody>
                    <a:bodyPr/>
                    <a:lstStyle/>
                    <a:p>
                      <a:pPr algn="ctr"/>
                      <a:r>
                        <a:rPr lang="en-US" sz="900" dirty="0">
                          <a:latin typeface="Arial" pitchFamily="34" charset="0"/>
                          <a:cs typeface="Arial" pitchFamily="34" charset="0"/>
                        </a:rPr>
                        <a:t>%</a:t>
                      </a:r>
                    </a:p>
                  </a:txBody>
                  <a:tcPr marL="106934" marR="106934" marT="50408" marB="50408">
                    <a:lnL w="3175"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a:txBody>
                    <a:bodyPr/>
                    <a:lstStyle/>
                    <a:p>
                      <a:pPr algn="ctr"/>
                      <a:r>
                        <a:rPr lang="en-US" sz="900" dirty="0">
                          <a:latin typeface="Arial" pitchFamily="34" charset="0"/>
                          <a:cs typeface="Arial" pitchFamily="34" charset="0"/>
                        </a:rPr>
                        <a:t>Anzahl</a:t>
                      </a:r>
                    </a:p>
                  </a:txBody>
                  <a:tcPr marL="106934" marR="106934" marT="50408" marB="50408">
                    <a:lnL w="5715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a:txBody>
                    <a:bodyPr/>
                    <a:lstStyle/>
                    <a:p>
                      <a:pPr algn="ctr"/>
                      <a:r>
                        <a:rPr lang="en-US" sz="900" dirty="0">
                          <a:latin typeface="Arial" pitchFamily="34" charset="0"/>
                          <a:cs typeface="Arial" pitchFamily="34" charset="0"/>
                        </a:rPr>
                        <a:t>%</a:t>
                      </a:r>
                    </a:p>
                  </a:txBody>
                  <a:tcPr marL="106934" marR="106934" marT="50408" marB="50408">
                    <a:lnL w="31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extLst>
                  <a:ext uri="{0D108BD9-81ED-4DB2-BD59-A6C34878D82A}">
                    <a16:rowId xmlns:a16="http://schemas.microsoft.com/office/drawing/2014/main" val="10001"/>
                  </a:ext>
                </a:extLst>
              </a:tr>
              <a:tr h="369662">
                <a:tc>
                  <a:txBody>
                    <a:bodyPr/>
                    <a:lstStyle/>
                    <a:p>
                      <a:pPr algn="ctr"/>
                      <a:r>
                        <a:rPr lang="en-US" sz="900" dirty="0" err="1">
                          <a:latin typeface="Arial" pitchFamily="34" charset="0"/>
                          <a:cs typeface="Arial" pitchFamily="34" charset="0"/>
                        </a:rPr>
                        <a:t>160</a:t>
                      </a:r>
                      <a:endParaRPr lang="en-US" sz="900" dirty="0">
                        <a:latin typeface="Arial" pitchFamily="34" charset="0"/>
                        <a:cs typeface="Arial" pitchFamily="34" charset="0"/>
                      </a:endParaRPr>
                    </a:p>
                  </a:txBody>
                  <a:tcPr marL="98708" marR="98708" marT="50408" marB="50408">
                    <a:lnL w="31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90,40%</a:t>
                      </a:r>
                      <a:endParaRPr lang="en-US" sz="900" dirty="0">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159</a:t>
                      </a:r>
                      <a:endParaRPr lang="en-US" sz="900" dirty="0">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99,38%</a:t>
                      </a:r>
                      <a:endParaRPr lang="en-US" sz="900" dirty="0">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2"/>
                  </a:ext>
                </a:extLst>
              </a:tr>
            </a:tbl>
          </a:graphicData>
        </a:graphic>
      </p:graphicFrame>
      <p:sp>
        <p:nvSpPr>
          <p:cNvPr id="17" name="Textfeld 9"/>
          <p:cNvSpPr txBox="1">
            <a:spLocks noChangeArrowheads="1"/>
          </p:cNvSpPr>
          <p:nvPr/>
        </p:nvSpPr>
        <p:spPr bwMode="auto">
          <a:xfrm>
            <a:off x="7377205" y="5330221"/>
            <a:ext cx="3137972" cy="1627358"/>
          </a:xfrm>
          <a:prstGeom prst="rect">
            <a:avLst/>
          </a:prstGeom>
          <a:solidFill>
            <a:srgbClr val="FEF3E5"/>
          </a:solidFill>
          <a:ln w="9525">
            <a:noFill/>
            <a:miter lim="800000"/>
            <a:headEnd/>
            <a:tailEnd/>
          </a:ln>
        </p:spPr>
        <p:txBody>
          <a:bodyPr wrap="square" lIns="89431" tIns="56789" rIns="113579" bIns="56789">
            <a:normAutofit/>
          </a:bodyPr>
          <a:lstStyle/>
          <a:p>
            <a:pPr algn="just"/>
            <a:r>
              <a:rPr lang="de-DE" sz="900" b="1" dirty="0">
                <a:latin typeface="Arial" pitchFamily="34" charset="0"/>
                <a:cs typeface="Arial" pitchFamily="34" charset="0"/>
              </a:rPr>
              <a:t>Anmerkungen</a:t>
            </a:r>
            <a:r>
              <a:rPr lang="de-DE" sz="900" dirty="0">
                <a:latin typeface="Arial" pitchFamily="34" charset="0"/>
                <a:cs typeface="Arial" pitchFamily="34" charset="0"/>
              </a:rPr>
              <a:t>:</a:t>
            </a:r>
          </a:p>
          <a:p>
            <a:pPr algn="just"/>
            <a:endParaRPr lang="en-US" sz="1000" dirty="0"/>
          </a:p>
          <a:p>
            <a:pPr algn="just"/>
            <a:endParaRPr lang="de-DE" sz="1700" b="1" dirty="0">
              <a:latin typeface="Arial" charset="0"/>
              <a:cs typeface="Arial" charset="0"/>
            </a:endParaRPr>
          </a:p>
          <a:p>
            <a:pPr algn="just"/>
            <a:endParaRPr lang="de-DE" sz="1700" b="1" dirty="0">
              <a:latin typeface="Arial" charset="0"/>
              <a:cs typeface="Arial" charset="0"/>
            </a:endParaRPr>
          </a:p>
          <a:p>
            <a:pPr algn="just"/>
            <a:endParaRPr lang="de-DE" sz="1700" b="1" dirty="0">
              <a:latin typeface="Arial" charset="0"/>
              <a:cs typeface="Arial" charset="0"/>
            </a:endParaRPr>
          </a:p>
          <a:p>
            <a:pPr algn="just"/>
            <a:endParaRPr lang="de-DE" sz="1700" dirty="0">
              <a:latin typeface="Arial" charset="0"/>
              <a:cs typeface="Arial" charset="0"/>
            </a:endParaRPr>
          </a:p>
        </p:txBody>
      </p:sp>
      <p:graphicFrame>
        <p:nvGraphicFramePr>
          <p:cNvPr id="26" name="Tabelle 30"/>
          <p:cNvGraphicFramePr>
            <a:graphicFrameLocks noGrp="1"/>
          </p:cNvGraphicFramePr>
          <p:nvPr/>
        </p:nvGraphicFramePr>
        <p:xfrm>
          <a:off x="2984500" y="4240579"/>
          <a:ext cx="4226397" cy="2719749"/>
        </p:xfrm>
        <a:graphic>
          <a:graphicData uri="http://schemas.openxmlformats.org/drawingml/2006/table">
            <a:tbl>
              <a:tblPr firstRow="1" bandRow="1">
                <a:tableStyleId>{5C22544A-7EE6-4342-B048-85BDC9FD1C3A}</a:tableStyleId>
              </a:tblPr>
              <a:tblGrid>
                <a:gridCol w="505755">
                  <a:extLst>
                    <a:ext uri="{9D8B030D-6E8A-4147-A177-3AD203B41FA5}">
                      <a16:colId xmlns:a16="http://schemas.microsoft.com/office/drawing/2014/main" val="20000"/>
                    </a:ext>
                  </a:extLst>
                </a:gridCol>
                <a:gridCol w="946572">
                  <a:extLst>
                    <a:ext uri="{9D8B030D-6E8A-4147-A177-3AD203B41FA5}">
                      <a16:colId xmlns:a16="http://schemas.microsoft.com/office/drawing/2014/main" val="20001"/>
                    </a:ext>
                  </a:extLst>
                </a:gridCol>
                <a:gridCol w="554814">
                  <a:extLst>
                    <a:ext uri="{9D8B030D-6E8A-4147-A177-3AD203B41FA5}">
                      <a16:colId xmlns:a16="http://schemas.microsoft.com/office/drawing/2014/main" val="20003"/>
                    </a:ext>
                  </a:extLst>
                </a:gridCol>
                <a:gridCol w="554814">
                  <a:extLst>
                    <a:ext uri="{9D8B030D-6E8A-4147-A177-3AD203B41FA5}">
                      <a16:colId xmlns:a16="http://schemas.microsoft.com/office/drawing/2014/main" val="20004"/>
                    </a:ext>
                  </a:extLst>
                </a:gridCol>
                <a:gridCol w="554814">
                  <a:extLst>
                    <a:ext uri="{9D8B030D-6E8A-4147-A177-3AD203B41FA5}">
                      <a16:colId xmlns:a16="http://schemas.microsoft.com/office/drawing/2014/main" val="20005"/>
                    </a:ext>
                  </a:extLst>
                </a:gridCol>
                <a:gridCol w="554814">
                  <a:extLst>
                    <a:ext uri="{9D8B030D-6E8A-4147-A177-3AD203B41FA5}">
                      <a16:colId xmlns:a16="http://schemas.microsoft.com/office/drawing/2014/main" val="20006"/>
                    </a:ext>
                  </a:extLst>
                </a:gridCol>
                <a:gridCol w="554814">
                  <a:extLst>
                    <a:ext uri="{9D8B030D-6E8A-4147-A177-3AD203B41FA5}">
                      <a16:colId xmlns:a16="http://schemas.microsoft.com/office/drawing/2014/main" val="20007"/>
                    </a:ext>
                  </a:extLst>
                </a:gridCol>
              </a:tblGrid>
              <a:tr h="331394">
                <a:tc gridSpan="2">
                  <a:txBody>
                    <a:bodyPr/>
                    <a:lstStyle/>
                    <a:p>
                      <a:endParaRPr lang="de-DE" sz="900" dirty="0">
                        <a:solidFill>
                          <a:schemeClr val="tx1"/>
                        </a:solidFill>
                        <a:latin typeface="Arial" pitchFamily="34" charset="0"/>
                        <a:cs typeface="Arial" pitchFamily="34" charset="0"/>
                      </a:endParaRPr>
                    </a:p>
                  </a:txBody>
                  <a:tcPr marL="106934" marR="106934" marT="50408" marB="50408">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hMerge="1">
                  <a:txBody>
                    <a:bodyPr/>
                    <a:lstStyle/>
                    <a:p>
                      <a:pPr algn="ctr"/>
                      <a:endParaRPr lang="de-DE" sz="800" dirty="0">
                        <a:solidFill>
                          <a:schemeClr val="tx1"/>
                        </a:solidFill>
                        <a:latin typeface="Arial" pitchFamily="34" charset="0"/>
                        <a:cs typeface="Arial" pitchFamily="34" charset="0"/>
                      </a:endParaRPr>
                    </a:p>
                  </a:txBody>
                  <a:tcPr marL="99060" marR="9906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A5DAAD"/>
                    </a:solidFill>
                  </a:tcPr>
                </a:tc>
                <a:tc>
                  <a:txBody>
                    <a:bodyPr/>
                    <a:lstStyle/>
                    <a:p>
                      <a:pPr algn="ctr"/>
                      <a:r>
                        <a:rPr lang="de-DE" sz="900" dirty="0">
                          <a:solidFill>
                            <a:schemeClr val="tx1"/>
                          </a:solidFill>
                          <a:latin typeface="Arial" pitchFamily="34" charset="0"/>
                          <a:cs typeface="Arial" pitchFamily="34" charset="0"/>
                        </a:rPr>
                        <a:t>2017</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2018</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2019</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2020</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2021</a:t>
                      </a:r>
                    </a:p>
                  </a:txBody>
                  <a:tcPr marL="106934" marR="106934" marT="50408" marB="50408" anchor="ctr">
                    <a:lnL w="57150" cap="flat" cmpd="sng" algn="ctr">
                      <a:solidFill>
                        <a:schemeClr val="bg1"/>
                      </a:solidFill>
                      <a:prstDash val="solid"/>
                      <a:round/>
                      <a:headEnd type="none" w="med" len="med"/>
                      <a:tailEnd type="none" w="med" len="med"/>
                    </a:lnL>
                    <a:lnB w="57150" cap="flat" cmpd="sng" algn="ctr">
                      <a:solidFill>
                        <a:schemeClr val="bg1"/>
                      </a:solidFill>
                      <a:prstDash val="solid"/>
                      <a:round/>
                      <a:headEnd type="none" w="med" len="med"/>
                      <a:tailEnd type="none" w="med" len="med"/>
                    </a:lnB>
                    <a:solidFill>
                      <a:srgbClr val="F8C57F"/>
                    </a:solidFill>
                  </a:tcPr>
                </a:tc>
                <a:extLst>
                  <a:ext uri="{0D108BD9-81ED-4DB2-BD59-A6C34878D82A}">
                    <a16:rowId xmlns:a16="http://schemas.microsoft.com/office/drawing/2014/main" val="10000"/>
                  </a:ext>
                </a:extLst>
              </a:tr>
              <a:tr h="410625">
                <a:tc rowSpan="7">
                  <a:txBody>
                    <a:bodyPr/>
                    <a:lstStyle/>
                    <a:p>
                      <a:pPr>
                        <a:lnSpc>
                          <a:spcPts val="1200"/>
                        </a:lnSpc>
                        <a:spcAft>
                          <a:spcPts val="0"/>
                        </a:spcAft>
                      </a:pPr>
                      <a:endParaRPr lang="de-DE" sz="900" dirty="0">
                        <a:effectLst/>
                        <a:latin typeface="Arial" pitchFamily="34" charset="0"/>
                        <a:ea typeface="Times New Roman"/>
                        <a:cs typeface="Arial" pitchFamily="34" charset="0"/>
                      </a:endParaRPr>
                    </a:p>
                  </a:txBody>
                  <a:tcPr marL="80201" marR="80201"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dirty="0">
                          <a:effectLst/>
                          <a:latin typeface="Arial" pitchFamily="34" charset="0"/>
                          <a:ea typeface="Times New Roman"/>
                          <a:cs typeface="Arial" pitchFamily="34" charset="0"/>
                        </a:rPr>
                        <a:t>Max</a:t>
                      </a: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err="1">
                          <a:solidFill>
                            <a:srgbClr val="000000"/>
                          </a:solidFill>
                          <a:effectLst/>
                          <a:latin typeface="Arial"/>
                        </a:rPr>
                        <a:t>100%</a:t>
                      </a:r>
                      <a:endParaRPr lang="de-DE" sz="900" b="0" i="0" u="none" strike="noStrike" dirty="0">
                        <a:solidFill>
                          <a:srgbClr val="000000"/>
                        </a:solidFill>
                        <a:effectLst/>
                        <a:latin typeface="Arial"/>
                      </a:endParaRP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1"/>
                  </a:ext>
                </a:extLst>
              </a:tr>
              <a:tr h="320760">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de-DE" sz="900" dirty="0">
                          <a:effectLst/>
                          <a:latin typeface="Arial" pitchFamily="34" charset="0"/>
                          <a:ea typeface="Times New Roman"/>
                          <a:cs typeface="Arial" pitchFamily="34" charset="0"/>
                        </a:rPr>
                        <a:t>95. Perzentil</a:t>
                      </a: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2"/>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75. </a:t>
                      </a:r>
                      <a:r>
                        <a:rPr lang="en-US" sz="900" dirty="0" err="1">
                          <a:effectLst/>
                          <a:latin typeface="Arial" pitchFamily="34" charset="0"/>
                          <a:ea typeface="Times New Roman"/>
                          <a:cs typeface="Arial" pitchFamily="34" charset="0"/>
                        </a:rPr>
                        <a:t>Perzentil</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3"/>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Median</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err="1">
                          <a:solidFill>
                            <a:srgbClr val="000000"/>
                          </a:solidFill>
                          <a:effectLst/>
                          <a:latin typeface="Arial"/>
                        </a:rPr>
                        <a:t>100%</a:t>
                      </a:r>
                      <a:endParaRPr lang="de-DE" sz="900" b="0" i="0" u="none" strike="noStrike" dirty="0">
                        <a:solidFill>
                          <a:srgbClr val="000000"/>
                        </a:solidFill>
                        <a:effectLst/>
                        <a:latin typeface="Arial"/>
                      </a:endParaRP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4"/>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25. </a:t>
                      </a:r>
                      <a:r>
                        <a:rPr lang="en-US" sz="900" dirty="0" err="1">
                          <a:effectLst/>
                          <a:latin typeface="Arial" pitchFamily="34" charset="0"/>
                          <a:ea typeface="Times New Roman"/>
                          <a:cs typeface="Arial" pitchFamily="34" charset="0"/>
                        </a:rPr>
                        <a:t>Perzentil</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5"/>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5. </a:t>
                      </a:r>
                      <a:r>
                        <a:rPr lang="en-US" sz="900" dirty="0" err="1">
                          <a:effectLst/>
                          <a:latin typeface="Arial" pitchFamily="34" charset="0"/>
                          <a:ea typeface="Times New Roman"/>
                          <a:cs typeface="Arial" pitchFamily="34" charset="0"/>
                        </a:rPr>
                        <a:t>Perzentil</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75,33%</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83,33%</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98,69%</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90,91%</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92,28%</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6"/>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Min</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50,00%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66,67%</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50,00%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err="1">
                          <a:solidFill>
                            <a:srgbClr val="000000"/>
                          </a:solidFill>
                          <a:effectLst/>
                          <a:latin typeface="Arial"/>
                        </a:rPr>
                        <a:t>50,00%</a:t>
                      </a:r>
                      <a:endParaRPr lang="de-DE" sz="900" b="0" i="0" u="none" strike="noStrike" dirty="0">
                        <a:solidFill>
                          <a:srgbClr val="000000"/>
                        </a:solidFill>
                        <a:effectLst/>
                        <a:latin typeface="Arial"/>
                      </a:endParaRP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solidFill>
                      <a:srgbClr val="FEF3E5"/>
                    </a:solidFill>
                  </a:tcPr>
                </a:tc>
                <a:extLst>
                  <a:ext uri="{0D108BD9-81ED-4DB2-BD59-A6C34878D82A}">
                    <a16:rowId xmlns:a16="http://schemas.microsoft.com/office/drawing/2014/main" val="10007"/>
                  </a:ext>
                </a:extLst>
              </a:tr>
            </a:tbl>
          </a:graphicData>
        </a:graphic>
      </p:graphicFrame>
      <p:cxnSp>
        <p:nvCxnSpPr>
          <p:cNvPr id="30" name="Gerade Verbindung 8"/>
          <p:cNvCxnSpPr/>
          <p:nvPr/>
        </p:nvCxnSpPr>
        <p:spPr>
          <a:xfrm>
            <a:off x="0" y="1048495"/>
            <a:ext cx="10693400" cy="0"/>
          </a:xfrm>
          <a:prstGeom prst="line">
            <a:avLst/>
          </a:prstGeom>
          <a:ln w="38100">
            <a:solidFill>
              <a:srgbClr val="F4A329"/>
            </a:solidFill>
          </a:ln>
        </p:spPr>
        <p:style>
          <a:lnRef idx="1">
            <a:schemeClr val="accent1"/>
          </a:lnRef>
          <a:fillRef idx="0">
            <a:schemeClr val="accent1"/>
          </a:fillRef>
          <a:effectRef idx="0">
            <a:schemeClr val="accent1"/>
          </a:effectRef>
          <a:fontRef idx="minor">
            <a:schemeClr val="tx1"/>
          </a:fontRef>
        </p:style>
      </p:cxnSp>
      <p:pic>
        <p:nvPicPr>
          <p:cNvPr id="16" name="Grafik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745" y="1145951"/>
            <a:ext cx="5210956" cy="2352393"/>
          </a:xfrm>
          <a:prstGeom prst="rect">
            <a:avLst/>
          </a:prstGeom>
        </p:spPr>
      </p:pic>
      <p:pic>
        <p:nvPicPr>
          <p:cNvPr id="19" name="Picture 3" descr="D:\benchmarking_endproducte\5\15\Allgemein\Grafiken\Boxplot\Allgemein_kennzahl_1.pn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047" y="4161631"/>
            <a:ext cx="2617522" cy="287764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C:\Users\cristina\Desktop\plot_prostat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9620" y="4684247"/>
            <a:ext cx="385579" cy="2201868"/>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p:cNvSpPr txBox="1">
            <a:spLocks/>
          </p:cNvSpPr>
          <p:nvPr/>
        </p:nvSpPr>
        <p:spPr bwMode="auto">
          <a:xfrm>
            <a:off x="178224" y="252042"/>
            <a:ext cx="9000278" cy="336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1300" dirty="0" err="1">
                <a:latin typeface="Arial" pitchFamily="34" charset="0"/>
              </a:rPr>
              <a:t>Jahresbericht</a:t>
            </a:r>
            <a:r>
              <a:rPr lang="en-US" sz="1300" dirty="0">
                <a:latin typeface="Arial" pitchFamily="34" charset="0"/>
              </a:rPr>
              <a:t> </a:t>
            </a:r>
            <a:r>
              <a:rPr lang="de-DE" sz="1300" dirty="0">
                <a:latin typeface="Arial" pitchFamily="34" charset="0"/>
              </a:rPr>
              <a:t>Gynäkologische Krebszentren</a:t>
            </a:r>
            <a:r>
              <a:rPr lang="en-US" sz="1300" dirty="0">
                <a:latin typeface="Arial" pitchFamily="34" charset="0"/>
              </a:rPr>
              <a:t> 2023 (</a:t>
            </a:r>
            <a:r>
              <a:rPr lang="en-US" sz="1300" dirty="0" err="1">
                <a:latin typeface="Arial" pitchFamily="34" charset="0"/>
              </a:rPr>
              <a:t>Auditjahr</a:t>
            </a:r>
            <a:r>
              <a:rPr lang="en-US" sz="1300" dirty="0">
                <a:latin typeface="Arial" pitchFamily="34" charset="0"/>
              </a:rPr>
              <a:t> 2022 / </a:t>
            </a:r>
            <a:r>
              <a:rPr lang="en-US" sz="1300" dirty="0" err="1">
                <a:latin typeface="Arial" pitchFamily="34" charset="0"/>
              </a:rPr>
              <a:t>Kennzahlenjahr</a:t>
            </a:r>
            <a:r>
              <a:rPr lang="en-US" sz="1300" dirty="0">
                <a:latin typeface="Arial" pitchFamily="34" charset="0"/>
              </a:rPr>
              <a:t> 2021)</a:t>
            </a:r>
            <a:endParaRPr lang="de-DE" sz="1300" kern="0" dirty="0">
              <a:solidFill>
                <a:srgbClr val="7F7F7F"/>
              </a:solidFill>
              <a:latin typeface="Arial" charset="0"/>
              <a:cs typeface="Arial" charset="0"/>
            </a:endParaRPr>
          </a:p>
        </p:txBody>
      </p:sp>
      <p:sp>
        <p:nvSpPr>
          <p:cNvPr id="5" name="Textfeld 4"/>
          <p:cNvSpPr txBox="1"/>
          <p:nvPr/>
        </p:nvSpPr>
        <p:spPr bwMode="auto">
          <a:xfrm>
            <a:off x="250265" y="7179596"/>
            <a:ext cx="53091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nchor="ctr">
            <a:spAutoFit/>
          </a:bodyPr>
          <a:lstStyle/>
          <a:p>
            <a:pPr defTabSz="914400">
              <a:defRPr/>
            </a:pPr>
            <a:endParaRPr lang="en-US" sz="800" dirty="0">
              <a:latin typeface="Arial" pitchFamily="34" charset="0"/>
              <a:cs typeface="Arial" pitchFamily="34" charset="0"/>
            </a:endParaRPr>
          </a:p>
        </p:txBody>
      </p:sp>
    </p:spTree>
    <p:extLst>
      <p:ext uri="{BB962C8B-B14F-4D97-AF65-F5344CB8AC3E}">
        <p14:creationId xmlns:p14="http://schemas.microsoft.com/office/powerpoint/2010/main" val="18724618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8224" y="588098"/>
            <a:ext cx="10336953" cy="420070"/>
          </a:xfrm>
          <a:prstGeom prst="rect">
            <a:avLst/>
          </a:prstGeom>
        </p:spPr>
        <p:txBody>
          <a:bodyPr vert="horz" lIns="99569" tIns="49785" rIns="99569" bIns="49785" rtlCol="0" anchor="ctr" anchorCtr="0">
            <a:normAutofit/>
          </a:bodyPr>
          <a:lstStyle/>
          <a:p>
            <a:pPr lvl="0">
              <a:spcBef>
                <a:spcPct val="0"/>
              </a:spcBef>
              <a:defRPr/>
            </a:pPr>
            <a:r>
              <a:rPr lang="en-US" sz="1500" b="1" dirty="0" err="1">
                <a:latin typeface="Arial" pitchFamily="34" charset="0"/>
                <a:cs typeface="Arial" pitchFamily="34" charset="0"/>
              </a:rPr>
              <a:t>21. Durchführung inguinofemorales Staging (LL Vulva QI)</a:t>
            </a:r>
            <a:endParaRPr lang="en-US" sz="1500" b="1" noProof="1">
              <a:latin typeface="Arial" pitchFamily="34" charset="0"/>
              <a:cs typeface="Arial" pitchFamily="34" charset="0"/>
            </a:endParaRPr>
          </a:p>
        </p:txBody>
      </p:sp>
      <p:cxnSp>
        <p:nvCxnSpPr>
          <p:cNvPr id="6" name="Gerade Verbindung 8"/>
          <p:cNvCxnSpPr/>
          <p:nvPr/>
        </p:nvCxnSpPr>
        <p:spPr>
          <a:xfrm>
            <a:off x="0" y="1047040"/>
            <a:ext cx="10693400" cy="0"/>
          </a:xfrm>
          <a:prstGeom prst="line">
            <a:avLst/>
          </a:prstGeom>
          <a:ln w="38100">
            <a:solidFill>
              <a:srgbClr val="A5DAAD"/>
            </a:solidFill>
          </a:ln>
        </p:spPr>
        <p:style>
          <a:lnRef idx="1">
            <a:schemeClr val="accent1"/>
          </a:lnRef>
          <a:fillRef idx="0">
            <a:schemeClr val="accent1"/>
          </a:fillRef>
          <a:effectRef idx="0">
            <a:schemeClr val="accent1"/>
          </a:effectRef>
          <a:fontRef idx="minor">
            <a:schemeClr val="tx1"/>
          </a:fontRef>
        </p:style>
      </p:cxnSp>
      <p:graphicFrame>
        <p:nvGraphicFramePr>
          <p:cNvPr id="14" name="Table 13"/>
          <p:cNvGraphicFramePr>
            <a:graphicFrameLocks noGrp="1"/>
          </p:cNvGraphicFramePr>
          <p:nvPr/>
        </p:nvGraphicFramePr>
        <p:xfrm>
          <a:off x="5428959" y="1100686"/>
          <a:ext cx="5086221" cy="2775011"/>
        </p:xfrm>
        <a:graphic>
          <a:graphicData uri="http://schemas.openxmlformats.org/drawingml/2006/table">
            <a:tbl>
              <a:tblPr firstRow="1" bandRow="1">
                <a:noFill/>
                <a:tableStyleId>{5C22544A-7EE6-4342-B048-85BDC9FD1C3A}</a:tableStyleId>
              </a:tblPr>
              <a:tblGrid>
                <a:gridCol w="603541">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533400">
                  <a:extLst>
                    <a:ext uri="{9D8B030D-6E8A-4147-A177-3AD203B41FA5}">
                      <a16:colId xmlns:a16="http://schemas.microsoft.com/office/drawing/2014/main" val="20006"/>
                    </a:ext>
                  </a:extLst>
                </a:gridCol>
                <a:gridCol w="520280">
                  <a:extLst>
                    <a:ext uri="{9D8B030D-6E8A-4147-A177-3AD203B41FA5}">
                      <a16:colId xmlns:a16="http://schemas.microsoft.com/office/drawing/2014/main" val="20007"/>
                    </a:ext>
                  </a:extLst>
                </a:gridCol>
              </a:tblGrid>
              <a:tr h="226043">
                <a:tc rowSpan="2">
                  <a:txBody>
                    <a:bodyPr/>
                    <a:lstStyle/>
                    <a:p>
                      <a:pPr marL="0" indent="0"/>
                      <a:endParaRPr lang="en-US" sz="1000" dirty="0">
                        <a:latin typeface="Arial" pitchFamily="34" charset="0"/>
                        <a:cs typeface="Arial" pitchFamily="34" charset="0"/>
                      </a:endParaRPr>
                    </a:p>
                  </a:txBody>
                  <a:tcPr marL="106257" marR="106257" marT="39692" marB="39692">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itchFamily="34" charset="0"/>
                          <a:cs typeface="Arial" pitchFamily="34" charset="0"/>
                        </a:rPr>
                        <a:t>Kennzahlendefinition</a:t>
                      </a:r>
                    </a:p>
                  </a:txBody>
                  <a:tcPr marL="106257" marR="106257" marT="79383"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gridSpan="5">
                  <a:txBody>
                    <a:bodyPr/>
                    <a:lstStyle/>
                    <a:p>
                      <a:pPr algn="ctr"/>
                      <a:r>
                        <a:rPr lang="en-US" sz="900" dirty="0">
                          <a:solidFill>
                            <a:schemeClr val="bg1"/>
                          </a:solidFill>
                          <a:latin typeface="Arial" pitchFamily="34" charset="0"/>
                          <a:cs typeface="Arial" pitchFamily="34" charset="0"/>
                        </a:rPr>
                        <a:t>FAG-Z360 B</a:t>
                      </a:r>
                    </a:p>
                  </a:txBody>
                  <a:tcPr marL="106257" marR="106257" marT="39692"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A9121C"/>
                    </a:solidFill>
                  </a:tcPr>
                </a:tc>
                <a:tc hMerge="1">
                  <a:txBody>
                    <a:bodyPr/>
                    <a:lstStyle/>
                    <a:p>
                      <a:endParaRPr lang="de-DE"/>
                    </a:p>
                  </a:txBody>
                  <a:tcPr/>
                </a:tc>
                <a:tc hMerge="1">
                  <a:txBody>
                    <a:bodyPr/>
                    <a:lstStyle/>
                    <a:p>
                      <a:endParaRPr lang="de-DE"/>
                    </a:p>
                  </a:txBody>
                  <a:tcPr/>
                </a:tc>
                <a:tc hMerge="1">
                  <a:txBody>
                    <a:bodyPr/>
                    <a:lstStyle/>
                    <a:p>
                      <a:pPr algn="ctr"/>
                      <a:endParaRPr lang="en-US" sz="800" dirty="0">
                        <a:solidFill>
                          <a:schemeClr val="bg1"/>
                        </a:solidFill>
                        <a:latin typeface="Arial" pitchFamily="34" charset="0"/>
                        <a:cs typeface="Arial" pitchFamily="34" charset="0"/>
                      </a:endParaRPr>
                    </a:p>
                  </a:txBody>
                  <a:tcPr marL="98433" marR="98433" marT="36000"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A9121C"/>
                    </a:solidFill>
                  </a:tcPr>
                </a:tc>
                <a:tc hMerge="1">
                  <a:txBody>
                    <a:bodyPr/>
                    <a:lstStyle/>
                    <a:p>
                      <a:pPr algn="ctr"/>
                      <a:endParaRPr lang="en-US" sz="900" dirty="0">
                        <a:solidFill>
                          <a:schemeClr val="bg1"/>
                        </a:solidFill>
                        <a:latin typeface="Arial" pitchFamily="34" charset="0"/>
                        <a:cs typeface="Arial" pitchFamily="34" charset="0"/>
                      </a:endParaRPr>
                    </a:p>
                  </a:txBody>
                  <a:tcPr marL="106257" marR="106257" marT="39692"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A9121C"/>
                    </a:solidFill>
                  </a:tcPr>
                </a:tc>
                <a:extLst>
                  <a:ext uri="{0D108BD9-81ED-4DB2-BD59-A6C34878D82A}">
                    <a16:rowId xmlns:a16="http://schemas.microsoft.com/office/drawing/2014/main" val="10000"/>
                  </a:ext>
                </a:extLst>
              </a:tr>
              <a:tr h="216700">
                <a:tc vMerge="1">
                  <a:txBody>
                    <a:bodyPr/>
                    <a:lstStyle/>
                    <a:p>
                      <a:endParaRPr lang="en-US" dirty="0"/>
                    </a:p>
                  </a:txBody>
                  <a:tcPr/>
                </a:tc>
                <a:tc vMerge="1">
                  <a:txBody>
                    <a:bodyPr/>
                    <a:lstStyle/>
                    <a:p>
                      <a:endParaRPr lang="en-US" dirty="0"/>
                    </a:p>
                  </a:txBody>
                  <a:tcPr/>
                </a:tc>
                <a:tc>
                  <a:txBody>
                    <a:bodyPr/>
                    <a:lstStyle/>
                    <a:p>
                      <a:pPr algn="ctr"/>
                      <a:r>
                        <a:rPr lang="en-US" sz="900" b="1" dirty="0">
                          <a:solidFill>
                            <a:schemeClr val="bg1"/>
                          </a:solidFill>
                          <a:latin typeface="Arial" pitchFamily="34" charset="0"/>
                          <a:cs typeface="Arial" pitchFamily="34" charset="0"/>
                        </a:rPr>
                        <a:t>2017</a:t>
                      </a:r>
                    </a:p>
                  </a:txBody>
                  <a:tcPr marL="106257" marR="106257" marT="19846" marB="51599">
                    <a:lnL w="571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2018</a:t>
                      </a:r>
                    </a:p>
                  </a:txBody>
                  <a:tcPr marL="106257" marR="106257" marT="19846" marB="51599">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2019</a:t>
                      </a:r>
                    </a:p>
                  </a:txBody>
                  <a:tcPr marL="106257" marR="106257" marT="19846" marB="51599">
                    <a:lnL w="12700" cap="flat" cmpd="sng" algn="ctr">
                      <a:noFill/>
                      <a:prstDash val="solid"/>
                      <a:round/>
                      <a:headEnd type="none" w="med" len="med"/>
                      <a:tailEnd type="none" w="med" len="med"/>
                    </a:lnL>
                    <a:lnR w="5715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2020</a:t>
                      </a:r>
                    </a:p>
                  </a:txBody>
                  <a:tcPr marL="106257" marR="106257" marT="19846" marB="51599">
                    <a:lnL w="12700" cap="flat" cmpd="sng" algn="ctr">
                      <a:noFill/>
                      <a:prstDash val="solid"/>
                      <a:round/>
                      <a:headEnd type="none" w="med" len="med"/>
                      <a:tailEnd type="none" w="med" len="med"/>
                    </a:lnL>
                    <a:lnR w="5715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2021</a:t>
                      </a:r>
                    </a:p>
                  </a:txBody>
                  <a:tcPr marL="106257" marR="106257" marT="19846" marB="51599">
                    <a:lnL w="1270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extLst>
                  <a:ext uri="{0D108BD9-81ED-4DB2-BD59-A6C34878D82A}">
                    <a16:rowId xmlns:a16="http://schemas.microsoft.com/office/drawing/2014/main" val="10001"/>
                  </a:ext>
                </a:extLst>
              </a:tr>
              <a:tr h="751304">
                <a:tc>
                  <a:txBody>
                    <a:bodyPr/>
                    <a:lstStyle/>
                    <a:p>
                      <a:pPr algn="ctr"/>
                      <a:r>
                        <a:rPr lang="en-US" sz="900" dirty="0" err="1">
                          <a:latin typeface="Arial" pitchFamily="34" charset="0"/>
                          <a:cs typeface="Arial" pitchFamily="34" charset="0"/>
                        </a:rPr>
                        <a:t>Zähler</a:t>
                      </a: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r>
                        <a:rPr lang="en-US" sz="900" dirty="0" err="1">
                          <a:latin typeface="Arial" pitchFamily="34" charset="0"/>
                          <a:cs typeface="Arial" pitchFamily="34" charset="0"/>
                        </a:rPr>
                        <a:t>Primärfälle des Nenners mit operativem Staging (systematische Lymphonodektomie und/oder Sentinel Verfahren) der inguinofemoralen Lymphknoten</a:t>
                      </a:r>
                      <a:endParaRPr lang="en-US" sz="900" dirty="0">
                        <a:latin typeface="Arial" pitchFamily="34" charset="0"/>
                        <a:cs typeface="Arial" pitchFamily="34" charset="0"/>
                      </a:endParaRPr>
                    </a:p>
                  </a:txBody>
                  <a:tcPr marL="106257" marR="106257"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7</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a:latin typeface="Arial" pitchFamily="34" charset="0"/>
                          <a:cs typeface="Arial" pitchFamily="34" charset="0"/>
                        </a:rPr>
                        <a:t>6</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a:latin typeface="Arial" pitchFamily="34" charset="0"/>
                          <a:cs typeface="Arial" pitchFamily="34" charset="0"/>
                        </a:rPr>
                        <a:t>5</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a:latin typeface="Arial" pitchFamily="34" charset="0"/>
                          <a:cs typeface="Arial" pitchFamily="34" charset="0"/>
                        </a:rPr>
                        <a:t>9</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err="1">
                          <a:latin typeface="Arial" pitchFamily="34" charset="0"/>
                          <a:cs typeface="Arial" pitchFamily="34" charset="0"/>
                        </a:rPr>
                        <a:t>13</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2"/>
                  </a:ext>
                </a:extLst>
              </a:tr>
              <a:tr h="751304">
                <a:tc>
                  <a:txBody>
                    <a:bodyPr/>
                    <a:lstStyle/>
                    <a:p>
                      <a:pPr algn="ctr"/>
                      <a:r>
                        <a:rPr lang="en-US" sz="900" dirty="0">
                          <a:latin typeface="Arial" pitchFamily="34" charset="0"/>
                          <a:cs typeface="Arial" pitchFamily="34" charset="0"/>
                        </a:rPr>
                        <a:t>Nenner</a:t>
                      </a: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r>
                        <a:rPr lang="en-US" sz="900" dirty="0" err="1">
                          <a:latin typeface="Arial" pitchFamily="34" charset="0"/>
                          <a:cs typeface="Arial" pitchFamily="34" charset="0"/>
                        </a:rPr>
                        <a:t>Primärfälle Vulvakarzinom ≥ pT1b (ohne Basalzellkarzinom u. ohne verruköses Karzinom)</a:t>
                      </a:r>
                      <a:endParaRPr lang="en-US" sz="900" dirty="0">
                        <a:latin typeface="Arial" pitchFamily="34" charset="0"/>
                        <a:cs typeface="Arial" pitchFamily="34" charset="0"/>
                      </a:endParaRPr>
                    </a:p>
                  </a:txBody>
                  <a:tcPr marL="106257" marR="106257"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7</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a:latin typeface="Arial" pitchFamily="34" charset="0"/>
                          <a:cs typeface="Arial" pitchFamily="34" charset="0"/>
                        </a:rPr>
                        <a:t>6</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a:latin typeface="Arial" pitchFamily="34" charset="0"/>
                          <a:cs typeface="Arial" pitchFamily="34" charset="0"/>
                        </a:rPr>
                        <a:t>5</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a:latin typeface="Arial" pitchFamily="34" charset="0"/>
                          <a:cs typeface="Arial" pitchFamily="34" charset="0"/>
                        </a:rPr>
                        <a:t>10</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14</a:t>
                      </a:r>
                      <a:endParaRPr lang="en-US" sz="900" dirty="0">
                        <a:latin typeface="Arial" pitchFamily="34" charset="0"/>
                        <a:cs typeface="Arial" pitchFamily="34" charset="0"/>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3"/>
                  </a:ext>
                </a:extLst>
              </a:tr>
              <a:tr h="379982">
                <a:tc>
                  <a:txBody>
                    <a:bodyPr/>
                    <a:lstStyle/>
                    <a:p>
                      <a:pPr algn="ctr"/>
                      <a:r>
                        <a:rPr lang="en-US" sz="900" dirty="0" err="1">
                          <a:latin typeface="Arial" pitchFamily="34" charset="0"/>
                          <a:cs typeface="Arial" pitchFamily="34" charset="0"/>
                        </a:rPr>
                        <a:t>Quote</a:t>
                      </a: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r>
                        <a:rPr lang="en-US" sz="900" dirty="0" err="1">
                          <a:latin typeface="Arial" pitchFamily="34" charset="0"/>
                          <a:cs typeface="Arial" pitchFamily="34" charset="0"/>
                        </a:rPr>
                        <a:t>Sollvorgabe ≥ 90%</a:t>
                      </a:r>
                      <a:endParaRPr lang="en-US" sz="900" dirty="0">
                        <a:latin typeface="Arial" pitchFamily="34" charset="0"/>
                        <a:cs typeface="Arial" pitchFamily="34" charset="0"/>
                      </a:endParaRPr>
                    </a:p>
                  </a:txBody>
                  <a:tcPr marL="106257" marR="106257"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100%</a:t>
                      </a: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100%</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100%</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90,00%</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err="1">
                          <a:solidFill>
                            <a:schemeClr val="tx1"/>
                          </a:solidFill>
                          <a:latin typeface="Arial" pitchFamily="34" charset="0"/>
                          <a:cs typeface="Arial" pitchFamily="34" charset="0"/>
                        </a:rPr>
                        <a:t>92,86%</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4"/>
                  </a:ext>
                </a:extLst>
              </a:tr>
              <a:tr h="277842">
                <a:tc grid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noFill/>
                  </a:tcPr>
                </a:tc>
                <a:tc hMerge="1">
                  <a:txBody>
                    <a:bodyPr/>
                    <a:lstStyle/>
                    <a:p>
                      <a:endParaRPr lang="en-US" sz="800" dirty="0">
                        <a:latin typeface="Arial" pitchFamily="34" charset="0"/>
                        <a:cs typeface="Arial" pitchFamily="34" charset="0"/>
                      </a:endParaRPr>
                    </a:p>
                  </a:txBody>
                  <a:tcPr marL="98433" marR="98433" marT="45431" marB="45431">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32</a:t>
            </a:fld>
            <a:endParaRPr lang="en-US" dirty="0"/>
          </a:p>
        </p:txBody>
      </p:sp>
      <p:graphicFrame>
        <p:nvGraphicFramePr>
          <p:cNvPr id="13" name="Table 10"/>
          <p:cNvGraphicFramePr>
            <a:graphicFrameLocks noGrp="1"/>
          </p:cNvGraphicFramePr>
          <p:nvPr/>
        </p:nvGraphicFramePr>
        <p:xfrm>
          <a:off x="7368240" y="4249311"/>
          <a:ext cx="3146936" cy="998825"/>
        </p:xfrm>
        <a:graphic>
          <a:graphicData uri="http://schemas.openxmlformats.org/drawingml/2006/table">
            <a:tbl>
              <a:tblPr firstRow="1" bandRow="1">
                <a:tableStyleId>{5C22544A-7EE6-4342-B048-85BDC9FD1C3A}</a:tableStyleId>
              </a:tblPr>
              <a:tblGrid>
                <a:gridCol w="786734">
                  <a:extLst>
                    <a:ext uri="{9D8B030D-6E8A-4147-A177-3AD203B41FA5}">
                      <a16:colId xmlns:a16="http://schemas.microsoft.com/office/drawing/2014/main" val="20000"/>
                    </a:ext>
                  </a:extLst>
                </a:gridCol>
                <a:gridCol w="786734">
                  <a:extLst>
                    <a:ext uri="{9D8B030D-6E8A-4147-A177-3AD203B41FA5}">
                      <a16:colId xmlns:a16="http://schemas.microsoft.com/office/drawing/2014/main" val="20001"/>
                    </a:ext>
                  </a:extLst>
                </a:gridCol>
                <a:gridCol w="786734">
                  <a:extLst>
                    <a:ext uri="{9D8B030D-6E8A-4147-A177-3AD203B41FA5}">
                      <a16:colId xmlns:a16="http://schemas.microsoft.com/office/drawing/2014/main" val="20002"/>
                    </a:ext>
                  </a:extLst>
                </a:gridCol>
                <a:gridCol w="786734">
                  <a:extLst>
                    <a:ext uri="{9D8B030D-6E8A-4147-A177-3AD203B41FA5}">
                      <a16:colId xmlns:a16="http://schemas.microsoft.com/office/drawing/2014/main" val="20003"/>
                    </a:ext>
                  </a:extLst>
                </a:gridCol>
              </a:tblGrid>
              <a:tr h="254027">
                <a:tc gridSpan="2">
                  <a:txBody>
                    <a:bodyPr/>
                    <a:lstStyle/>
                    <a:p>
                      <a:r>
                        <a:rPr lang="en-US" sz="900" dirty="0" err="1">
                          <a:solidFill>
                            <a:schemeClr val="tx1"/>
                          </a:solidFill>
                          <a:latin typeface="Arial" pitchFamily="34" charset="0"/>
                          <a:cs typeface="Arial" pitchFamily="34" charset="0"/>
                        </a:rPr>
                        <a:t>Standorte mit auswertbaren Daten</a:t>
                      </a:r>
                      <a:endParaRPr lang="en-US" sz="900" dirty="0">
                        <a:solidFill>
                          <a:schemeClr val="tx1"/>
                        </a:solidFill>
                        <a:latin typeface="Arial" pitchFamily="34" charset="0"/>
                        <a:cs typeface="Arial" pitchFamily="34" charset="0"/>
                      </a:endParaRPr>
                    </a:p>
                  </a:txBody>
                  <a:tcPr marL="98708" marR="98708" marT="50408" marB="50408">
                    <a:lnL w="31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57150" cap="flat" cmpd="sng" algn="ctr">
                      <a:noFill/>
                      <a:prstDash val="solid"/>
                      <a:round/>
                      <a:headEnd type="none" w="med" len="med"/>
                      <a:tailEnd type="none" w="med" len="med"/>
                    </a:lnB>
                    <a:solidFill>
                      <a:srgbClr val="F8C57F"/>
                    </a:solidFill>
                  </a:tcPr>
                </a:tc>
                <a:tc hMerge="1">
                  <a:txBody>
                    <a:bodyPr/>
                    <a:lstStyle/>
                    <a:p>
                      <a:endParaRPr lang="en-US" dirty="0"/>
                    </a:p>
                  </a:txBody>
                  <a:tcPr/>
                </a:tc>
                <a:tc gridSpan="2">
                  <a:txBody>
                    <a:bodyPr/>
                    <a:lstStyle/>
                    <a:p>
                      <a:r>
                        <a:rPr lang="en-US" sz="900" dirty="0" err="1">
                          <a:solidFill>
                            <a:schemeClr val="tx1"/>
                          </a:solidFill>
                          <a:latin typeface="Arial" pitchFamily="34" charset="0"/>
                          <a:cs typeface="Arial" pitchFamily="34" charset="0"/>
                        </a:rPr>
                        <a:t>Standorte</a:t>
                      </a:r>
                      <a:r>
                        <a:rPr lang="en-US" sz="900" dirty="0">
                          <a:solidFill>
                            <a:schemeClr val="tx1"/>
                          </a:solidFill>
                          <a:latin typeface="Arial" pitchFamily="34" charset="0"/>
                          <a:cs typeface="Arial" pitchFamily="34" charset="0"/>
                        </a:rPr>
                        <a:t> </a:t>
                      </a:r>
                      <a:r>
                        <a:rPr lang="en-US" sz="900" dirty="0" err="1">
                          <a:solidFill>
                            <a:schemeClr val="tx1"/>
                          </a:solidFill>
                          <a:latin typeface="Arial" pitchFamily="34" charset="0"/>
                          <a:cs typeface="Arial" pitchFamily="34" charset="0"/>
                        </a:rPr>
                        <a:t>innerhalb</a:t>
                      </a:r>
                      <a:r>
                        <a:rPr lang="en-US" sz="900" dirty="0">
                          <a:solidFill>
                            <a:schemeClr val="tx1"/>
                          </a:solidFill>
                          <a:latin typeface="Arial" pitchFamily="34" charset="0"/>
                          <a:cs typeface="Arial" pitchFamily="34" charset="0"/>
                        </a:rPr>
                        <a:t> der </a:t>
                      </a:r>
                      <a:r>
                        <a:rPr lang="en-US" sz="900" dirty="0" err="1">
                          <a:solidFill>
                            <a:schemeClr val="tx1"/>
                          </a:solidFill>
                          <a:latin typeface="Arial" pitchFamily="34" charset="0"/>
                          <a:cs typeface="Arial" pitchFamily="34" charset="0"/>
                        </a:rPr>
                        <a:t>Plausibilitätsgrenzen</a:t>
                      </a:r>
                      <a:endParaRPr lang="en-US" sz="900" dirty="0">
                        <a:solidFill>
                          <a:schemeClr val="tx1"/>
                        </a:solidFill>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57150" cap="flat" cmpd="sng" algn="ctr">
                      <a:noFill/>
                      <a:prstDash val="solid"/>
                      <a:round/>
                      <a:headEnd type="none" w="med" len="med"/>
                      <a:tailEnd type="none" w="med" len="med"/>
                    </a:lnB>
                    <a:solidFill>
                      <a:srgbClr val="F8C57F"/>
                    </a:solidFill>
                  </a:tcPr>
                </a:tc>
                <a:tc hMerge="1">
                  <a:txBody>
                    <a:bodyPr/>
                    <a:lstStyle/>
                    <a:p>
                      <a:endParaRPr lang="en-US" dirty="0"/>
                    </a:p>
                  </a:txBody>
                  <a:tcPr/>
                </a:tc>
                <a:extLst>
                  <a:ext uri="{0D108BD9-81ED-4DB2-BD59-A6C34878D82A}">
                    <a16:rowId xmlns:a16="http://schemas.microsoft.com/office/drawing/2014/main" val="10000"/>
                  </a:ext>
                </a:extLst>
              </a:tr>
              <a:tr h="254027">
                <a:tc>
                  <a:txBody>
                    <a:bodyPr/>
                    <a:lstStyle/>
                    <a:p>
                      <a:pPr algn="ctr"/>
                      <a:r>
                        <a:rPr lang="en-US" sz="900" dirty="0">
                          <a:latin typeface="Arial" pitchFamily="34" charset="0"/>
                          <a:cs typeface="Arial" pitchFamily="34" charset="0"/>
                        </a:rPr>
                        <a:t>Anzahl</a:t>
                      </a:r>
                    </a:p>
                  </a:txBody>
                  <a:tcPr marL="106934" marR="106934" marT="50408" marB="50408">
                    <a:lnL w="31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a:txBody>
                    <a:bodyPr/>
                    <a:lstStyle/>
                    <a:p>
                      <a:pPr algn="ctr"/>
                      <a:r>
                        <a:rPr lang="en-US" sz="900" dirty="0">
                          <a:latin typeface="Arial" pitchFamily="34" charset="0"/>
                          <a:cs typeface="Arial" pitchFamily="34" charset="0"/>
                        </a:rPr>
                        <a:t>%</a:t>
                      </a:r>
                    </a:p>
                  </a:txBody>
                  <a:tcPr marL="106934" marR="106934" marT="50408" marB="50408">
                    <a:lnL w="3175"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a:txBody>
                    <a:bodyPr/>
                    <a:lstStyle/>
                    <a:p>
                      <a:pPr algn="ctr"/>
                      <a:r>
                        <a:rPr lang="en-US" sz="900" dirty="0">
                          <a:latin typeface="Arial" pitchFamily="34" charset="0"/>
                          <a:cs typeface="Arial" pitchFamily="34" charset="0"/>
                        </a:rPr>
                        <a:t>Anzahl</a:t>
                      </a:r>
                    </a:p>
                  </a:txBody>
                  <a:tcPr marL="106934" marR="106934" marT="50408" marB="50408">
                    <a:lnL w="5715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a:txBody>
                    <a:bodyPr/>
                    <a:lstStyle/>
                    <a:p>
                      <a:pPr algn="ctr"/>
                      <a:r>
                        <a:rPr lang="en-US" sz="900" dirty="0">
                          <a:latin typeface="Arial" pitchFamily="34" charset="0"/>
                          <a:cs typeface="Arial" pitchFamily="34" charset="0"/>
                        </a:rPr>
                        <a:t>%</a:t>
                      </a:r>
                    </a:p>
                  </a:txBody>
                  <a:tcPr marL="106934" marR="106934" marT="50408" marB="50408">
                    <a:lnL w="31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extLst>
                  <a:ext uri="{0D108BD9-81ED-4DB2-BD59-A6C34878D82A}">
                    <a16:rowId xmlns:a16="http://schemas.microsoft.com/office/drawing/2014/main" val="10001"/>
                  </a:ext>
                </a:extLst>
              </a:tr>
              <a:tr h="369662">
                <a:tc>
                  <a:txBody>
                    <a:bodyPr/>
                    <a:lstStyle/>
                    <a:p>
                      <a:pPr algn="ctr"/>
                      <a:r>
                        <a:rPr lang="en-US" sz="900" dirty="0" err="1">
                          <a:latin typeface="Arial" pitchFamily="34" charset="0"/>
                          <a:cs typeface="Arial" pitchFamily="34" charset="0"/>
                        </a:rPr>
                        <a:t>169</a:t>
                      </a:r>
                      <a:endParaRPr lang="en-US" sz="900" dirty="0">
                        <a:latin typeface="Arial" pitchFamily="34" charset="0"/>
                        <a:cs typeface="Arial" pitchFamily="34" charset="0"/>
                      </a:endParaRPr>
                    </a:p>
                  </a:txBody>
                  <a:tcPr marL="98708" marR="98708" marT="50408" marB="50408">
                    <a:lnL w="31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95,48%</a:t>
                      </a:r>
                      <a:endParaRPr lang="en-US" sz="900" dirty="0">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116</a:t>
                      </a:r>
                      <a:endParaRPr lang="en-US" sz="900" dirty="0">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68,64%</a:t>
                      </a:r>
                      <a:endParaRPr lang="en-US" sz="900" dirty="0">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2"/>
                  </a:ext>
                </a:extLst>
              </a:tr>
            </a:tbl>
          </a:graphicData>
        </a:graphic>
      </p:graphicFrame>
      <p:sp>
        <p:nvSpPr>
          <p:cNvPr id="17" name="Textfeld 9"/>
          <p:cNvSpPr txBox="1">
            <a:spLocks noChangeArrowheads="1"/>
          </p:cNvSpPr>
          <p:nvPr/>
        </p:nvSpPr>
        <p:spPr bwMode="auto">
          <a:xfrm>
            <a:off x="7377205" y="5330221"/>
            <a:ext cx="3137972" cy="1627358"/>
          </a:xfrm>
          <a:prstGeom prst="rect">
            <a:avLst/>
          </a:prstGeom>
          <a:solidFill>
            <a:srgbClr val="FEF3E5"/>
          </a:solidFill>
          <a:ln w="9525">
            <a:noFill/>
            <a:miter lim="800000"/>
            <a:headEnd/>
            <a:tailEnd/>
          </a:ln>
        </p:spPr>
        <p:txBody>
          <a:bodyPr wrap="square" lIns="89431" tIns="56789" rIns="113579" bIns="56789">
            <a:normAutofit/>
          </a:bodyPr>
          <a:lstStyle/>
          <a:p>
            <a:pPr algn="just"/>
            <a:r>
              <a:rPr lang="de-DE" sz="900" b="1" dirty="0">
                <a:latin typeface="Arial" pitchFamily="34" charset="0"/>
                <a:cs typeface="Arial" pitchFamily="34" charset="0"/>
              </a:rPr>
              <a:t>Anmerkungen</a:t>
            </a:r>
            <a:r>
              <a:rPr lang="de-DE" sz="900" dirty="0">
                <a:latin typeface="Arial" pitchFamily="34" charset="0"/>
                <a:cs typeface="Arial" pitchFamily="34" charset="0"/>
              </a:rPr>
              <a:t>:</a:t>
            </a:r>
          </a:p>
          <a:p>
            <a:pPr algn="just"/>
            <a:endParaRPr lang="en-US" sz="1000" dirty="0"/>
          </a:p>
          <a:p>
            <a:pPr algn="just"/>
            <a:endParaRPr lang="de-DE" sz="1700" b="1" dirty="0">
              <a:latin typeface="Arial" charset="0"/>
              <a:cs typeface="Arial" charset="0"/>
            </a:endParaRPr>
          </a:p>
          <a:p>
            <a:pPr algn="just"/>
            <a:endParaRPr lang="de-DE" sz="1700" b="1" dirty="0">
              <a:latin typeface="Arial" charset="0"/>
              <a:cs typeface="Arial" charset="0"/>
            </a:endParaRPr>
          </a:p>
          <a:p>
            <a:pPr algn="just"/>
            <a:endParaRPr lang="de-DE" sz="1700" b="1" dirty="0">
              <a:latin typeface="Arial" charset="0"/>
              <a:cs typeface="Arial" charset="0"/>
            </a:endParaRPr>
          </a:p>
          <a:p>
            <a:pPr algn="just"/>
            <a:endParaRPr lang="de-DE" sz="1700" dirty="0">
              <a:latin typeface="Arial" charset="0"/>
              <a:cs typeface="Arial" charset="0"/>
            </a:endParaRPr>
          </a:p>
        </p:txBody>
      </p:sp>
      <p:graphicFrame>
        <p:nvGraphicFramePr>
          <p:cNvPr id="26" name="Tabelle 30"/>
          <p:cNvGraphicFramePr>
            <a:graphicFrameLocks noGrp="1"/>
          </p:cNvGraphicFramePr>
          <p:nvPr/>
        </p:nvGraphicFramePr>
        <p:xfrm>
          <a:off x="2984500" y="4240579"/>
          <a:ext cx="4226397" cy="2719749"/>
        </p:xfrm>
        <a:graphic>
          <a:graphicData uri="http://schemas.openxmlformats.org/drawingml/2006/table">
            <a:tbl>
              <a:tblPr firstRow="1" bandRow="1">
                <a:tableStyleId>{5C22544A-7EE6-4342-B048-85BDC9FD1C3A}</a:tableStyleId>
              </a:tblPr>
              <a:tblGrid>
                <a:gridCol w="505755">
                  <a:extLst>
                    <a:ext uri="{9D8B030D-6E8A-4147-A177-3AD203B41FA5}">
                      <a16:colId xmlns:a16="http://schemas.microsoft.com/office/drawing/2014/main" val="20000"/>
                    </a:ext>
                  </a:extLst>
                </a:gridCol>
                <a:gridCol w="946572">
                  <a:extLst>
                    <a:ext uri="{9D8B030D-6E8A-4147-A177-3AD203B41FA5}">
                      <a16:colId xmlns:a16="http://schemas.microsoft.com/office/drawing/2014/main" val="20001"/>
                    </a:ext>
                  </a:extLst>
                </a:gridCol>
                <a:gridCol w="554814">
                  <a:extLst>
                    <a:ext uri="{9D8B030D-6E8A-4147-A177-3AD203B41FA5}">
                      <a16:colId xmlns:a16="http://schemas.microsoft.com/office/drawing/2014/main" val="20003"/>
                    </a:ext>
                  </a:extLst>
                </a:gridCol>
                <a:gridCol w="554814">
                  <a:extLst>
                    <a:ext uri="{9D8B030D-6E8A-4147-A177-3AD203B41FA5}">
                      <a16:colId xmlns:a16="http://schemas.microsoft.com/office/drawing/2014/main" val="20004"/>
                    </a:ext>
                  </a:extLst>
                </a:gridCol>
                <a:gridCol w="554814">
                  <a:extLst>
                    <a:ext uri="{9D8B030D-6E8A-4147-A177-3AD203B41FA5}">
                      <a16:colId xmlns:a16="http://schemas.microsoft.com/office/drawing/2014/main" val="20005"/>
                    </a:ext>
                  </a:extLst>
                </a:gridCol>
                <a:gridCol w="554814">
                  <a:extLst>
                    <a:ext uri="{9D8B030D-6E8A-4147-A177-3AD203B41FA5}">
                      <a16:colId xmlns:a16="http://schemas.microsoft.com/office/drawing/2014/main" val="20006"/>
                    </a:ext>
                  </a:extLst>
                </a:gridCol>
                <a:gridCol w="554814">
                  <a:extLst>
                    <a:ext uri="{9D8B030D-6E8A-4147-A177-3AD203B41FA5}">
                      <a16:colId xmlns:a16="http://schemas.microsoft.com/office/drawing/2014/main" val="20007"/>
                    </a:ext>
                  </a:extLst>
                </a:gridCol>
              </a:tblGrid>
              <a:tr h="331394">
                <a:tc gridSpan="2">
                  <a:txBody>
                    <a:bodyPr/>
                    <a:lstStyle/>
                    <a:p>
                      <a:endParaRPr lang="de-DE" sz="900" dirty="0">
                        <a:solidFill>
                          <a:schemeClr val="tx1"/>
                        </a:solidFill>
                        <a:latin typeface="Arial" pitchFamily="34" charset="0"/>
                        <a:cs typeface="Arial" pitchFamily="34" charset="0"/>
                      </a:endParaRPr>
                    </a:p>
                  </a:txBody>
                  <a:tcPr marL="106934" marR="106934" marT="50408" marB="50408">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hMerge="1">
                  <a:txBody>
                    <a:bodyPr/>
                    <a:lstStyle/>
                    <a:p>
                      <a:pPr algn="ctr"/>
                      <a:endParaRPr lang="de-DE" sz="800" dirty="0">
                        <a:solidFill>
                          <a:schemeClr val="tx1"/>
                        </a:solidFill>
                        <a:latin typeface="Arial" pitchFamily="34" charset="0"/>
                        <a:cs typeface="Arial" pitchFamily="34" charset="0"/>
                      </a:endParaRPr>
                    </a:p>
                  </a:txBody>
                  <a:tcPr marL="99060" marR="9906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A5DAAD"/>
                    </a:solidFill>
                  </a:tcPr>
                </a:tc>
                <a:tc>
                  <a:txBody>
                    <a:bodyPr/>
                    <a:lstStyle/>
                    <a:p>
                      <a:pPr algn="ctr"/>
                      <a:r>
                        <a:rPr lang="de-DE" sz="900" dirty="0">
                          <a:solidFill>
                            <a:schemeClr val="tx1"/>
                          </a:solidFill>
                          <a:latin typeface="Arial" pitchFamily="34" charset="0"/>
                          <a:cs typeface="Arial" pitchFamily="34" charset="0"/>
                        </a:rPr>
                        <a:t>2017</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2018</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2019</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2020</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2021</a:t>
                      </a:r>
                    </a:p>
                  </a:txBody>
                  <a:tcPr marL="106934" marR="106934" marT="50408" marB="50408" anchor="ctr">
                    <a:lnL w="57150" cap="flat" cmpd="sng" algn="ctr">
                      <a:solidFill>
                        <a:schemeClr val="bg1"/>
                      </a:solidFill>
                      <a:prstDash val="solid"/>
                      <a:round/>
                      <a:headEnd type="none" w="med" len="med"/>
                      <a:tailEnd type="none" w="med" len="med"/>
                    </a:lnL>
                    <a:lnB w="57150" cap="flat" cmpd="sng" algn="ctr">
                      <a:solidFill>
                        <a:schemeClr val="bg1"/>
                      </a:solidFill>
                      <a:prstDash val="solid"/>
                      <a:round/>
                      <a:headEnd type="none" w="med" len="med"/>
                      <a:tailEnd type="none" w="med" len="med"/>
                    </a:lnB>
                    <a:solidFill>
                      <a:srgbClr val="F8C57F"/>
                    </a:solidFill>
                  </a:tcPr>
                </a:tc>
                <a:extLst>
                  <a:ext uri="{0D108BD9-81ED-4DB2-BD59-A6C34878D82A}">
                    <a16:rowId xmlns:a16="http://schemas.microsoft.com/office/drawing/2014/main" val="10000"/>
                  </a:ext>
                </a:extLst>
              </a:tr>
              <a:tr h="410625">
                <a:tc rowSpan="7">
                  <a:txBody>
                    <a:bodyPr/>
                    <a:lstStyle/>
                    <a:p>
                      <a:pPr>
                        <a:lnSpc>
                          <a:spcPts val="1200"/>
                        </a:lnSpc>
                        <a:spcAft>
                          <a:spcPts val="0"/>
                        </a:spcAft>
                      </a:pPr>
                      <a:endParaRPr lang="de-DE" sz="900" dirty="0">
                        <a:effectLst/>
                        <a:latin typeface="Arial" pitchFamily="34" charset="0"/>
                        <a:ea typeface="Times New Roman"/>
                        <a:cs typeface="Arial" pitchFamily="34" charset="0"/>
                      </a:endParaRPr>
                    </a:p>
                  </a:txBody>
                  <a:tcPr marL="80201" marR="80201"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dirty="0">
                          <a:effectLst/>
                          <a:latin typeface="Arial" pitchFamily="34" charset="0"/>
                          <a:ea typeface="Times New Roman"/>
                          <a:cs typeface="Arial" pitchFamily="34" charset="0"/>
                        </a:rPr>
                        <a:t>Max</a:t>
                      </a: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err="1">
                          <a:solidFill>
                            <a:srgbClr val="000000"/>
                          </a:solidFill>
                          <a:effectLst/>
                          <a:latin typeface="Arial"/>
                        </a:rPr>
                        <a:t>100%</a:t>
                      </a:r>
                      <a:endParaRPr lang="de-DE" sz="900" b="0" i="0" u="none" strike="noStrike" dirty="0">
                        <a:solidFill>
                          <a:srgbClr val="000000"/>
                        </a:solidFill>
                        <a:effectLst/>
                        <a:latin typeface="Arial"/>
                      </a:endParaRP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1"/>
                  </a:ext>
                </a:extLst>
              </a:tr>
              <a:tr h="320760">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de-DE" sz="900" dirty="0">
                          <a:effectLst/>
                          <a:latin typeface="Arial" pitchFamily="34" charset="0"/>
                          <a:ea typeface="Times New Roman"/>
                          <a:cs typeface="Arial" pitchFamily="34" charset="0"/>
                        </a:rPr>
                        <a:t>95. Perzentil</a:t>
                      </a: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2"/>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75. </a:t>
                      </a:r>
                      <a:r>
                        <a:rPr lang="en-US" sz="900" dirty="0" err="1">
                          <a:effectLst/>
                          <a:latin typeface="Arial" pitchFamily="34" charset="0"/>
                          <a:ea typeface="Times New Roman"/>
                          <a:cs typeface="Arial" pitchFamily="34" charset="0"/>
                        </a:rPr>
                        <a:t>Perzentil</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3"/>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Median</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93,75%</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err="1">
                          <a:solidFill>
                            <a:srgbClr val="000000"/>
                          </a:solidFill>
                          <a:effectLst/>
                          <a:latin typeface="Arial"/>
                        </a:rPr>
                        <a:t>100%</a:t>
                      </a:r>
                      <a:endParaRPr lang="de-DE" sz="900" b="0" i="0" u="none" strike="noStrike" dirty="0">
                        <a:solidFill>
                          <a:srgbClr val="000000"/>
                        </a:solidFill>
                        <a:effectLst/>
                        <a:latin typeface="Arial"/>
                      </a:endParaRP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4"/>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25. </a:t>
                      </a:r>
                      <a:r>
                        <a:rPr lang="en-US" sz="900" dirty="0" err="1">
                          <a:effectLst/>
                          <a:latin typeface="Arial" pitchFamily="34" charset="0"/>
                          <a:ea typeface="Times New Roman"/>
                          <a:cs typeface="Arial" pitchFamily="34" charset="0"/>
                        </a:rPr>
                        <a:t>Perzentil</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80,00%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80,91%</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85,71%</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81,82%</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85,71%</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5"/>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5. </a:t>
                      </a:r>
                      <a:r>
                        <a:rPr lang="en-US" sz="900" dirty="0" err="1">
                          <a:effectLst/>
                          <a:latin typeface="Arial" pitchFamily="34" charset="0"/>
                          <a:ea typeface="Times New Roman"/>
                          <a:cs typeface="Arial" pitchFamily="34" charset="0"/>
                        </a:rPr>
                        <a:t>Perzentil</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50,00%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52,14%</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50,00%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51,79%</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61,00%</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6"/>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Min</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err="1">
                          <a:solidFill>
                            <a:srgbClr val="000000"/>
                          </a:solidFill>
                          <a:effectLst/>
                          <a:latin typeface="Arial"/>
                        </a:rPr>
                        <a:t>0,00%</a:t>
                      </a:r>
                      <a:endParaRPr lang="de-DE" sz="900" b="0" i="0" u="none" strike="noStrike" dirty="0">
                        <a:solidFill>
                          <a:srgbClr val="000000"/>
                        </a:solidFill>
                        <a:effectLst/>
                        <a:latin typeface="Arial"/>
                      </a:endParaRP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solidFill>
                      <a:srgbClr val="FEF3E5"/>
                    </a:solidFill>
                  </a:tcPr>
                </a:tc>
                <a:extLst>
                  <a:ext uri="{0D108BD9-81ED-4DB2-BD59-A6C34878D82A}">
                    <a16:rowId xmlns:a16="http://schemas.microsoft.com/office/drawing/2014/main" val="10007"/>
                  </a:ext>
                </a:extLst>
              </a:tr>
            </a:tbl>
          </a:graphicData>
        </a:graphic>
      </p:graphicFrame>
      <p:cxnSp>
        <p:nvCxnSpPr>
          <p:cNvPr id="30" name="Gerade Verbindung 8"/>
          <p:cNvCxnSpPr/>
          <p:nvPr/>
        </p:nvCxnSpPr>
        <p:spPr>
          <a:xfrm>
            <a:off x="0" y="1048495"/>
            <a:ext cx="10693400" cy="0"/>
          </a:xfrm>
          <a:prstGeom prst="line">
            <a:avLst/>
          </a:prstGeom>
          <a:ln w="38100">
            <a:solidFill>
              <a:srgbClr val="F4A329"/>
            </a:solidFill>
          </a:ln>
        </p:spPr>
        <p:style>
          <a:lnRef idx="1">
            <a:schemeClr val="accent1"/>
          </a:lnRef>
          <a:fillRef idx="0">
            <a:schemeClr val="accent1"/>
          </a:fillRef>
          <a:effectRef idx="0">
            <a:schemeClr val="accent1"/>
          </a:effectRef>
          <a:fontRef idx="minor">
            <a:schemeClr val="tx1"/>
          </a:fontRef>
        </p:style>
      </p:cxnSp>
      <p:pic>
        <p:nvPicPr>
          <p:cNvPr id="16" name="Grafik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745" y="1145951"/>
            <a:ext cx="5210956" cy="2352393"/>
          </a:xfrm>
          <a:prstGeom prst="rect">
            <a:avLst/>
          </a:prstGeom>
        </p:spPr>
      </p:pic>
      <p:pic>
        <p:nvPicPr>
          <p:cNvPr id="19" name="Picture 3" descr="D:\benchmarking_endproducte\5\15\Allgemein\Grafiken\Boxplot\Allgemein_kennzahl_1.pn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047" y="4161631"/>
            <a:ext cx="2617522" cy="287764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C:\Users\cristina\Desktop\plot_prostat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9620" y="4684247"/>
            <a:ext cx="385579" cy="2201868"/>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p:cNvSpPr txBox="1">
            <a:spLocks/>
          </p:cNvSpPr>
          <p:nvPr/>
        </p:nvSpPr>
        <p:spPr bwMode="auto">
          <a:xfrm>
            <a:off x="178224" y="252042"/>
            <a:ext cx="9000278" cy="336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1300" dirty="0" err="1">
                <a:latin typeface="Arial" pitchFamily="34" charset="0"/>
              </a:rPr>
              <a:t>Jahresbericht</a:t>
            </a:r>
            <a:r>
              <a:rPr lang="en-US" sz="1300" dirty="0">
                <a:latin typeface="Arial" pitchFamily="34" charset="0"/>
              </a:rPr>
              <a:t> </a:t>
            </a:r>
            <a:r>
              <a:rPr lang="de-DE" sz="1300" dirty="0">
                <a:latin typeface="Arial" pitchFamily="34" charset="0"/>
              </a:rPr>
              <a:t>Gynäkologische Krebszentren</a:t>
            </a:r>
            <a:r>
              <a:rPr lang="en-US" sz="1300" dirty="0">
                <a:latin typeface="Arial" pitchFamily="34" charset="0"/>
              </a:rPr>
              <a:t> 2023 (</a:t>
            </a:r>
            <a:r>
              <a:rPr lang="en-US" sz="1300" dirty="0" err="1">
                <a:latin typeface="Arial" pitchFamily="34" charset="0"/>
              </a:rPr>
              <a:t>Auditjahr</a:t>
            </a:r>
            <a:r>
              <a:rPr lang="en-US" sz="1300" dirty="0">
                <a:latin typeface="Arial" pitchFamily="34" charset="0"/>
              </a:rPr>
              <a:t> 2022 / </a:t>
            </a:r>
            <a:r>
              <a:rPr lang="en-US" sz="1300" dirty="0" err="1">
                <a:latin typeface="Arial" pitchFamily="34" charset="0"/>
              </a:rPr>
              <a:t>Kennzahlenjahr</a:t>
            </a:r>
            <a:r>
              <a:rPr lang="en-US" sz="1300" dirty="0">
                <a:latin typeface="Arial" pitchFamily="34" charset="0"/>
              </a:rPr>
              <a:t> 2021)</a:t>
            </a:r>
            <a:endParaRPr lang="de-DE" sz="1300" kern="0" dirty="0">
              <a:solidFill>
                <a:srgbClr val="7F7F7F"/>
              </a:solidFill>
              <a:latin typeface="Arial" charset="0"/>
              <a:cs typeface="Arial" charset="0"/>
            </a:endParaRPr>
          </a:p>
        </p:txBody>
      </p:sp>
      <p:sp>
        <p:nvSpPr>
          <p:cNvPr id="5" name="Textfeld 4"/>
          <p:cNvSpPr txBox="1"/>
          <p:nvPr/>
        </p:nvSpPr>
        <p:spPr bwMode="auto">
          <a:xfrm>
            <a:off x="250265" y="7179596"/>
            <a:ext cx="53091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nchor="ctr">
            <a:spAutoFit/>
          </a:bodyPr>
          <a:lstStyle/>
          <a:p>
            <a:pPr defTabSz="914400">
              <a:defRPr/>
            </a:pPr>
            <a:endParaRPr lang="en-US" sz="800" dirty="0">
              <a:latin typeface="Arial" pitchFamily="34" charset="0"/>
              <a:cs typeface="Arial" pitchFamily="34" charset="0"/>
            </a:endParaRPr>
          </a:p>
        </p:txBody>
      </p:sp>
    </p:spTree>
    <p:extLst>
      <p:ext uri="{BB962C8B-B14F-4D97-AF65-F5344CB8AC3E}">
        <p14:creationId xmlns:p14="http://schemas.microsoft.com/office/powerpoint/2010/main" val="19632952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8224" y="588098"/>
            <a:ext cx="10336953" cy="420070"/>
          </a:xfrm>
          <a:prstGeom prst="rect">
            <a:avLst/>
          </a:prstGeom>
        </p:spPr>
        <p:txBody>
          <a:bodyPr vert="horz" lIns="99569" tIns="49785" rIns="99569" bIns="49785" rtlCol="0" anchor="ctr" anchorCtr="0">
            <a:normAutofit/>
          </a:bodyPr>
          <a:lstStyle/>
          <a:p>
            <a:pPr lvl="0">
              <a:spcBef>
                <a:spcPct val="0"/>
              </a:spcBef>
              <a:defRPr/>
            </a:pPr>
            <a:r>
              <a:rPr lang="en-US" sz="1500" b="1" dirty="0" err="1">
                <a:latin typeface="Arial" pitchFamily="34" charset="0"/>
                <a:cs typeface="Arial" pitchFamily="34" charset="0"/>
              </a:rPr>
              <a:t>22. Sentinel Lymphknoten Biopsie (LL Vulva QI)</a:t>
            </a:r>
            <a:endParaRPr lang="en-US" sz="1500" b="1" noProof="1">
              <a:latin typeface="Arial" pitchFamily="34" charset="0"/>
              <a:cs typeface="Arial" pitchFamily="34" charset="0"/>
            </a:endParaRPr>
          </a:p>
        </p:txBody>
      </p:sp>
      <p:cxnSp>
        <p:nvCxnSpPr>
          <p:cNvPr id="6" name="Gerade Verbindung 8"/>
          <p:cNvCxnSpPr/>
          <p:nvPr/>
        </p:nvCxnSpPr>
        <p:spPr>
          <a:xfrm>
            <a:off x="0" y="1047040"/>
            <a:ext cx="10693400" cy="0"/>
          </a:xfrm>
          <a:prstGeom prst="line">
            <a:avLst/>
          </a:prstGeom>
          <a:ln w="38100">
            <a:solidFill>
              <a:srgbClr val="A5DAAD"/>
            </a:solidFill>
          </a:ln>
        </p:spPr>
        <p:style>
          <a:lnRef idx="1">
            <a:schemeClr val="accent1"/>
          </a:lnRef>
          <a:fillRef idx="0">
            <a:schemeClr val="accent1"/>
          </a:fillRef>
          <a:effectRef idx="0">
            <a:schemeClr val="accent1"/>
          </a:effectRef>
          <a:fontRef idx="minor">
            <a:schemeClr val="tx1"/>
          </a:fontRef>
        </p:style>
      </p:cxnSp>
      <p:graphicFrame>
        <p:nvGraphicFramePr>
          <p:cNvPr id="14" name="Table 13"/>
          <p:cNvGraphicFramePr>
            <a:graphicFrameLocks noGrp="1"/>
          </p:cNvGraphicFramePr>
          <p:nvPr/>
        </p:nvGraphicFramePr>
        <p:xfrm>
          <a:off x="5428959" y="1100686"/>
          <a:ext cx="5086221" cy="2603175"/>
        </p:xfrm>
        <a:graphic>
          <a:graphicData uri="http://schemas.openxmlformats.org/drawingml/2006/table">
            <a:tbl>
              <a:tblPr firstRow="1" bandRow="1">
                <a:noFill/>
                <a:tableStyleId>{5C22544A-7EE6-4342-B048-85BDC9FD1C3A}</a:tableStyleId>
              </a:tblPr>
              <a:tblGrid>
                <a:gridCol w="603541">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533400">
                  <a:extLst>
                    <a:ext uri="{9D8B030D-6E8A-4147-A177-3AD203B41FA5}">
                      <a16:colId xmlns:a16="http://schemas.microsoft.com/office/drawing/2014/main" val="20006"/>
                    </a:ext>
                  </a:extLst>
                </a:gridCol>
                <a:gridCol w="520280">
                  <a:extLst>
                    <a:ext uri="{9D8B030D-6E8A-4147-A177-3AD203B41FA5}">
                      <a16:colId xmlns:a16="http://schemas.microsoft.com/office/drawing/2014/main" val="20007"/>
                    </a:ext>
                  </a:extLst>
                </a:gridCol>
              </a:tblGrid>
              <a:tr h="226043">
                <a:tc rowSpan="2">
                  <a:txBody>
                    <a:bodyPr/>
                    <a:lstStyle/>
                    <a:p>
                      <a:pPr marL="0" indent="0"/>
                      <a:endParaRPr lang="en-US" sz="1000" dirty="0">
                        <a:latin typeface="Arial" pitchFamily="34" charset="0"/>
                        <a:cs typeface="Arial" pitchFamily="34" charset="0"/>
                      </a:endParaRPr>
                    </a:p>
                  </a:txBody>
                  <a:tcPr marL="106257" marR="106257" marT="39692" marB="39692">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itchFamily="34" charset="0"/>
                          <a:cs typeface="Arial" pitchFamily="34" charset="0"/>
                        </a:rPr>
                        <a:t>Kennzahlendefinition</a:t>
                      </a:r>
                    </a:p>
                  </a:txBody>
                  <a:tcPr marL="106257" marR="106257" marT="79383"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gridSpan="5">
                  <a:txBody>
                    <a:bodyPr/>
                    <a:lstStyle/>
                    <a:p>
                      <a:pPr algn="ctr"/>
                      <a:r>
                        <a:rPr lang="en-US" sz="900" dirty="0">
                          <a:solidFill>
                            <a:schemeClr val="bg1"/>
                          </a:solidFill>
                          <a:latin typeface="Arial" pitchFamily="34" charset="0"/>
                          <a:cs typeface="Arial" pitchFamily="34" charset="0"/>
                        </a:rPr>
                        <a:t>FAG-Z360 B</a:t>
                      </a:r>
                    </a:p>
                  </a:txBody>
                  <a:tcPr marL="106257" marR="106257" marT="39692"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A9121C"/>
                    </a:solidFill>
                  </a:tcPr>
                </a:tc>
                <a:tc hMerge="1">
                  <a:txBody>
                    <a:bodyPr/>
                    <a:lstStyle/>
                    <a:p>
                      <a:endParaRPr lang="de-DE"/>
                    </a:p>
                  </a:txBody>
                  <a:tcPr/>
                </a:tc>
                <a:tc hMerge="1">
                  <a:txBody>
                    <a:bodyPr/>
                    <a:lstStyle/>
                    <a:p>
                      <a:endParaRPr lang="de-DE"/>
                    </a:p>
                  </a:txBody>
                  <a:tcPr/>
                </a:tc>
                <a:tc hMerge="1">
                  <a:txBody>
                    <a:bodyPr/>
                    <a:lstStyle/>
                    <a:p>
                      <a:pPr algn="ctr"/>
                      <a:endParaRPr lang="en-US" sz="800" dirty="0">
                        <a:solidFill>
                          <a:schemeClr val="bg1"/>
                        </a:solidFill>
                        <a:latin typeface="Arial" pitchFamily="34" charset="0"/>
                        <a:cs typeface="Arial" pitchFamily="34" charset="0"/>
                      </a:endParaRPr>
                    </a:p>
                  </a:txBody>
                  <a:tcPr marL="98433" marR="98433" marT="36000"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A9121C"/>
                    </a:solidFill>
                  </a:tcPr>
                </a:tc>
                <a:tc hMerge="1">
                  <a:txBody>
                    <a:bodyPr/>
                    <a:lstStyle/>
                    <a:p>
                      <a:pPr algn="ctr"/>
                      <a:endParaRPr lang="en-US" sz="900" dirty="0">
                        <a:solidFill>
                          <a:schemeClr val="bg1"/>
                        </a:solidFill>
                        <a:latin typeface="Arial" pitchFamily="34" charset="0"/>
                        <a:cs typeface="Arial" pitchFamily="34" charset="0"/>
                      </a:endParaRPr>
                    </a:p>
                  </a:txBody>
                  <a:tcPr marL="106257" marR="106257" marT="39692"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A9121C"/>
                    </a:solidFill>
                  </a:tcPr>
                </a:tc>
                <a:extLst>
                  <a:ext uri="{0D108BD9-81ED-4DB2-BD59-A6C34878D82A}">
                    <a16:rowId xmlns:a16="http://schemas.microsoft.com/office/drawing/2014/main" val="10000"/>
                  </a:ext>
                </a:extLst>
              </a:tr>
              <a:tr h="216700">
                <a:tc vMerge="1">
                  <a:txBody>
                    <a:bodyPr/>
                    <a:lstStyle/>
                    <a:p>
                      <a:endParaRPr lang="en-US" dirty="0"/>
                    </a:p>
                  </a:txBody>
                  <a:tcPr/>
                </a:tc>
                <a:tc vMerge="1">
                  <a:txBody>
                    <a:bodyPr/>
                    <a:lstStyle/>
                    <a:p>
                      <a:endParaRPr lang="en-US" dirty="0"/>
                    </a:p>
                  </a:txBody>
                  <a:tcPr/>
                </a:tc>
                <a:tc>
                  <a:txBody>
                    <a:bodyPr/>
                    <a:lstStyle/>
                    <a:p>
                      <a:pPr algn="ctr"/>
                      <a:r>
                        <a:rPr lang="en-US" sz="900" b="1" dirty="0">
                          <a:solidFill>
                            <a:schemeClr val="bg1"/>
                          </a:solidFill>
                          <a:latin typeface="Arial" pitchFamily="34" charset="0"/>
                          <a:cs typeface="Arial" pitchFamily="34" charset="0"/>
                        </a:rPr>
                        <a:t>2017</a:t>
                      </a:r>
                    </a:p>
                  </a:txBody>
                  <a:tcPr marL="106257" marR="106257" marT="19846" marB="51599">
                    <a:lnL w="571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2018</a:t>
                      </a:r>
                    </a:p>
                  </a:txBody>
                  <a:tcPr marL="106257" marR="106257" marT="19846" marB="51599">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2019</a:t>
                      </a:r>
                    </a:p>
                  </a:txBody>
                  <a:tcPr marL="106257" marR="106257" marT="19846" marB="51599">
                    <a:lnL w="12700" cap="flat" cmpd="sng" algn="ctr">
                      <a:noFill/>
                      <a:prstDash val="solid"/>
                      <a:round/>
                      <a:headEnd type="none" w="med" len="med"/>
                      <a:tailEnd type="none" w="med" len="med"/>
                    </a:lnL>
                    <a:lnR w="5715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2020</a:t>
                      </a:r>
                    </a:p>
                  </a:txBody>
                  <a:tcPr marL="106257" marR="106257" marT="19846" marB="51599">
                    <a:lnL w="12700" cap="flat" cmpd="sng" algn="ctr">
                      <a:noFill/>
                      <a:prstDash val="solid"/>
                      <a:round/>
                      <a:headEnd type="none" w="med" len="med"/>
                      <a:tailEnd type="none" w="med" len="med"/>
                    </a:lnL>
                    <a:lnR w="5715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2021</a:t>
                      </a:r>
                    </a:p>
                  </a:txBody>
                  <a:tcPr marL="106257" marR="106257" marT="19846" marB="51599">
                    <a:lnL w="1270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extLst>
                  <a:ext uri="{0D108BD9-81ED-4DB2-BD59-A6C34878D82A}">
                    <a16:rowId xmlns:a16="http://schemas.microsoft.com/office/drawing/2014/main" val="10001"/>
                  </a:ext>
                </a:extLst>
              </a:tr>
              <a:tr h="751304">
                <a:tc>
                  <a:txBody>
                    <a:bodyPr/>
                    <a:lstStyle/>
                    <a:p>
                      <a:pPr algn="ctr"/>
                      <a:r>
                        <a:rPr lang="en-US" sz="900" dirty="0" err="1">
                          <a:latin typeface="Arial" pitchFamily="34" charset="0"/>
                          <a:cs typeface="Arial" pitchFamily="34" charset="0"/>
                        </a:rPr>
                        <a:t>Zähler</a:t>
                      </a: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r>
                        <a:rPr lang="en-US" sz="900" dirty="0" err="1">
                          <a:latin typeface="Arial" pitchFamily="34" charset="0"/>
                          <a:cs typeface="Arial" pitchFamily="34" charset="0"/>
                        </a:rPr>
                        <a:t>Primärfälle des Nenners mit den beschrieb. Merkmalen bei durchgeführter Sentinel-OP 
(Def. siehe Kennzahlenbogen)</a:t>
                      </a:r>
                      <a:endParaRPr lang="en-US" sz="900" dirty="0">
                        <a:latin typeface="Arial" pitchFamily="34" charset="0"/>
                        <a:cs typeface="Arial" pitchFamily="34" charset="0"/>
                      </a:endParaRPr>
                    </a:p>
                  </a:txBody>
                  <a:tcPr marL="106257" marR="106257"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5</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a:latin typeface="Arial" pitchFamily="34" charset="0"/>
                          <a:cs typeface="Arial" pitchFamily="34" charset="0"/>
                        </a:rPr>
                        <a:t>9</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a:latin typeface="Arial" pitchFamily="34" charset="0"/>
                          <a:cs typeface="Arial" pitchFamily="34" charset="0"/>
                        </a:rPr>
                        <a:t>7</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a:latin typeface="Arial" pitchFamily="34" charset="0"/>
                          <a:cs typeface="Arial" pitchFamily="34" charset="0"/>
                        </a:rPr>
                        <a:t>8</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err="1">
                          <a:latin typeface="Arial" pitchFamily="34" charset="0"/>
                          <a:cs typeface="Arial" pitchFamily="34" charset="0"/>
                        </a:rPr>
                        <a:t>9</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2"/>
                  </a:ext>
                </a:extLst>
              </a:tr>
              <a:tr h="751304">
                <a:tc>
                  <a:txBody>
                    <a:bodyPr/>
                    <a:lstStyle/>
                    <a:p>
                      <a:pPr algn="ctr"/>
                      <a:r>
                        <a:rPr lang="en-US" sz="900" dirty="0">
                          <a:latin typeface="Arial" pitchFamily="34" charset="0"/>
                          <a:cs typeface="Arial" pitchFamily="34" charset="0"/>
                        </a:rPr>
                        <a:t>Nenner</a:t>
                      </a: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r>
                        <a:rPr lang="en-US" sz="900" dirty="0" err="1">
                          <a:latin typeface="Arial" pitchFamily="34" charset="0"/>
                          <a:cs typeface="Arial" pitchFamily="34" charset="0"/>
                        </a:rPr>
                        <a:t>Primärfälle Vulvakarzinom und Sentinel-Lymphknotenbiopsie</a:t>
                      </a:r>
                      <a:endParaRPr lang="en-US" sz="900" dirty="0">
                        <a:latin typeface="Arial" pitchFamily="34" charset="0"/>
                        <a:cs typeface="Arial" pitchFamily="34" charset="0"/>
                      </a:endParaRPr>
                    </a:p>
                  </a:txBody>
                  <a:tcPr marL="106257" marR="106257"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5</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a:latin typeface="Arial" pitchFamily="34" charset="0"/>
                          <a:cs typeface="Arial" pitchFamily="34" charset="0"/>
                        </a:rPr>
                        <a:t>9</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a:latin typeface="Arial" pitchFamily="34" charset="0"/>
                          <a:cs typeface="Arial" pitchFamily="34" charset="0"/>
                        </a:rPr>
                        <a:t>8</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a:latin typeface="Arial" pitchFamily="34" charset="0"/>
                          <a:cs typeface="Arial" pitchFamily="34" charset="0"/>
                        </a:rPr>
                        <a:t>10</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12</a:t>
                      </a:r>
                      <a:endParaRPr lang="en-US" sz="900" dirty="0">
                        <a:latin typeface="Arial" pitchFamily="34" charset="0"/>
                        <a:cs typeface="Arial" pitchFamily="34" charset="0"/>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3"/>
                  </a:ext>
                </a:extLst>
              </a:tr>
              <a:tr h="379982">
                <a:tc>
                  <a:txBody>
                    <a:bodyPr/>
                    <a:lstStyle/>
                    <a:p>
                      <a:pPr algn="ctr"/>
                      <a:r>
                        <a:rPr lang="en-US" sz="900" dirty="0" err="1">
                          <a:latin typeface="Arial" pitchFamily="34" charset="0"/>
                          <a:cs typeface="Arial" pitchFamily="34" charset="0"/>
                        </a:rPr>
                        <a:t>Quote</a:t>
                      </a: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r>
                        <a:rPr lang="en-US" sz="900" dirty="0" err="1">
                          <a:latin typeface="Arial" pitchFamily="34" charset="0"/>
                          <a:cs typeface="Arial" pitchFamily="34" charset="0"/>
                        </a:rPr>
                        <a:t>Sollvorgabe ≥ 80%</a:t>
                      </a:r>
                      <a:endParaRPr lang="en-US" sz="900" dirty="0">
                        <a:latin typeface="Arial" pitchFamily="34" charset="0"/>
                        <a:cs typeface="Arial" pitchFamily="34" charset="0"/>
                      </a:endParaRPr>
                    </a:p>
                  </a:txBody>
                  <a:tcPr marL="106257" marR="106257"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100%</a:t>
                      </a: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100%</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87,50%</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80,00%</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err="1">
                          <a:solidFill>
                            <a:schemeClr val="tx1"/>
                          </a:solidFill>
                          <a:latin typeface="Arial" pitchFamily="34" charset="0"/>
                          <a:cs typeface="Arial" pitchFamily="34" charset="0"/>
                        </a:rPr>
                        <a:t>75,00%</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4"/>
                  </a:ext>
                </a:extLst>
              </a:tr>
              <a:tr h="277842">
                <a:tc grid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noFill/>
                  </a:tcPr>
                </a:tc>
                <a:tc hMerge="1">
                  <a:txBody>
                    <a:bodyPr/>
                    <a:lstStyle/>
                    <a:p>
                      <a:endParaRPr lang="en-US" sz="800" dirty="0">
                        <a:latin typeface="Arial" pitchFamily="34" charset="0"/>
                        <a:cs typeface="Arial" pitchFamily="34" charset="0"/>
                      </a:endParaRPr>
                    </a:p>
                  </a:txBody>
                  <a:tcPr marL="98433" marR="98433" marT="45431" marB="45431">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33</a:t>
            </a:fld>
            <a:endParaRPr lang="en-US" dirty="0"/>
          </a:p>
        </p:txBody>
      </p:sp>
      <p:graphicFrame>
        <p:nvGraphicFramePr>
          <p:cNvPr id="13" name="Table 10"/>
          <p:cNvGraphicFramePr>
            <a:graphicFrameLocks noGrp="1"/>
          </p:cNvGraphicFramePr>
          <p:nvPr/>
        </p:nvGraphicFramePr>
        <p:xfrm>
          <a:off x="7368240" y="4249311"/>
          <a:ext cx="3146936" cy="998825"/>
        </p:xfrm>
        <a:graphic>
          <a:graphicData uri="http://schemas.openxmlformats.org/drawingml/2006/table">
            <a:tbl>
              <a:tblPr firstRow="1" bandRow="1">
                <a:tableStyleId>{5C22544A-7EE6-4342-B048-85BDC9FD1C3A}</a:tableStyleId>
              </a:tblPr>
              <a:tblGrid>
                <a:gridCol w="786734">
                  <a:extLst>
                    <a:ext uri="{9D8B030D-6E8A-4147-A177-3AD203B41FA5}">
                      <a16:colId xmlns:a16="http://schemas.microsoft.com/office/drawing/2014/main" val="20000"/>
                    </a:ext>
                  </a:extLst>
                </a:gridCol>
                <a:gridCol w="786734">
                  <a:extLst>
                    <a:ext uri="{9D8B030D-6E8A-4147-A177-3AD203B41FA5}">
                      <a16:colId xmlns:a16="http://schemas.microsoft.com/office/drawing/2014/main" val="20001"/>
                    </a:ext>
                  </a:extLst>
                </a:gridCol>
                <a:gridCol w="786734">
                  <a:extLst>
                    <a:ext uri="{9D8B030D-6E8A-4147-A177-3AD203B41FA5}">
                      <a16:colId xmlns:a16="http://schemas.microsoft.com/office/drawing/2014/main" val="20002"/>
                    </a:ext>
                  </a:extLst>
                </a:gridCol>
                <a:gridCol w="786734">
                  <a:extLst>
                    <a:ext uri="{9D8B030D-6E8A-4147-A177-3AD203B41FA5}">
                      <a16:colId xmlns:a16="http://schemas.microsoft.com/office/drawing/2014/main" val="20003"/>
                    </a:ext>
                  </a:extLst>
                </a:gridCol>
              </a:tblGrid>
              <a:tr h="254027">
                <a:tc gridSpan="2">
                  <a:txBody>
                    <a:bodyPr/>
                    <a:lstStyle/>
                    <a:p>
                      <a:r>
                        <a:rPr lang="en-US" sz="900" dirty="0" err="1">
                          <a:solidFill>
                            <a:schemeClr val="tx1"/>
                          </a:solidFill>
                          <a:latin typeface="Arial" pitchFamily="34" charset="0"/>
                          <a:cs typeface="Arial" pitchFamily="34" charset="0"/>
                        </a:rPr>
                        <a:t>Standorte mit auswertbaren Daten</a:t>
                      </a:r>
                      <a:endParaRPr lang="en-US" sz="900" dirty="0">
                        <a:solidFill>
                          <a:schemeClr val="tx1"/>
                        </a:solidFill>
                        <a:latin typeface="Arial" pitchFamily="34" charset="0"/>
                        <a:cs typeface="Arial" pitchFamily="34" charset="0"/>
                      </a:endParaRPr>
                    </a:p>
                  </a:txBody>
                  <a:tcPr marL="98708" marR="98708" marT="50408" marB="50408">
                    <a:lnL w="31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57150" cap="flat" cmpd="sng" algn="ctr">
                      <a:noFill/>
                      <a:prstDash val="solid"/>
                      <a:round/>
                      <a:headEnd type="none" w="med" len="med"/>
                      <a:tailEnd type="none" w="med" len="med"/>
                    </a:lnB>
                    <a:solidFill>
                      <a:srgbClr val="F8C57F"/>
                    </a:solidFill>
                  </a:tcPr>
                </a:tc>
                <a:tc hMerge="1">
                  <a:txBody>
                    <a:bodyPr/>
                    <a:lstStyle/>
                    <a:p>
                      <a:endParaRPr lang="en-US" dirty="0"/>
                    </a:p>
                  </a:txBody>
                  <a:tcPr/>
                </a:tc>
                <a:tc gridSpan="2">
                  <a:txBody>
                    <a:bodyPr/>
                    <a:lstStyle/>
                    <a:p>
                      <a:r>
                        <a:rPr lang="en-US" sz="900" dirty="0" err="1">
                          <a:solidFill>
                            <a:schemeClr val="tx1"/>
                          </a:solidFill>
                          <a:latin typeface="Arial" pitchFamily="34" charset="0"/>
                          <a:cs typeface="Arial" pitchFamily="34" charset="0"/>
                        </a:rPr>
                        <a:t>Standorte</a:t>
                      </a:r>
                      <a:r>
                        <a:rPr lang="en-US" sz="900" dirty="0">
                          <a:solidFill>
                            <a:schemeClr val="tx1"/>
                          </a:solidFill>
                          <a:latin typeface="Arial" pitchFamily="34" charset="0"/>
                          <a:cs typeface="Arial" pitchFamily="34" charset="0"/>
                        </a:rPr>
                        <a:t> </a:t>
                      </a:r>
                      <a:r>
                        <a:rPr lang="en-US" sz="900" dirty="0" err="1">
                          <a:solidFill>
                            <a:schemeClr val="tx1"/>
                          </a:solidFill>
                          <a:latin typeface="Arial" pitchFamily="34" charset="0"/>
                          <a:cs typeface="Arial" pitchFamily="34" charset="0"/>
                        </a:rPr>
                        <a:t>innerhalb</a:t>
                      </a:r>
                      <a:r>
                        <a:rPr lang="en-US" sz="900" dirty="0">
                          <a:solidFill>
                            <a:schemeClr val="tx1"/>
                          </a:solidFill>
                          <a:latin typeface="Arial" pitchFamily="34" charset="0"/>
                          <a:cs typeface="Arial" pitchFamily="34" charset="0"/>
                        </a:rPr>
                        <a:t> der </a:t>
                      </a:r>
                      <a:r>
                        <a:rPr lang="en-US" sz="900" dirty="0" err="1">
                          <a:solidFill>
                            <a:schemeClr val="tx1"/>
                          </a:solidFill>
                          <a:latin typeface="Arial" pitchFamily="34" charset="0"/>
                          <a:cs typeface="Arial" pitchFamily="34" charset="0"/>
                        </a:rPr>
                        <a:t>Plausibilitätsgrenzen</a:t>
                      </a:r>
                      <a:endParaRPr lang="en-US" sz="900" dirty="0">
                        <a:solidFill>
                          <a:schemeClr val="tx1"/>
                        </a:solidFill>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57150" cap="flat" cmpd="sng" algn="ctr">
                      <a:noFill/>
                      <a:prstDash val="solid"/>
                      <a:round/>
                      <a:headEnd type="none" w="med" len="med"/>
                      <a:tailEnd type="none" w="med" len="med"/>
                    </a:lnB>
                    <a:solidFill>
                      <a:srgbClr val="F8C57F"/>
                    </a:solidFill>
                  </a:tcPr>
                </a:tc>
                <a:tc hMerge="1">
                  <a:txBody>
                    <a:bodyPr/>
                    <a:lstStyle/>
                    <a:p>
                      <a:endParaRPr lang="en-US" dirty="0"/>
                    </a:p>
                  </a:txBody>
                  <a:tcPr/>
                </a:tc>
                <a:extLst>
                  <a:ext uri="{0D108BD9-81ED-4DB2-BD59-A6C34878D82A}">
                    <a16:rowId xmlns:a16="http://schemas.microsoft.com/office/drawing/2014/main" val="10000"/>
                  </a:ext>
                </a:extLst>
              </a:tr>
              <a:tr h="254027">
                <a:tc>
                  <a:txBody>
                    <a:bodyPr/>
                    <a:lstStyle/>
                    <a:p>
                      <a:pPr algn="ctr"/>
                      <a:r>
                        <a:rPr lang="en-US" sz="900" dirty="0">
                          <a:latin typeface="Arial" pitchFamily="34" charset="0"/>
                          <a:cs typeface="Arial" pitchFamily="34" charset="0"/>
                        </a:rPr>
                        <a:t>Anzahl</a:t>
                      </a:r>
                    </a:p>
                  </a:txBody>
                  <a:tcPr marL="106934" marR="106934" marT="50408" marB="50408">
                    <a:lnL w="31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a:txBody>
                    <a:bodyPr/>
                    <a:lstStyle/>
                    <a:p>
                      <a:pPr algn="ctr"/>
                      <a:r>
                        <a:rPr lang="en-US" sz="900" dirty="0">
                          <a:latin typeface="Arial" pitchFamily="34" charset="0"/>
                          <a:cs typeface="Arial" pitchFamily="34" charset="0"/>
                        </a:rPr>
                        <a:t>%</a:t>
                      </a:r>
                    </a:p>
                  </a:txBody>
                  <a:tcPr marL="106934" marR="106934" marT="50408" marB="50408">
                    <a:lnL w="3175"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a:txBody>
                    <a:bodyPr/>
                    <a:lstStyle/>
                    <a:p>
                      <a:pPr algn="ctr"/>
                      <a:r>
                        <a:rPr lang="en-US" sz="900" dirty="0">
                          <a:latin typeface="Arial" pitchFamily="34" charset="0"/>
                          <a:cs typeface="Arial" pitchFamily="34" charset="0"/>
                        </a:rPr>
                        <a:t>Anzahl</a:t>
                      </a:r>
                    </a:p>
                  </a:txBody>
                  <a:tcPr marL="106934" marR="106934" marT="50408" marB="50408">
                    <a:lnL w="5715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a:txBody>
                    <a:bodyPr/>
                    <a:lstStyle/>
                    <a:p>
                      <a:pPr algn="ctr"/>
                      <a:r>
                        <a:rPr lang="en-US" sz="900" dirty="0">
                          <a:latin typeface="Arial" pitchFamily="34" charset="0"/>
                          <a:cs typeface="Arial" pitchFamily="34" charset="0"/>
                        </a:rPr>
                        <a:t>%</a:t>
                      </a:r>
                    </a:p>
                  </a:txBody>
                  <a:tcPr marL="106934" marR="106934" marT="50408" marB="50408">
                    <a:lnL w="31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extLst>
                  <a:ext uri="{0D108BD9-81ED-4DB2-BD59-A6C34878D82A}">
                    <a16:rowId xmlns:a16="http://schemas.microsoft.com/office/drawing/2014/main" val="10001"/>
                  </a:ext>
                </a:extLst>
              </a:tr>
              <a:tr h="369662">
                <a:tc>
                  <a:txBody>
                    <a:bodyPr/>
                    <a:lstStyle/>
                    <a:p>
                      <a:pPr algn="ctr"/>
                      <a:r>
                        <a:rPr lang="en-US" sz="900" dirty="0" err="1">
                          <a:latin typeface="Arial" pitchFamily="34" charset="0"/>
                          <a:cs typeface="Arial" pitchFamily="34" charset="0"/>
                        </a:rPr>
                        <a:t>158</a:t>
                      </a:r>
                      <a:endParaRPr lang="en-US" sz="900" dirty="0">
                        <a:latin typeface="Arial" pitchFamily="34" charset="0"/>
                        <a:cs typeface="Arial" pitchFamily="34" charset="0"/>
                      </a:endParaRPr>
                    </a:p>
                  </a:txBody>
                  <a:tcPr marL="98708" marR="98708" marT="50408" marB="50408">
                    <a:lnL w="31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89,27%</a:t>
                      </a:r>
                      <a:endParaRPr lang="en-US" sz="900" dirty="0">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144</a:t>
                      </a:r>
                      <a:endParaRPr lang="en-US" sz="900" dirty="0">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91,14%</a:t>
                      </a:r>
                      <a:endParaRPr lang="en-US" sz="900" dirty="0">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2"/>
                  </a:ext>
                </a:extLst>
              </a:tr>
            </a:tbl>
          </a:graphicData>
        </a:graphic>
      </p:graphicFrame>
      <p:sp>
        <p:nvSpPr>
          <p:cNvPr id="17" name="Textfeld 9"/>
          <p:cNvSpPr txBox="1">
            <a:spLocks noChangeArrowheads="1"/>
          </p:cNvSpPr>
          <p:nvPr/>
        </p:nvSpPr>
        <p:spPr bwMode="auto">
          <a:xfrm>
            <a:off x="7377205" y="5330221"/>
            <a:ext cx="3137972" cy="1627358"/>
          </a:xfrm>
          <a:prstGeom prst="rect">
            <a:avLst/>
          </a:prstGeom>
          <a:solidFill>
            <a:srgbClr val="FEF3E5"/>
          </a:solidFill>
          <a:ln w="9525">
            <a:noFill/>
            <a:miter lim="800000"/>
            <a:headEnd/>
            <a:tailEnd/>
          </a:ln>
        </p:spPr>
        <p:txBody>
          <a:bodyPr wrap="square" lIns="89431" tIns="56789" rIns="113579" bIns="56789">
            <a:normAutofit/>
          </a:bodyPr>
          <a:lstStyle/>
          <a:p>
            <a:pPr algn="just"/>
            <a:r>
              <a:rPr lang="de-DE" sz="900" b="1" dirty="0">
                <a:latin typeface="Arial" pitchFamily="34" charset="0"/>
                <a:cs typeface="Arial" pitchFamily="34" charset="0"/>
              </a:rPr>
              <a:t>Anmerkungen</a:t>
            </a:r>
            <a:r>
              <a:rPr lang="de-DE" sz="900" dirty="0">
                <a:latin typeface="Arial" pitchFamily="34" charset="0"/>
                <a:cs typeface="Arial" pitchFamily="34" charset="0"/>
              </a:rPr>
              <a:t>:</a:t>
            </a:r>
          </a:p>
          <a:p>
            <a:pPr algn="just"/>
            <a:endParaRPr lang="en-US" sz="1000" dirty="0"/>
          </a:p>
          <a:p>
            <a:pPr algn="just"/>
            <a:endParaRPr lang="de-DE" sz="1700" b="1" dirty="0">
              <a:latin typeface="Arial" charset="0"/>
              <a:cs typeface="Arial" charset="0"/>
            </a:endParaRPr>
          </a:p>
          <a:p>
            <a:pPr algn="just"/>
            <a:endParaRPr lang="de-DE" sz="1700" b="1" dirty="0">
              <a:latin typeface="Arial" charset="0"/>
              <a:cs typeface="Arial" charset="0"/>
            </a:endParaRPr>
          </a:p>
          <a:p>
            <a:pPr algn="just"/>
            <a:endParaRPr lang="de-DE" sz="1700" b="1" dirty="0">
              <a:latin typeface="Arial" charset="0"/>
              <a:cs typeface="Arial" charset="0"/>
            </a:endParaRPr>
          </a:p>
          <a:p>
            <a:pPr algn="just"/>
            <a:endParaRPr lang="de-DE" sz="1700" dirty="0">
              <a:latin typeface="Arial" charset="0"/>
              <a:cs typeface="Arial" charset="0"/>
            </a:endParaRPr>
          </a:p>
        </p:txBody>
      </p:sp>
      <p:graphicFrame>
        <p:nvGraphicFramePr>
          <p:cNvPr id="26" name="Tabelle 30"/>
          <p:cNvGraphicFramePr>
            <a:graphicFrameLocks noGrp="1"/>
          </p:cNvGraphicFramePr>
          <p:nvPr/>
        </p:nvGraphicFramePr>
        <p:xfrm>
          <a:off x="2984500" y="4240579"/>
          <a:ext cx="4226397" cy="2719749"/>
        </p:xfrm>
        <a:graphic>
          <a:graphicData uri="http://schemas.openxmlformats.org/drawingml/2006/table">
            <a:tbl>
              <a:tblPr firstRow="1" bandRow="1">
                <a:tableStyleId>{5C22544A-7EE6-4342-B048-85BDC9FD1C3A}</a:tableStyleId>
              </a:tblPr>
              <a:tblGrid>
                <a:gridCol w="505755">
                  <a:extLst>
                    <a:ext uri="{9D8B030D-6E8A-4147-A177-3AD203B41FA5}">
                      <a16:colId xmlns:a16="http://schemas.microsoft.com/office/drawing/2014/main" val="20000"/>
                    </a:ext>
                  </a:extLst>
                </a:gridCol>
                <a:gridCol w="946572">
                  <a:extLst>
                    <a:ext uri="{9D8B030D-6E8A-4147-A177-3AD203B41FA5}">
                      <a16:colId xmlns:a16="http://schemas.microsoft.com/office/drawing/2014/main" val="20001"/>
                    </a:ext>
                  </a:extLst>
                </a:gridCol>
                <a:gridCol w="554814">
                  <a:extLst>
                    <a:ext uri="{9D8B030D-6E8A-4147-A177-3AD203B41FA5}">
                      <a16:colId xmlns:a16="http://schemas.microsoft.com/office/drawing/2014/main" val="20003"/>
                    </a:ext>
                  </a:extLst>
                </a:gridCol>
                <a:gridCol w="554814">
                  <a:extLst>
                    <a:ext uri="{9D8B030D-6E8A-4147-A177-3AD203B41FA5}">
                      <a16:colId xmlns:a16="http://schemas.microsoft.com/office/drawing/2014/main" val="20004"/>
                    </a:ext>
                  </a:extLst>
                </a:gridCol>
                <a:gridCol w="554814">
                  <a:extLst>
                    <a:ext uri="{9D8B030D-6E8A-4147-A177-3AD203B41FA5}">
                      <a16:colId xmlns:a16="http://schemas.microsoft.com/office/drawing/2014/main" val="20005"/>
                    </a:ext>
                  </a:extLst>
                </a:gridCol>
                <a:gridCol w="554814">
                  <a:extLst>
                    <a:ext uri="{9D8B030D-6E8A-4147-A177-3AD203B41FA5}">
                      <a16:colId xmlns:a16="http://schemas.microsoft.com/office/drawing/2014/main" val="20006"/>
                    </a:ext>
                  </a:extLst>
                </a:gridCol>
                <a:gridCol w="554814">
                  <a:extLst>
                    <a:ext uri="{9D8B030D-6E8A-4147-A177-3AD203B41FA5}">
                      <a16:colId xmlns:a16="http://schemas.microsoft.com/office/drawing/2014/main" val="20007"/>
                    </a:ext>
                  </a:extLst>
                </a:gridCol>
              </a:tblGrid>
              <a:tr h="331394">
                <a:tc gridSpan="2">
                  <a:txBody>
                    <a:bodyPr/>
                    <a:lstStyle/>
                    <a:p>
                      <a:endParaRPr lang="de-DE" sz="900" dirty="0">
                        <a:solidFill>
                          <a:schemeClr val="tx1"/>
                        </a:solidFill>
                        <a:latin typeface="Arial" pitchFamily="34" charset="0"/>
                        <a:cs typeface="Arial" pitchFamily="34" charset="0"/>
                      </a:endParaRPr>
                    </a:p>
                  </a:txBody>
                  <a:tcPr marL="106934" marR="106934" marT="50408" marB="50408">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hMerge="1">
                  <a:txBody>
                    <a:bodyPr/>
                    <a:lstStyle/>
                    <a:p>
                      <a:pPr algn="ctr"/>
                      <a:endParaRPr lang="de-DE" sz="800" dirty="0">
                        <a:solidFill>
                          <a:schemeClr val="tx1"/>
                        </a:solidFill>
                        <a:latin typeface="Arial" pitchFamily="34" charset="0"/>
                        <a:cs typeface="Arial" pitchFamily="34" charset="0"/>
                      </a:endParaRPr>
                    </a:p>
                  </a:txBody>
                  <a:tcPr marL="99060" marR="9906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A5DAAD"/>
                    </a:solidFill>
                  </a:tcPr>
                </a:tc>
                <a:tc>
                  <a:txBody>
                    <a:bodyPr/>
                    <a:lstStyle/>
                    <a:p>
                      <a:pPr algn="ctr"/>
                      <a:r>
                        <a:rPr lang="de-DE" sz="900" dirty="0">
                          <a:solidFill>
                            <a:schemeClr val="tx1"/>
                          </a:solidFill>
                          <a:latin typeface="Arial" pitchFamily="34" charset="0"/>
                          <a:cs typeface="Arial" pitchFamily="34" charset="0"/>
                        </a:rPr>
                        <a:t>2017</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2018</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2019</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2020</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2021</a:t>
                      </a:r>
                    </a:p>
                  </a:txBody>
                  <a:tcPr marL="106934" marR="106934" marT="50408" marB="50408" anchor="ctr">
                    <a:lnL w="57150" cap="flat" cmpd="sng" algn="ctr">
                      <a:solidFill>
                        <a:schemeClr val="bg1"/>
                      </a:solidFill>
                      <a:prstDash val="solid"/>
                      <a:round/>
                      <a:headEnd type="none" w="med" len="med"/>
                      <a:tailEnd type="none" w="med" len="med"/>
                    </a:lnL>
                    <a:lnB w="57150" cap="flat" cmpd="sng" algn="ctr">
                      <a:solidFill>
                        <a:schemeClr val="bg1"/>
                      </a:solidFill>
                      <a:prstDash val="solid"/>
                      <a:round/>
                      <a:headEnd type="none" w="med" len="med"/>
                      <a:tailEnd type="none" w="med" len="med"/>
                    </a:lnB>
                    <a:solidFill>
                      <a:srgbClr val="F8C57F"/>
                    </a:solidFill>
                  </a:tcPr>
                </a:tc>
                <a:extLst>
                  <a:ext uri="{0D108BD9-81ED-4DB2-BD59-A6C34878D82A}">
                    <a16:rowId xmlns:a16="http://schemas.microsoft.com/office/drawing/2014/main" val="10000"/>
                  </a:ext>
                </a:extLst>
              </a:tr>
              <a:tr h="410625">
                <a:tc rowSpan="7">
                  <a:txBody>
                    <a:bodyPr/>
                    <a:lstStyle/>
                    <a:p>
                      <a:pPr>
                        <a:lnSpc>
                          <a:spcPts val="1200"/>
                        </a:lnSpc>
                        <a:spcAft>
                          <a:spcPts val="0"/>
                        </a:spcAft>
                      </a:pPr>
                      <a:endParaRPr lang="de-DE" sz="900" dirty="0">
                        <a:effectLst/>
                        <a:latin typeface="Arial" pitchFamily="34" charset="0"/>
                        <a:ea typeface="Times New Roman"/>
                        <a:cs typeface="Arial" pitchFamily="34" charset="0"/>
                      </a:endParaRPr>
                    </a:p>
                  </a:txBody>
                  <a:tcPr marL="80201" marR="80201"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dirty="0">
                          <a:effectLst/>
                          <a:latin typeface="Arial" pitchFamily="34" charset="0"/>
                          <a:ea typeface="Times New Roman"/>
                          <a:cs typeface="Arial" pitchFamily="34" charset="0"/>
                        </a:rPr>
                        <a:t>Max</a:t>
                      </a: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err="1">
                          <a:solidFill>
                            <a:srgbClr val="000000"/>
                          </a:solidFill>
                          <a:effectLst/>
                          <a:latin typeface="Arial"/>
                        </a:rPr>
                        <a:t>100%</a:t>
                      </a:r>
                      <a:endParaRPr lang="de-DE" sz="900" b="0" i="0" u="none" strike="noStrike" dirty="0">
                        <a:solidFill>
                          <a:srgbClr val="000000"/>
                        </a:solidFill>
                        <a:effectLst/>
                        <a:latin typeface="Arial"/>
                      </a:endParaRP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1"/>
                  </a:ext>
                </a:extLst>
              </a:tr>
              <a:tr h="320760">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de-DE" sz="900" dirty="0">
                          <a:effectLst/>
                          <a:latin typeface="Arial" pitchFamily="34" charset="0"/>
                          <a:ea typeface="Times New Roman"/>
                          <a:cs typeface="Arial" pitchFamily="34" charset="0"/>
                        </a:rPr>
                        <a:t>95. Perzentil</a:t>
                      </a: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2"/>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75. </a:t>
                      </a:r>
                      <a:r>
                        <a:rPr lang="en-US" sz="900" dirty="0" err="1">
                          <a:effectLst/>
                          <a:latin typeface="Arial" pitchFamily="34" charset="0"/>
                          <a:ea typeface="Times New Roman"/>
                          <a:cs typeface="Arial" pitchFamily="34" charset="0"/>
                        </a:rPr>
                        <a:t>Perzentil</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3"/>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Median</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err="1">
                          <a:solidFill>
                            <a:srgbClr val="000000"/>
                          </a:solidFill>
                          <a:effectLst/>
                          <a:latin typeface="Arial"/>
                        </a:rPr>
                        <a:t>100%</a:t>
                      </a:r>
                      <a:endParaRPr lang="de-DE" sz="900" b="0" i="0" u="none" strike="noStrike" dirty="0">
                        <a:solidFill>
                          <a:srgbClr val="000000"/>
                        </a:solidFill>
                        <a:effectLst/>
                        <a:latin typeface="Arial"/>
                      </a:endParaRP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4"/>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25. </a:t>
                      </a:r>
                      <a:r>
                        <a:rPr lang="en-US" sz="900" dirty="0" err="1">
                          <a:effectLst/>
                          <a:latin typeface="Arial" pitchFamily="34" charset="0"/>
                          <a:ea typeface="Times New Roman"/>
                          <a:cs typeface="Arial" pitchFamily="34" charset="0"/>
                        </a:rPr>
                        <a:t>Perzentil</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80,00%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85,71%</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98,08%</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98,47%</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5"/>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5. </a:t>
                      </a:r>
                      <a:r>
                        <a:rPr lang="en-US" sz="900" dirty="0" err="1">
                          <a:effectLst/>
                          <a:latin typeface="Arial" pitchFamily="34" charset="0"/>
                          <a:ea typeface="Times New Roman"/>
                          <a:cs typeface="Arial" pitchFamily="34" charset="0"/>
                        </a:rPr>
                        <a:t>Perzentil</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8,21%</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50,00%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66,67%</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63,64%</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65,67%</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6"/>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Min</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err="1">
                          <a:solidFill>
                            <a:srgbClr val="000000"/>
                          </a:solidFill>
                          <a:effectLst/>
                          <a:latin typeface="Arial"/>
                        </a:rPr>
                        <a:t>0,00%</a:t>
                      </a:r>
                      <a:endParaRPr lang="de-DE" sz="900" b="0" i="0" u="none" strike="noStrike" dirty="0">
                        <a:solidFill>
                          <a:srgbClr val="000000"/>
                        </a:solidFill>
                        <a:effectLst/>
                        <a:latin typeface="Arial"/>
                      </a:endParaRP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solidFill>
                      <a:srgbClr val="FEF3E5"/>
                    </a:solidFill>
                  </a:tcPr>
                </a:tc>
                <a:extLst>
                  <a:ext uri="{0D108BD9-81ED-4DB2-BD59-A6C34878D82A}">
                    <a16:rowId xmlns:a16="http://schemas.microsoft.com/office/drawing/2014/main" val="10007"/>
                  </a:ext>
                </a:extLst>
              </a:tr>
            </a:tbl>
          </a:graphicData>
        </a:graphic>
      </p:graphicFrame>
      <p:cxnSp>
        <p:nvCxnSpPr>
          <p:cNvPr id="30" name="Gerade Verbindung 8"/>
          <p:cNvCxnSpPr/>
          <p:nvPr/>
        </p:nvCxnSpPr>
        <p:spPr>
          <a:xfrm>
            <a:off x="0" y="1048495"/>
            <a:ext cx="10693400" cy="0"/>
          </a:xfrm>
          <a:prstGeom prst="line">
            <a:avLst/>
          </a:prstGeom>
          <a:ln w="38100">
            <a:solidFill>
              <a:srgbClr val="F4A329"/>
            </a:solidFill>
          </a:ln>
        </p:spPr>
        <p:style>
          <a:lnRef idx="1">
            <a:schemeClr val="accent1"/>
          </a:lnRef>
          <a:fillRef idx="0">
            <a:schemeClr val="accent1"/>
          </a:fillRef>
          <a:effectRef idx="0">
            <a:schemeClr val="accent1"/>
          </a:effectRef>
          <a:fontRef idx="minor">
            <a:schemeClr val="tx1"/>
          </a:fontRef>
        </p:style>
      </p:cxnSp>
      <p:pic>
        <p:nvPicPr>
          <p:cNvPr id="16" name="Grafik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745" y="1145951"/>
            <a:ext cx="5210956" cy="2352393"/>
          </a:xfrm>
          <a:prstGeom prst="rect">
            <a:avLst/>
          </a:prstGeom>
        </p:spPr>
      </p:pic>
      <p:pic>
        <p:nvPicPr>
          <p:cNvPr id="19" name="Picture 3" descr="D:\benchmarking_endproducte\5\15\Allgemein\Grafiken\Boxplot\Allgemein_kennzahl_1.pn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047" y="4161631"/>
            <a:ext cx="2617522" cy="287764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C:\Users\cristina\Desktop\plot_prostat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9620" y="4684247"/>
            <a:ext cx="385579" cy="2201868"/>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p:cNvSpPr txBox="1">
            <a:spLocks/>
          </p:cNvSpPr>
          <p:nvPr/>
        </p:nvSpPr>
        <p:spPr bwMode="auto">
          <a:xfrm>
            <a:off x="178224" y="252042"/>
            <a:ext cx="9000278" cy="336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1300" dirty="0" err="1">
                <a:latin typeface="Arial" pitchFamily="34" charset="0"/>
              </a:rPr>
              <a:t>Jahresbericht</a:t>
            </a:r>
            <a:r>
              <a:rPr lang="en-US" sz="1300" dirty="0">
                <a:latin typeface="Arial" pitchFamily="34" charset="0"/>
              </a:rPr>
              <a:t> </a:t>
            </a:r>
            <a:r>
              <a:rPr lang="de-DE" sz="1300" dirty="0">
                <a:latin typeface="Arial" pitchFamily="34" charset="0"/>
              </a:rPr>
              <a:t>Gynäkologische Krebszentren</a:t>
            </a:r>
            <a:r>
              <a:rPr lang="en-US" sz="1300" dirty="0">
                <a:latin typeface="Arial" pitchFamily="34" charset="0"/>
              </a:rPr>
              <a:t> 2023 (</a:t>
            </a:r>
            <a:r>
              <a:rPr lang="en-US" sz="1300" dirty="0" err="1">
                <a:latin typeface="Arial" pitchFamily="34" charset="0"/>
              </a:rPr>
              <a:t>Auditjahr</a:t>
            </a:r>
            <a:r>
              <a:rPr lang="en-US" sz="1300" dirty="0">
                <a:latin typeface="Arial" pitchFamily="34" charset="0"/>
              </a:rPr>
              <a:t> 2022 / </a:t>
            </a:r>
            <a:r>
              <a:rPr lang="en-US" sz="1300" dirty="0" err="1">
                <a:latin typeface="Arial" pitchFamily="34" charset="0"/>
              </a:rPr>
              <a:t>Kennzahlenjahr</a:t>
            </a:r>
            <a:r>
              <a:rPr lang="en-US" sz="1300" dirty="0">
                <a:latin typeface="Arial" pitchFamily="34" charset="0"/>
              </a:rPr>
              <a:t> 2021)</a:t>
            </a:r>
            <a:endParaRPr lang="de-DE" sz="1300" kern="0" dirty="0">
              <a:solidFill>
                <a:srgbClr val="7F7F7F"/>
              </a:solidFill>
              <a:latin typeface="Arial" charset="0"/>
              <a:cs typeface="Arial" charset="0"/>
            </a:endParaRPr>
          </a:p>
        </p:txBody>
      </p:sp>
      <p:sp>
        <p:nvSpPr>
          <p:cNvPr id="5" name="Textfeld 4"/>
          <p:cNvSpPr txBox="1"/>
          <p:nvPr/>
        </p:nvSpPr>
        <p:spPr bwMode="auto">
          <a:xfrm>
            <a:off x="250265" y="7179596"/>
            <a:ext cx="53091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nchor="ctr">
            <a:spAutoFit/>
          </a:bodyPr>
          <a:lstStyle/>
          <a:p>
            <a:pPr defTabSz="914400">
              <a:defRPr/>
            </a:pPr>
            <a:endParaRPr lang="en-US" sz="800" dirty="0">
              <a:latin typeface="Arial" pitchFamily="34" charset="0"/>
              <a:cs typeface="Arial" pitchFamily="34" charset="0"/>
            </a:endParaRPr>
          </a:p>
        </p:txBody>
      </p:sp>
    </p:spTree>
    <p:extLst>
      <p:ext uri="{BB962C8B-B14F-4D97-AF65-F5344CB8AC3E}">
        <p14:creationId xmlns:p14="http://schemas.microsoft.com/office/powerpoint/2010/main" val="24975045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8224" y="588098"/>
            <a:ext cx="10336953" cy="420070"/>
          </a:xfrm>
          <a:prstGeom prst="rect">
            <a:avLst/>
          </a:prstGeom>
        </p:spPr>
        <p:txBody>
          <a:bodyPr vert="horz" lIns="99569" tIns="49785" rIns="99569" bIns="49785" rtlCol="0" anchor="ctr" anchorCtr="0">
            <a:normAutofit/>
          </a:bodyPr>
          <a:lstStyle/>
          <a:p>
            <a:pPr lvl="0">
              <a:spcBef>
                <a:spcPct val="0"/>
              </a:spcBef>
              <a:defRPr/>
            </a:pPr>
            <a:r>
              <a:rPr lang="en-US" sz="1500" b="1" dirty="0" err="1">
                <a:latin typeface="Arial" pitchFamily="34" charset="0"/>
                <a:cs typeface="Arial" pitchFamily="34" charset="0"/>
              </a:rPr>
              <a:t>23. Systematische Lymphadenektomie bei Typ-I-Endometriumkarzinom (LL Endometrium QI)</a:t>
            </a:r>
            <a:endParaRPr lang="en-US" sz="1500" b="1" noProof="1">
              <a:latin typeface="Arial" pitchFamily="34" charset="0"/>
              <a:cs typeface="Arial" pitchFamily="34" charset="0"/>
            </a:endParaRPr>
          </a:p>
        </p:txBody>
      </p:sp>
      <p:cxnSp>
        <p:nvCxnSpPr>
          <p:cNvPr id="6" name="Gerade Verbindung 8"/>
          <p:cNvCxnSpPr/>
          <p:nvPr/>
        </p:nvCxnSpPr>
        <p:spPr>
          <a:xfrm>
            <a:off x="0" y="1047040"/>
            <a:ext cx="10693400" cy="0"/>
          </a:xfrm>
          <a:prstGeom prst="line">
            <a:avLst/>
          </a:prstGeom>
          <a:ln w="38100">
            <a:solidFill>
              <a:srgbClr val="A5DAAD"/>
            </a:solidFill>
          </a:ln>
        </p:spPr>
        <p:style>
          <a:lnRef idx="1">
            <a:schemeClr val="accent1"/>
          </a:lnRef>
          <a:fillRef idx="0">
            <a:schemeClr val="accent1"/>
          </a:fillRef>
          <a:effectRef idx="0">
            <a:schemeClr val="accent1"/>
          </a:effectRef>
          <a:fontRef idx="minor">
            <a:schemeClr val="tx1"/>
          </a:fontRef>
        </p:style>
      </p:cxnSp>
      <p:graphicFrame>
        <p:nvGraphicFramePr>
          <p:cNvPr id="14" name="Table 13"/>
          <p:cNvGraphicFramePr>
            <a:graphicFrameLocks noGrp="1"/>
          </p:cNvGraphicFramePr>
          <p:nvPr/>
        </p:nvGraphicFramePr>
        <p:xfrm>
          <a:off x="5428959" y="1100686"/>
          <a:ext cx="5086221" cy="2637851"/>
        </p:xfrm>
        <a:graphic>
          <a:graphicData uri="http://schemas.openxmlformats.org/drawingml/2006/table">
            <a:tbl>
              <a:tblPr firstRow="1" bandRow="1">
                <a:noFill/>
                <a:tableStyleId>{5C22544A-7EE6-4342-B048-85BDC9FD1C3A}</a:tableStyleId>
              </a:tblPr>
              <a:tblGrid>
                <a:gridCol w="603541">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533400">
                  <a:extLst>
                    <a:ext uri="{9D8B030D-6E8A-4147-A177-3AD203B41FA5}">
                      <a16:colId xmlns:a16="http://schemas.microsoft.com/office/drawing/2014/main" val="20006"/>
                    </a:ext>
                  </a:extLst>
                </a:gridCol>
                <a:gridCol w="520280">
                  <a:extLst>
                    <a:ext uri="{9D8B030D-6E8A-4147-A177-3AD203B41FA5}">
                      <a16:colId xmlns:a16="http://schemas.microsoft.com/office/drawing/2014/main" val="20007"/>
                    </a:ext>
                  </a:extLst>
                </a:gridCol>
              </a:tblGrid>
              <a:tr h="226043">
                <a:tc rowSpan="2">
                  <a:txBody>
                    <a:bodyPr/>
                    <a:lstStyle/>
                    <a:p>
                      <a:pPr marL="0" indent="0"/>
                      <a:endParaRPr lang="en-US" sz="1000" dirty="0">
                        <a:latin typeface="Arial" pitchFamily="34" charset="0"/>
                        <a:cs typeface="Arial" pitchFamily="34" charset="0"/>
                      </a:endParaRPr>
                    </a:p>
                  </a:txBody>
                  <a:tcPr marL="106257" marR="106257" marT="39692" marB="39692">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itchFamily="34" charset="0"/>
                          <a:cs typeface="Arial" pitchFamily="34" charset="0"/>
                        </a:rPr>
                        <a:t>Kennzahlendefinition</a:t>
                      </a:r>
                    </a:p>
                  </a:txBody>
                  <a:tcPr marL="106257" marR="106257" marT="79383"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gridSpan="5">
                  <a:txBody>
                    <a:bodyPr/>
                    <a:lstStyle/>
                    <a:p>
                      <a:pPr algn="ctr"/>
                      <a:r>
                        <a:rPr lang="en-US" sz="900" dirty="0">
                          <a:solidFill>
                            <a:schemeClr val="bg1"/>
                          </a:solidFill>
                          <a:latin typeface="Arial" pitchFamily="34" charset="0"/>
                          <a:cs typeface="Arial" pitchFamily="34" charset="0"/>
                        </a:rPr>
                        <a:t>FAG-Z360 B</a:t>
                      </a:r>
                    </a:p>
                  </a:txBody>
                  <a:tcPr marL="106257" marR="106257" marT="39692"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A9121C"/>
                    </a:solidFill>
                  </a:tcPr>
                </a:tc>
                <a:tc hMerge="1">
                  <a:txBody>
                    <a:bodyPr/>
                    <a:lstStyle/>
                    <a:p>
                      <a:endParaRPr lang="de-DE"/>
                    </a:p>
                  </a:txBody>
                  <a:tcPr/>
                </a:tc>
                <a:tc hMerge="1">
                  <a:txBody>
                    <a:bodyPr/>
                    <a:lstStyle/>
                    <a:p>
                      <a:endParaRPr lang="de-DE"/>
                    </a:p>
                  </a:txBody>
                  <a:tcPr/>
                </a:tc>
                <a:tc hMerge="1">
                  <a:txBody>
                    <a:bodyPr/>
                    <a:lstStyle/>
                    <a:p>
                      <a:pPr algn="ctr"/>
                      <a:endParaRPr lang="en-US" sz="800" dirty="0">
                        <a:solidFill>
                          <a:schemeClr val="bg1"/>
                        </a:solidFill>
                        <a:latin typeface="Arial" pitchFamily="34" charset="0"/>
                        <a:cs typeface="Arial" pitchFamily="34" charset="0"/>
                      </a:endParaRPr>
                    </a:p>
                  </a:txBody>
                  <a:tcPr marL="98433" marR="98433" marT="36000"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A9121C"/>
                    </a:solidFill>
                  </a:tcPr>
                </a:tc>
                <a:tc hMerge="1">
                  <a:txBody>
                    <a:bodyPr/>
                    <a:lstStyle/>
                    <a:p>
                      <a:pPr algn="ctr"/>
                      <a:endParaRPr lang="en-US" sz="900" dirty="0">
                        <a:solidFill>
                          <a:schemeClr val="bg1"/>
                        </a:solidFill>
                        <a:latin typeface="Arial" pitchFamily="34" charset="0"/>
                        <a:cs typeface="Arial" pitchFamily="34" charset="0"/>
                      </a:endParaRPr>
                    </a:p>
                  </a:txBody>
                  <a:tcPr marL="106257" marR="106257" marT="39692"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A9121C"/>
                    </a:solidFill>
                  </a:tcPr>
                </a:tc>
                <a:extLst>
                  <a:ext uri="{0D108BD9-81ED-4DB2-BD59-A6C34878D82A}">
                    <a16:rowId xmlns:a16="http://schemas.microsoft.com/office/drawing/2014/main" val="10000"/>
                  </a:ext>
                </a:extLst>
              </a:tr>
              <a:tr h="216700">
                <a:tc vMerge="1">
                  <a:txBody>
                    <a:bodyPr/>
                    <a:lstStyle/>
                    <a:p>
                      <a:endParaRPr lang="en-US" dirty="0"/>
                    </a:p>
                  </a:txBody>
                  <a:tcPr/>
                </a:tc>
                <a:tc vMerge="1">
                  <a:txBody>
                    <a:bodyPr/>
                    <a:lstStyle/>
                    <a:p>
                      <a:endParaRPr lang="en-US" dirty="0"/>
                    </a:p>
                  </a:txBody>
                  <a:tcPr/>
                </a:tc>
                <a:tc>
                  <a:txBody>
                    <a:bodyPr/>
                    <a:lstStyle/>
                    <a:p>
                      <a:pPr algn="ctr"/>
                      <a:r>
                        <a:rPr lang="en-US" sz="900" b="1" dirty="0">
                          <a:solidFill>
                            <a:schemeClr val="bg1"/>
                          </a:solidFill>
                          <a:latin typeface="Arial" pitchFamily="34" charset="0"/>
                          <a:cs typeface="Arial" pitchFamily="34" charset="0"/>
                        </a:rPr>
                        <a:t>2017</a:t>
                      </a:r>
                    </a:p>
                  </a:txBody>
                  <a:tcPr marL="106257" marR="106257" marT="19846" marB="51599">
                    <a:lnL w="571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2018</a:t>
                      </a:r>
                    </a:p>
                  </a:txBody>
                  <a:tcPr marL="106257" marR="106257" marT="19846" marB="51599">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2019</a:t>
                      </a:r>
                    </a:p>
                  </a:txBody>
                  <a:tcPr marL="106257" marR="106257" marT="19846" marB="51599">
                    <a:lnL w="12700" cap="flat" cmpd="sng" algn="ctr">
                      <a:noFill/>
                      <a:prstDash val="solid"/>
                      <a:round/>
                      <a:headEnd type="none" w="med" len="med"/>
                      <a:tailEnd type="none" w="med" len="med"/>
                    </a:lnL>
                    <a:lnR w="5715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2020</a:t>
                      </a:r>
                    </a:p>
                  </a:txBody>
                  <a:tcPr marL="106257" marR="106257" marT="19846" marB="51599">
                    <a:lnL w="12700" cap="flat" cmpd="sng" algn="ctr">
                      <a:noFill/>
                      <a:prstDash val="solid"/>
                      <a:round/>
                      <a:headEnd type="none" w="med" len="med"/>
                      <a:tailEnd type="none" w="med" len="med"/>
                    </a:lnL>
                    <a:lnR w="5715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2021</a:t>
                      </a:r>
                    </a:p>
                  </a:txBody>
                  <a:tcPr marL="106257" marR="106257" marT="19846" marB="51599">
                    <a:lnL w="1270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extLst>
                  <a:ext uri="{0D108BD9-81ED-4DB2-BD59-A6C34878D82A}">
                    <a16:rowId xmlns:a16="http://schemas.microsoft.com/office/drawing/2014/main" val="10001"/>
                  </a:ext>
                </a:extLst>
              </a:tr>
              <a:tr h="751304">
                <a:tc>
                  <a:txBody>
                    <a:bodyPr/>
                    <a:lstStyle/>
                    <a:p>
                      <a:pPr algn="ctr"/>
                      <a:r>
                        <a:rPr lang="en-US" sz="900" dirty="0" err="1">
                          <a:latin typeface="Arial" pitchFamily="34" charset="0"/>
                          <a:cs typeface="Arial" pitchFamily="34" charset="0"/>
                        </a:rPr>
                        <a:t>Zähler</a:t>
                      </a: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r>
                        <a:rPr lang="en-US" sz="900" dirty="0" err="1">
                          <a:latin typeface="Arial" pitchFamily="34" charset="0"/>
                          <a:cs typeface="Arial" pitchFamily="34" charset="0"/>
                        </a:rPr>
                        <a:t>Primärfälle des Nenners mit systematischer LNE</a:t>
                      </a:r>
                      <a:endParaRPr lang="en-US" sz="900" dirty="0">
                        <a:latin typeface="Arial" pitchFamily="34" charset="0"/>
                        <a:cs typeface="Arial" pitchFamily="34" charset="0"/>
                      </a:endParaRPr>
                    </a:p>
                  </a:txBody>
                  <a:tcPr marL="106257" marR="106257"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k.A.</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a:latin typeface="Arial" pitchFamily="34" charset="0"/>
                          <a:cs typeface="Arial" pitchFamily="34" charset="0"/>
                        </a:rPr>
                        <a:t>0</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a:latin typeface="Arial" pitchFamily="34" charset="0"/>
                          <a:cs typeface="Arial" pitchFamily="34" charset="0"/>
                        </a:rPr>
                        <a:t>1</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a:latin typeface="Arial" pitchFamily="34" charset="0"/>
                          <a:cs typeface="Arial" pitchFamily="34" charset="0"/>
                        </a:rPr>
                        <a:t>0</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err="1">
                          <a:latin typeface="Arial" pitchFamily="34" charset="0"/>
                          <a:cs typeface="Arial" pitchFamily="34" charset="0"/>
                        </a:rPr>
                        <a:t>0</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2"/>
                  </a:ext>
                </a:extLst>
              </a:tr>
              <a:tr h="751304">
                <a:tc>
                  <a:txBody>
                    <a:bodyPr/>
                    <a:lstStyle/>
                    <a:p>
                      <a:pPr algn="ctr"/>
                      <a:r>
                        <a:rPr lang="en-US" sz="900" dirty="0">
                          <a:latin typeface="Arial" pitchFamily="34" charset="0"/>
                          <a:cs typeface="Arial" pitchFamily="34" charset="0"/>
                        </a:rPr>
                        <a:t>Nenner</a:t>
                      </a: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r>
                        <a:rPr lang="en-US" sz="900" dirty="0" err="1">
                          <a:latin typeface="Arial" pitchFamily="34" charset="0"/>
                          <a:cs typeface="Arial" pitchFamily="34" charset="0"/>
                        </a:rPr>
                        <a:t>Primärfälle Typ-I-Endometriumkarzinom (ICD-0: 8380/3, 8570/3, 8263/3, 8382/3, 8480/3) pT1a, G1/2, cN0</a:t>
                      </a:r>
                      <a:endParaRPr lang="en-US" sz="900" dirty="0">
                        <a:latin typeface="Arial" pitchFamily="34" charset="0"/>
                        <a:cs typeface="Arial" pitchFamily="34" charset="0"/>
                      </a:endParaRPr>
                    </a:p>
                  </a:txBody>
                  <a:tcPr marL="106257" marR="106257"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k.A.</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a:latin typeface="Arial" pitchFamily="34" charset="0"/>
                          <a:cs typeface="Arial" pitchFamily="34" charset="0"/>
                        </a:rPr>
                        <a:t>8</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a:latin typeface="Arial" pitchFamily="34" charset="0"/>
                          <a:cs typeface="Arial" pitchFamily="34" charset="0"/>
                        </a:rPr>
                        <a:t>9</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a:latin typeface="Arial" pitchFamily="34" charset="0"/>
                          <a:cs typeface="Arial" pitchFamily="34" charset="0"/>
                        </a:rPr>
                        <a:t>5</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16</a:t>
                      </a:r>
                      <a:endParaRPr lang="en-US" sz="900" dirty="0">
                        <a:latin typeface="Arial" pitchFamily="34" charset="0"/>
                        <a:cs typeface="Arial" pitchFamily="34" charset="0"/>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3"/>
                  </a:ext>
                </a:extLst>
              </a:tr>
              <a:tr h="379982">
                <a:tc>
                  <a:txBody>
                    <a:bodyPr/>
                    <a:lstStyle/>
                    <a:p>
                      <a:pPr algn="ctr"/>
                      <a:r>
                        <a:rPr lang="en-US" sz="900" dirty="0" err="1">
                          <a:latin typeface="Arial" pitchFamily="34" charset="0"/>
                          <a:cs typeface="Arial" pitchFamily="34" charset="0"/>
                        </a:rPr>
                        <a:t>Quote</a:t>
                      </a: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r>
                        <a:rPr lang="en-US" sz="900" dirty="0" err="1">
                          <a:latin typeface="Arial" pitchFamily="34" charset="0"/>
                          <a:cs typeface="Arial" pitchFamily="34" charset="0"/>
                        </a:rPr>
                        <a:t>Sollvorgabe ≤ 5%</a:t>
                      </a:r>
                      <a:endParaRPr lang="en-US" sz="900" dirty="0">
                        <a:latin typeface="Arial" pitchFamily="34" charset="0"/>
                        <a:cs typeface="Arial" pitchFamily="34" charset="0"/>
                      </a:endParaRPr>
                    </a:p>
                  </a:txBody>
                  <a:tcPr marL="106257" marR="106257"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k.A.</a:t>
                      </a: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0,00%</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11,11%</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0,00%</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err="1">
                          <a:solidFill>
                            <a:schemeClr val="tx1"/>
                          </a:solidFill>
                          <a:latin typeface="Arial" pitchFamily="34" charset="0"/>
                          <a:cs typeface="Arial" pitchFamily="34" charset="0"/>
                        </a:rPr>
                        <a:t>0,00%</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4"/>
                  </a:ext>
                </a:extLst>
              </a:tr>
              <a:tr h="277842">
                <a:tc grid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noFill/>
                  </a:tcPr>
                </a:tc>
                <a:tc hMerge="1">
                  <a:txBody>
                    <a:bodyPr/>
                    <a:lstStyle/>
                    <a:p>
                      <a:endParaRPr lang="en-US" sz="800" dirty="0">
                        <a:latin typeface="Arial" pitchFamily="34" charset="0"/>
                        <a:cs typeface="Arial" pitchFamily="34" charset="0"/>
                      </a:endParaRPr>
                    </a:p>
                  </a:txBody>
                  <a:tcPr marL="98433" marR="98433" marT="45431" marB="45431">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34</a:t>
            </a:fld>
            <a:endParaRPr lang="en-US" dirty="0"/>
          </a:p>
        </p:txBody>
      </p:sp>
      <p:graphicFrame>
        <p:nvGraphicFramePr>
          <p:cNvPr id="13" name="Table 10"/>
          <p:cNvGraphicFramePr>
            <a:graphicFrameLocks noGrp="1"/>
          </p:cNvGraphicFramePr>
          <p:nvPr/>
        </p:nvGraphicFramePr>
        <p:xfrm>
          <a:off x="7368240" y="4249311"/>
          <a:ext cx="3146936" cy="998825"/>
        </p:xfrm>
        <a:graphic>
          <a:graphicData uri="http://schemas.openxmlformats.org/drawingml/2006/table">
            <a:tbl>
              <a:tblPr firstRow="1" bandRow="1">
                <a:tableStyleId>{5C22544A-7EE6-4342-B048-85BDC9FD1C3A}</a:tableStyleId>
              </a:tblPr>
              <a:tblGrid>
                <a:gridCol w="786734">
                  <a:extLst>
                    <a:ext uri="{9D8B030D-6E8A-4147-A177-3AD203B41FA5}">
                      <a16:colId xmlns:a16="http://schemas.microsoft.com/office/drawing/2014/main" val="20000"/>
                    </a:ext>
                  </a:extLst>
                </a:gridCol>
                <a:gridCol w="786734">
                  <a:extLst>
                    <a:ext uri="{9D8B030D-6E8A-4147-A177-3AD203B41FA5}">
                      <a16:colId xmlns:a16="http://schemas.microsoft.com/office/drawing/2014/main" val="20001"/>
                    </a:ext>
                  </a:extLst>
                </a:gridCol>
                <a:gridCol w="786734">
                  <a:extLst>
                    <a:ext uri="{9D8B030D-6E8A-4147-A177-3AD203B41FA5}">
                      <a16:colId xmlns:a16="http://schemas.microsoft.com/office/drawing/2014/main" val="20002"/>
                    </a:ext>
                  </a:extLst>
                </a:gridCol>
                <a:gridCol w="786734">
                  <a:extLst>
                    <a:ext uri="{9D8B030D-6E8A-4147-A177-3AD203B41FA5}">
                      <a16:colId xmlns:a16="http://schemas.microsoft.com/office/drawing/2014/main" val="20003"/>
                    </a:ext>
                  </a:extLst>
                </a:gridCol>
              </a:tblGrid>
              <a:tr h="254027">
                <a:tc gridSpan="2">
                  <a:txBody>
                    <a:bodyPr/>
                    <a:lstStyle/>
                    <a:p>
                      <a:r>
                        <a:rPr lang="en-US" sz="900" dirty="0" err="1">
                          <a:solidFill>
                            <a:schemeClr val="tx1"/>
                          </a:solidFill>
                          <a:latin typeface="Arial" pitchFamily="34" charset="0"/>
                          <a:cs typeface="Arial" pitchFamily="34" charset="0"/>
                        </a:rPr>
                        <a:t>Standorte mit auswertbaren Daten</a:t>
                      </a:r>
                      <a:endParaRPr lang="en-US" sz="900" dirty="0">
                        <a:solidFill>
                          <a:schemeClr val="tx1"/>
                        </a:solidFill>
                        <a:latin typeface="Arial" pitchFamily="34" charset="0"/>
                        <a:cs typeface="Arial" pitchFamily="34" charset="0"/>
                      </a:endParaRPr>
                    </a:p>
                  </a:txBody>
                  <a:tcPr marL="98708" marR="98708" marT="50408" marB="50408">
                    <a:lnL w="31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57150" cap="flat" cmpd="sng" algn="ctr">
                      <a:noFill/>
                      <a:prstDash val="solid"/>
                      <a:round/>
                      <a:headEnd type="none" w="med" len="med"/>
                      <a:tailEnd type="none" w="med" len="med"/>
                    </a:lnB>
                    <a:solidFill>
                      <a:srgbClr val="F8C57F"/>
                    </a:solidFill>
                  </a:tcPr>
                </a:tc>
                <a:tc hMerge="1">
                  <a:txBody>
                    <a:bodyPr/>
                    <a:lstStyle/>
                    <a:p>
                      <a:endParaRPr lang="en-US" dirty="0"/>
                    </a:p>
                  </a:txBody>
                  <a:tcPr/>
                </a:tc>
                <a:tc gridSpan="2">
                  <a:txBody>
                    <a:bodyPr/>
                    <a:lstStyle/>
                    <a:p>
                      <a:r>
                        <a:rPr lang="en-US" sz="900" dirty="0" err="1">
                          <a:solidFill>
                            <a:schemeClr val="tx1"/>
                          </a:solidFill>
                          <a:latin typeface="Arial" pitchFamily="34" charset="0"/>
                          <a:cs typeface="Arial" pitchFamily="34" charset="0"/>
                        </a:rPr>
                        <a:t>Standorte</a:t>
                      </a:r>
                      <a:r>
                        <a:rPr lang="en-US" sz="900" dirty="0">
                          <a:solidFill>
                            <a:schemeClr val="tx1"/>
                          </a:solidFill>
                          <a:latin typeface="Arial" pitchFamily="34" charset="0"/>
                          <a:cs typeface="Arial" pitchFamily="34" charset="0"/>
                        </a:rPr>
                        <a:t> </a:t>
                      </a:r>
                      <a:r>
                        <a:rPr lang="en-US" sz="900" dirty="0" err="1">
                          <a:solidFill>
                            <a:schemeClr val="tx1"/>
                          </a:solidFill>
                          <a:latin typeface="Arial" pitchFamily="34" charset="0"/>
                          <a:cs typeface="Arial" pitchFamily="34" charset="0"/>
                        </a:rPr>
                        <a:t>innerhalb</a:t>
                      </a:r>
                      <a:r>
                        <a:rPr lang="en-US" sz="900" dirty="0">
                          <a:solidFill>
                            <a:schemeClr val="tx1"/>
                          </a:solidFill>
                          <a:latin typeface="Arial" pitchFamily="34" charset="0"/>
                          <a:cs typeface="Arial" pitchFamily="34" charset="0"/>
                        </a:rPr>
                        <a:t> der </a:t>
                      </a:r>
                      <a:r>
                        <a:rPr lang="en-US" sz="900" dirty="0" err="1">
                          <a:solidFill>
                            <a:schemeClr val="tx1"/>
                          </a:solidFill>
                          <a:latin typeface="Arial" pitchFamily="34" charset="0"/>
                          <a:cs typeface="Arial" pitchFamily="34" charset="0"/>
                        </a:rPr>
                        <a:t>Plausibilitätsgrenzen</a:t>
                      </a:r>
                      <a:endParaRPr lang="en-US" sz="900" dirty="0">
                        <a:solidFill>
                          <a:schemeClr val="tx1"/>
                        </a:solidFill>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57150" cap="flat" cmpd="sng" algn="ctr">
                      <a:noFill/>
                      <a:prstDash val="solid"/>
                      <a:round/>
                      <a:headEnd type="none" w="med" len="med"/>
                      <a:tailEnd type="none" w="med" len="med"/>
                    </a:lnB>
                    <a:solidFill>
                      <a:srgbClr val="F8C57F"/>
                    </a:solidFill>
                  </a:tcPr>
                </a:tc>
                <a:tc hMerge="1">
                  <a:txBody>
                    <a:bodyPr/>
                    <a:lstStyle/>
                    <a:p>
                      <a:endParaRPr lang="en-US" dirty="0"/>
                    </a:p>
                  </a:txBody>
                  <a:tcPr/>
                </a:tc>
                <a:extLst>
                  <a:ext uri="{0D108BD9-81ED-4DB2-BD59-A6C34878D82A}">
                    <a16:rowId xmlns:a16="http://schemas.microsoft.com/office/drawing/2014/main" val="10000"/>
                  </a:ext>
                </a:extLst>
              </a:tr>
              <a:tr h="254027">
                <a:tc>
                  <a:txBody>
                    <a:bodyPr/>
                    <a:lstStyle/>
                    <a:p>
                      <a:pPr algn="ctr"/>
                      <a:r>
                        <a:rPr lang="en-US" sz="900" dirty="0">
                          <a:latin typeface="Arial" pitchFamily="34" charset="0"/>
                          <a:cs typeface="Arial" pitchFamily="34" charset="0"/>
                        </a:rPr>
                        <a:t>Anzahl</a:t>
                      </a:r>
                    </a:p>
                  </a:txBody>
                  <a:tcPr marL="106934" marR="106934" marT="50408" marB="50408">
                    <a:lnL w="31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a:txBody>
                    <a:bodyPr/>
                    <a:lstStyle/>
                    <a:p>
                      <a:pPr algn="ctr"/>
                      <a:r>
                        <a:rPr lang="en-US" sz="900" dirty="0">
                          <a:latin typeface="Arial" pitchFamily="34" charset="0"/>
                          <a:cs typeface="Arial" pitchFamily="34" charset="0"/>
                        </a:rPr>
                        <a:t>%</a:t>
                      </a:r>
                    </a:p>
                  </a:txBody>
                  <a:tcPr marL="106934" marR="106934" marT="50408" marB="50408">
                    <a:lnL w="3175"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a:txBody>
                    <a:bodyPr/>
                    <a:lstStyle/>
                    <a:p>
                      <a:pPr algn="ctr"/>
                      <a:r>
                        <a:rPr lang="en-US" sz="900" dirty="0">
                          <a:latin typeface="Arial" pitchFamily="34" charset="0"/>
                          <a:cs typeface="Arial" pitchFamily="34" charset="0"/>
                        </a:rPr>
                        <a:t>Anzahl</a:t>
                      </a:r>
                    </a:p>
                  </a:txBody>
                  <a:tcPr marL="106934" marR="106934" marT="50408" marB="50408">
                    <a:lnL w="5715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a:txBody>
                    <a:bodyPr/>
                    <a:lstStyle/>
                    <a:p>
                      <a:pPr algn="ctr"/>
                      <a:r>
                        <a:rPr lang="en-US" sz="900" dirty="0">
                          <a:latin typeface="Arial" pitchFamily="34" charset="0"/>
                          <a:cs typeface="Arial" pitchFamily="34" charset="0"/>
                        </a:rPr>
                        <a:t>%</a:t>
                      </a:r>
                    </a:p>
                  </a:txBody>
                  <a:tcPr marL="106934" marR="106934" marT="50408" marB="50408">
                    <a:lnL w="31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extLst>
                  <a:ext uri="{0D108BD9-81ED-4DB2-BD59-A6C34878D82A}">
                    <a16:rowId xmlns:a16="http://schemas.microsoft.com/office/drawing/2014/main" val="10001"/>
                  </a:ext>
                </a:extLst>
              </a:tr>
              <a:tr h="369662">
                <a:tc>
                  <a:txBody>
                    <a:bodyPr/>
                    <a:lstStyle/>
                    <a:p>
                      <a:pPr algn="ctr"/>
                      <a:r>
                        <a:rPr lang="en-US" sz="900" dirty="0" err="1">
                          <a:latin typeface="Arial" pitchFamily="34" charset="0"/>
                          <a:cs typeface="Arial" pitchFamily="34" charset="0"/>
                        </a:rPr>
                        <a:t>175</a:t>
                      </a:r>
                      <a:endParaRPr lang="en-US" sz="900" dirty="0">
                        <a:latin typeface="Arial" pitchFamily="34" charset="0"/>
                        <a:cs typeface="Arial" pitchFamily="34" charset="0"/>
                      </a:endParaRPr>
                    </a:p>
                  </a:txBody>
                  <a:tcPr marL="98708" marR="98708" marT="50408" marB="50408">
                    <a:lnL w="31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98,87%</a:t>
                      </a:r>
                      <a:endParaRPr lang="en-US" sz="900" dirty="0">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159</a:t>
                      </a:r>
                      <a:endParaRPr lang="en-US" sz="900" dirty="0">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90,86%</a:t>
                      </a:r>
                      <a:endParaRPr lang="en-US" sz="900" dirty="0">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2"/>
                  </a:ext>
                </a:extLst>
              </a:tr>
            </a:tbl>
          </a:graphicData>
        </a:graphic>
      </p:graphicFrame>
      <p:sp>
        <p:nvSpPr>
          <p:cNvPr id="17" name="Textfeld 9"/>
          <p:cNvSpPr txBox="1">
            <a:spLocks noChangeArrowheads="1"/>
          </p:cNvSpPr>
          <p:nvPr/>
        </p:nvSpPr>
        <p:spPr bwMode="auto">
          <a:xfrm>
            <a:off x="7377205" y="5330221"/>
            <a:ext cx="3137972" cy="1627358"/>
          </a:xfrm>
          <a:prstGeom prst="rect">
            <a:avLst/>
          </a:prstGeom>
          <a:solidFill>
            <a:srgbClr val="FEF3E5"/>
          </a:solidFill>
          <a:ln w="9525">
            <a:noFill/>
            <a:miter lim="800000"/>
            <a:headEnd/>
            <a:tailEnd/>
          </a:ln>
        </p:spPr>
        <p:txBody>
          <a:bodyPr wrap="square" lIns="89431" tIns="56789" rIns="113579" bIns="56789">
            <a:normAutofit/>
          </a:bodyPr>
          <a:lstStyle/>
          <a:p>
            <a:pPr algn="just"/>
            <a:r>
              <a:rPr lang="de-DE" sz="900" b="1" dirty="0">
                <a:latin typeface="Arial" pitchFamily="34" charset="0"/>
                <a:cs typeface="Arial" pitchFamily="34" charset="0"/>
              </a:rPr>
              <a:t>Anmerkungen</a:t>
            </a:r>
            <a:r>
              <a:rPr lang="de-DE" sz="900" dirty="0">
                <a:latin typeface="Arial" pitchFamily="34" charset="0"/>
                <a:cs typeface="Arial" pitchFamily="34" charset="0"/>
              </a:rPr>
              <a:t>:</a:t>
            </a:r>
          </a:p>
          <a:p>
            <a:pPr algn="just"/>
            <a:endParaRPr lang="en-US" sz="1000" dirty="0"/>
          </a:p>
          <a:p>
            <a:pPr algn="just"/>
            <a:endParaRPr lang="de-DE" sz="1700" b="1" dirty="0">
              <a:latin typeface="Arial" charset="0"/>
              <a:cs typeface="Arial" charset="0"/>
            </a:endParaRPr>
          </a:p>
          <a:p>
            <a:pPr algn="just"/>
            <a:endParaRPr lang="de-DE" sz="1700" b="1" dirty="0">
              <a:latin typeface="Arial" charset="0"/>
              <a:cs typeface="Arial" charset="0"/>
            </a:endParaRPr>
          </a:p>
          <a:p>
            <a:pPr algn="just"/>
            <a:endParaRPr lang="de-DE" sz="1700" b="1" dirty="0">
              <a:latin typeface="Arial" charset="0"/>
              <a:cs typeface="Arial" charset="0"/>
            </a:endParaRPr>
          </a:p>
          <a:p>
            <a:pPr algn="just"/>
            <a:endParaRPr lang="de-DE" sz="1700" dirty="0">
              <a:latin typeface="Arial" charset="0"/>
              <a:cs typeface="Arial" charset="0"/>
            </a:endParaRPr>
          </a:p>
        </p:txBody>
      </p:sp>
      <p:graphicFrame>
        <p:nvGraphicFramePr>
          <p:cNvPr id="26" name="Tabelle 30"/>
          <p:cNvGraphicFramePr>
            <a:graphicFrameLocks noGrp="1"/>
          </p:cNvGraphicFramePr>
          <p:nvPr/>
        </p:nvGraphicFramePr>
        <p:xfrm>
          <a:off x="2984500" y="4240579"/>
          <a:ext cx="4226397" cy="2719749"/>
        </p:xfrm>
        <a:graphic>
          <a:graphicData uri="http://schemas.openxmlformats.org/drawingml/2006/table">
            <a:tbl>
              <a:tblPr firstRow="1" bandRow="1">
                <a:tableStyleId>{5C22544A-7EE6-4342-B048-85BDC9FD1C3A}</a:tableStyleId>
              </a:tblPr>
              <a:tblGrid>
                <a:gridCol w="505755">
                  <a:extLst>
                    <a:ext uri="{9D8B030D-6E8A-4147-A177-3AD203B41FA5}">
                      <a16:colId xmlns:a16="http://schemas.microsoft.com/office/drawing/2014/main" val="20000"/>
                    </a:ext>
                  </a:extLst>
                </a:gridCol>
                <a:gridCol w="946572">
                  <a:extLst>
                    <a:ext uri="{9D8B030D-6E8A-4147-A177-3AD203B41FA5}">
                      <a16:colId xmlns:a16="http://schemas.microsoft.com/office/drawing/2014/main" val="20001"/>
                    </a:ext>
                  </a:extLst>
                </a:gridCol>
                <a:gridCol w="554814">
                  <a:extLst>
                    <a:ext uri="{9D8B030D-6E8A-4147-A177-3AD203B41FA5}">
                      <a16:colId xmlns:a16="http://schemas.microsoft.com/office/drawing/2014/main" val="20003"/>
                    </a:ext>
                  </a:extLst>
                </a:gridCol>
                <a:gridCol w="554814">
                  <a:extLst>
                    <a:ext uri="{9D8B030D-6E8A-4147-A177-3AD203B41FA5}">
                      <a16:colId xmlns:a16="http://schemas.microsoft.com/office/drawing/2014/main" val="20004"/>
                    </a:ext>
                  </a:extLst>
                </a:gridCol>
                <a:gridCol w="554814">
                  <a:extLst>
                    <a:ext uri="{9D8B030D-6E8A-4147-A177-3AD203B41FA5}">
                      <a16:colId xmlns:a16="http://schemas.microsoft.com/office/drawing/2014/main" val="20005"/>
                    </a:ext>
                  </a:extLst>
                </a:gridCol>
                <a:gridCol w="554814">
                  <a:extLst>
                    <a:ext uri="{9D8B030D-6E8A-4147-A177-3AD203B41FA5}">
                      <a16:colId xmlns:a16="http://schemas.microsoft.com/office/drawing/2014/main" val="20006"/>
                    </a:ext>
                  </a:extLst>
                </a:gridCol>
                <a:gridCol w="554814">
                  <a:extLst>
                    <a:ext uri="{9D8B030D-6E8A-4147-A177-3AD203B41FA5}">
                      <a16:colId xmlns:a16="http://schemas.microsoft.com/office/drawing/2014/main" val="20007"/>
                    </a:ext>
                  </a:extLst>
                </a:gridCol>
              </a:tblGrid>
              <a:tr h="331394">
                <a:tc gridSpan="2">
                  <a:txBody>
                    <a:bodyPr/>
                    <a:lstStyle/>
                    <a:p>
                      <a:endParaRPr lang="de-DE" sz="900" dirty="0">
                        <a:solidFill>
                          <a:schemeClr val="tx1"/>
                        </a:solidFill>
                        <a:latin typeface="Arial" pitchFamily="34" charset="0"/>
                        <a:cs typeface="Arial" pitchFamily="34" charset="0"/>
                      </a:endParaRPr>
                    </a:p>
                  </a:txBody>
                  <a:tcPr marL="106934" marR="106934" marT="50408" marB="50408">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hMerge="1">
                  <a:txBody>
                    <a:bodyPr/>
                    <a:lstStyle/>
                    <a:p>
                      <a:pPr algn="ctr"/>
                      <a:endParaRPr lang="de-DE" sz="800" dirty="0">
                        <a:solidFill>
                          <a:schemeClr val="tx1"/>
                        </a:solidFill>
                        <a:latin typeface="Arial" pitchFamily="34" charset="0"/>
                        <a:cs typeface="Arial" pitchFamily="34" charset="0"/>
                      </a:endParaRPr>
                    </a:p>
                  </a:txBody>
                  <a:tcPr marL="99060" marR="9906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A5DAAD"/>
                    </a:solidFill>
                  </a:tcPr>
                </a:tc>
                <a:tc>
                  <a:txBody>
                    <a:bodyPr/>
                    <a:lstStyle/>
                    <a:p>
                      <a:pPr algn="ctr"/>
                      <a:r>
                        <a:rPr lang="de-DE" sz="900" dirty="0">
                          <a:solidFill>
                            <a:schemeClr val="tx1"/>
                          </a:solidFill>
                          <a:latin typeface="Arial" pitchFamily="34" charset="0"/>
                          <a:cs typeface="Arial" pitchFamily="34" charset="0"/>
                        </a:rPr>
                        <a:t>2017</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2018</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2019</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2020</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2021</a:t>
                      </a:r>
                    </a:p>
                  </a:txBody>
                  <a:tcPr marL="106934" marR="106934" marT="50408" marB="50408" anchor="ctr">
                    <a:lnL w="57150" cap="flat" cmpd="sng" algn="ctr">
                      <a:solidFill>
                        <a:schemeClr val="bg1"/>
                      </a:solidFill>
                      <a:prstDash val="solid"/>
                      <a:round/>
                      <a:headEnd type="none" w="med" len="med"/>
                      <a:tailEnd type="none" w="med" len="med"/>
                    </a:lnL>
                    <a:lnB w="57150" cap="flat" cmpd="sng" algn="ctr">
                      <a:solidFill>
                        <a:schemeClr val="bg1"/>
                      </a:solidFill>
                      <a:prstDash val="solid"/>
                      <a:round/>
                      <a:headEnd type="none" w="med" len="med"/>
                      <a:tailEnd type="none" w="med" len="med"/>
                    </a:lnB>
                    <a:solidFill>
                      <a:srgbClr val="F8C57F"/>
                    </a:solidFill>
                  </a:tcPr>
                </a:tc>
                <a:extLst>
                  <a:ext uri="{0D108BD9-81ED-4DB2-BD59-A6C34878D82A}">
                    <a16:rowId xmlns:a16="http://schemas.microsoft.com/office/drawing/2014/main" val="10000"/>
                  </a:ext>
                </a:extLst>
              </a:tr>
              <a:tr h="410625">
                <a:tc rowSpan="7">
                  <a:txBody>
                    <a:bodyPr/>
                    <a:lstStyle/>
                    <a:p>
                      <a:pPr>
                        <a:lnSpc>
                          <a:spcPts val="1200"/>
                        </a:lnSpc>
                        <a:spcAft>
                          <a:spcPts val="0"/>
                        </a:spcAft>
                      </a:pPr>
                      <a:endParaRPr lang="de-DE" sz="900" dirty="0">
                        <a:effectLst/>
                        <a:latin typeface="Arial" pitchFamily="34" charset="0"/>
                        <a:ea typeface="Times New Roman"/>
                        <a:cs typeface="Arial" pitchFamily="34" charset="0"/>
                      </a:endParaRPr>
                    </a:p>
                  </a:txBody>
                  <a:tcPr marL="80201" marR="80201"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dirty="0">
                          <a:effectLst/>
                          <a:latin typeface="Arial" pitchFamily="34" charset="0"/>
                          <a:ea typeface="Times New Roman"/>
                          <a:cs typeface="Arial" pitchFamily="34" charset="0"/>
                        </a:rPr>
                        <a:t>Max</a:t>
                      </a: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33,33%</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33,33%</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err="1">
                          <a:solidFill>
                            <a:srgbClr val="000000"/>
                          </a:solidFill>
                          <a:effectLst/>
                          <a:latin typeface="Arial"/>
                        </a:rPr>
                        <a:t>50,00%</a:t>
                      </a:r>
                      <a:endParaRPr lang="de-DE" sz="900" b="0" i="0" u="none" strike="noStrike" dirty="0">
                        <a:solidFill>
                          <a:srgbClr val="000000"/>
                        </a:solidFill>
                        <a:effectLst/>
                        <a:latin typeface="Arial"/>
                      </a:endParaRP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1"/>
                  </a:ext>
                </a:extLst>
              </a:tr>
              <a:tr h="320760">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de-DE" sz="900" dirty="0">
                          <a:effectLst/>
                          <a:latin typeface="Arial" pitchFamily="34" charset="0"/>
                          <a:ea typeface="Times New Roman"/>
                          <a:cs typeface="Arial" pitchFamily="34" charset="0"/>
                        </a:rPr>
                        <a:t>95. Perzentil</a:t>
                      </a: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14,11%</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9,09%</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13,81%</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9,36%</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2"/>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75. </a:t>
                      </a:r>
                      <a:r>
                        <a:rPr lang="en-US" sz="900" dirty="0" err="1">
                          <a:effectLst/>
                          <a:latin typeface="Arial" pitchFamily="34" charset="0"/>
                          <a:ea typeface="Times New Roman"/>
                          <a:cs typeface="Arial" pitchFamily="34" charset="0"/>
                        </a:rPr>
                        <a:t>Perzentil</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0,00%</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3"/>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Median</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err="1">
                          <a:solidFill>
                            <a:srgbClr val="000000"/>
                          </a:solidFill>
                          <a:effectLst/>
                          <a:latin typeface="Arial"/>
                        </a:rPr>
                        <a:t>0,00%</a:t>
                      </a:r>
                      <a:endParaRPr lang="de-DE" sz="900" b="0" i="0" u="none" strike="noStrike" dirty="0">
                        <a:solidFill>
                          <a:srgbClr val="000000"/>
                        </a:solidFill>
                        <a:effectLst/>
                        <a:latin typeface="Arial"/>
                      </a:endParaRP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4"/>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25. </a:t>
                      </a:r>
                      <a:r>
                        <a:rPr lang="en-US" sz="900" dirty="0" err="1">
                          <a:effectLst/>
                          <a:latin typeface="Arial" pitchFamily="34" charset="0"/>
                          <a:ea typeface="Times New Roman"/>
                          <a:cs typeface="Arial" pitchFamily="34" charset="0"/>
                        </a:rPr>
                        <a:t>Perzentil</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0,00%</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5"/>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5. </a:t>
                      </a:r>
                      <a:r>
                        <a:rPr lang="en-US" sz="900" dirty="0" err="1">
                          <a:effectLst/>
                          <a:latin typeface="Arial" pitchFamily="34" charset="0"/>
                          <a:ea typeface="Times New Roman"/>
                          <a:cs typeface="Arial" pitchFamily="34" charset="0"/>
                        </a:rPr>
                        <a:t>Perzentil</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0,00%</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6"/>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Min</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err="1">
                          <a:solidFill>
                            <a:srgbClr val="000000"/>
                          </a:solidFill>
                          <a:effectLst/>
                          <a:latin typeface="Arial"/>
                        </a:rPr>
                        <a:t>0,00%</a:t>
                      </a:r>
                      <a:endParaRPr lang="de-DE" sz="900" b="0" i="0" u="none" strike="noStrike" dirty="0">
                        <a:solidFill>
                          <a:srgbClr val="000000"/>
                        </a:solidFill>
                        <a:effectLst/>
                        <a:latin typeface="Arial"/>
                      </a:endParaRP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solidFill>
                      <a:srgbClr val="FEF3E5"/>
                    </a:solidFill>
                  </a:tcPr>
                </a:tc>
                <a:extLst>
                  <a:ext uri="{0D108BD9-81ED-4DB2-BD59-A6C34878D82A}">
                    <a16:rowId xmlns:a16="http://schemas.microsoft.com/office/drawing/2014/main" val="10007"/>
                  </a:ext>
                </a:extLst>
              </a:tr>
            </a:tbl>
          </a:graphicData>
        </a:graphic>
      </p:graphicFrame>
      <p:cxnSp>
        <p:nvCxnSpPr>
          <p:cNvPr id="30" name="Gerade Verbindung 8"/>
          <p:cNvCxnSpPr/>
          <p:nvPr/>
        </p:nvCxnSpPr>
        <p:spPr>
          <a:xfrm>
            <a:off x="0" y="1048495"/>
            <a:ext cx="10693400" cy="0"/>
          </a:xfrm>
          <a:prstGeom prst="line">
            <a:avLst/>
          </a:prstGeom>
          <a:ln w="38100">
            <a:solidFill>
              <a:srgbClr val="F4A329"/>
            </a:solidFill>
          </a:ln>
        </p:spPr>
        <p:style>
          <a:lnRef idx="1">
            <a:schemeClr val="accent1"/>
          </a:lnRef>
          <a:fillRef idx="0">
            <a:schemeClr val="accent1"/>
          </a:fillRef>
          <a:effectRef idx="0">
            <a:schemeClr val="accent1"/>
          </a:effectRef>
          <a:fontRef idx="minor">
            <a:schemeClr val="tx1"/>
          </a:fontRef>
        </p:style>
      </p:cxnSp>
      <p:pic>
        <p:nvPicPr>
          <p:cNvPr id="16" name="Grafik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745" y="1145951"/>
            <a:ext cx="5210956" cy="2352393"/>
          </a:xfrm>
          <a:prstGeom prst="rect">
            <a:avLst/>
          </a:prstGeom>
        </p:spPr>
      </p:pic>
      <p:pic>
        <p:nvPicPr>
          <p:cNvPr id="19" name="Picture 3" descr="D:\benchmarking_endproducte\5\15\Allgemein\Grafiken\Boxplot\Allgemein_kennzahl_1.pn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047" y="4161631"/>
            <a:ext cx="2617522" cy="287764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C:\Users\cristina\Desktop\plot_prostat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9620" y="4684247"/>
            <a:ext cx="385579" cy="2201868"/>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p:cNvSpPr txBox="1">
            <a:spLocks/>
          </p:cNvSpPr>
          <p:nvPr/>
        </p:nvSpPr>
        <p:spPr bwMode="auto">
          <a:xfrm>
            <a:off x="178224" y="252042"/>
            <a:ext cx="9000278" cy="336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1300" dirty="0" err="1">
                <a:latin typeface="Arial" pitchFamily="34" charset="0"/>
              </a:rPr>
              <a:t>Jahresbericht</a:t>
            </a:r>
            <a:r>
              <a:rPr lang="en-US" sz="1300" dirty="0">
                <a:latin typeface="Arial" pitchFamily="34" charset="0"/>
              </a:rPr>
              <a:t> </a:t>
            </a:r>
            <a:r>
              <a:rPr lang="de-DE" sz="1300" dirty="0">
                <a:latin typeface="Arial" pitchFamily="34" charset="0"/>
              </a:rPr>
              <a:t>Gynäkologische Krebszentren</a:t>
            </a:r>
            <a:r>
              <a:rPr lang="en-US" sz="1300" dirty="0">
                <a:latin typeface="Arial" pitchFamily="34" charset="0"/>
              </a:rPr>
              <a:t> 2023 (</a:t>
            </a:r>
            <a:r>
              <a:rPr lang="en-US" sz="1300" dirty="0" err="1">
                <a:latin typeface="Arial" pitchFamily="34" charset="0"/>
              </a:rPr>
              <a:t>Auditjahr</a:t>
            </a:r>
            <a:r>
              <a:rPr lang="en-US" sz="1300" dirty="0">
                <a:latin typeface="Arial" pitchFamily="34" charset="0"/>
              </a:rPr>
              <a:t> 2022 / </a:t>
            </a:r>
            <a:r>
              <a:rPr lang="en-US" sz="1300" dirty="0" err="1">
                <a:latin typeface="Arial" pitchFamily="34" charset="0"/>
              </a:rPr>
              <a:t>Kennzahlenjahr</a:t>
            </a:r>
            <a:r>
              <a:rPr lang="en-US" sz="1300" dirty="0">
                <a:latin typeface="Arial" pitchFamily="34" charset="0"/>
              </a:rPr>
              <a:t> 2021)</a:t>
            </a:r>
            <a:endParaRPr lang="de-DE" sz="1300" kern="0" dirty="0">
              <a:solidFill>
                <a:srgbClr val="7F7F7F"/>
              </a:solidFill>
              <a:latin typeface="Arial" charset="0"/>
              <a:cs typeface="Arial" charset="0"/>
            </a:endParaRPr>
          </a:p>
        </p:txBody>
      </p:sp>
      <p:sp>
        <p:nvSpPr>
          <p:cNvPr id="5" name="Textfeld 4"/>
          <p:cNvSpPr txBox="1"/>
          <p:nvPr/>
        </p:nvSpPr>
        <p:spPr bwMode="auto">
          <a:xfrm>
            <a:off x="250265" y="7179596"/>
            <a:ext cx="53091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nchor="ctr">
            <a:spAutoFit/>
          </a:bodyPr>
          <a:lstStyle/>
          <a:p>
            <a:pPr defTabSz="914400">
              <a:defRPr/>
            </a:pPr>
            <a:endParaRPr lang="en-US" sz="800" dirty="0">
              <a:latin typeface="Arial" pitchFamily="34" charset="0"/>
              <a:cs typeface="Arial" pitchFamily="34" charset="0"/>
            </a:endParaRPr>
          </a:p>
        </p:txBody>
      </p:sp>
    </p:spTree>
    <p:extLst>
      <p:ext uri="{BB962C8B-B14F-4D97-AF65-F5344CB8AC3E}">
        <p14:creationId xmlns:p14="http://schemas.microsoft.com/office/powerpoint/2010/main" val="32366705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8224" y="588098"/>
            <a:ext cx="10336953" cy="420070"/>
          </a:xfrm>
          <a:prstGeom prst="rect">
            <a:avLst/>
          </a:prstGeom>
        </p:spPr>
        <p:txBody>
          <a:bodyPr vert="horz" lIns="99569" tIns="49785" rIns="99569" bIns="49785" rtlCol="0" anchor="ctr" anchorCtr="0">
            <a:normAutofit/>
          </a:bodyPr>
          <a:lstStyle/>
          <a:p>
            <a:pPr lvl="0">
              <a:spcBef>
                <a:spcPct val="0"/>
              </a:spcBef>
              <a:defRPr/>
            </a:pPr>
            <a:r>
              <a:rPr lang="en-US" sz="1500" b="1" dirty="0" err="1">
                <a:latin typeface="Arial" pitchFamily="34" charset="0"/>
                <a:cs typeface="Arial" pitchFamily="34" charset="0"/>
              </a:rPr>
              <a:t>24. Adjuvante Chemotherapie bei Typ-I-Endometriumkarzinom (LL Endometrium QI)</a:t>
            </a:r>
            <a:endParaRPr lang="en-US" sz="1500" b="1" noProof="1">
              <a:latin typeface="Arial" pitchFamily="34" charset="0"/>
              <a:cs typeface="Arial" pitchFamily="34" charset="0"/>
            </a:endParaRPr>
          </a:p>
        </p:txBody>
      </p:sp>
      <p:cxnSp>
        <p:nvCxnSpPr>
          <p:cNvPr id="6" name="Gerade Verbindung 8"/>
          <p:cNvCxnSpPr/>
          <p:nvPr/>
        </p:nvCxnSpPr>
        <p:spPr>
          <a:xfrm>
            <a:off x="0" y="1047040"/>
            <a:ext cx="10693400" cy="0"/>
          </a:xfrm>
          <a:prstGeom prst="line">
            <a:avLst/>
          </a:prstGeom>
          <a:ln w="38100">
            <a:solidFill>
              <a:srgbClr val="A5DAAD"/>
            </a:solidFill>
          </a:ln>
        </p:spPr>
        <p:style>
          <a:lnRef idx="1">
            <a:schemeClr val="accent1"/>
          </a:lnRef>
          <a:fillRef idx="0">
            <a:schemeClr val="accent1"/>
          </a:fillRef>
          <a:effectRef idx="0">
            <a:schemeClr val="accent1"/>
          </a:effectRef>
          <a:fontRef idx="minor">
            <a:schemeClr val="tx1"/>
          </a:fontRef>
        </p:style>
      </p:cxnSp>
      <p:graphicFrame>
        <p:nvGraphicFramePr>
          <p:cNvPr id="14" name="Table 13"/>
          <p:cNvGraphicFramePr>
            <a:graphicFrameLocks noGrp="1"/>
          </p:cNvGraphicFramePr>
          <p:nvPr/>
        </p:nvGraphicFramePr>
        <p:xfrm>
          <a:off x="5428959" y="1100686"/>
          <a:ext cx="5086221" cy="2775011"/>
        </p:xfrm>
        <a:graphic>
          <a:graphicData uri="http://schemas.openxmlformats.org/drawingml/2006/table">
            <a:tbl>
              <a:tblPr firstRow="1" bandRow="1">
                <a:noFill/>
                <a:tableStyleId>{5C22544A-7EE6-4342-B048-85BDC9FD1C3A}</a:tableStyleId>
              </a:tblPr>
              <a:tblGrid>
                <a:gridCol w="603541">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533400">
                  <a:extLst>
                    <a:ext uri="{9D8B030D-6E8A-4147-A177-3AD203B41FA5}">
                      <a16:colId xmlns:a16="http://schemas.microsoft.com/office/drawing/2014/main" val="20006"/>
                    </a:ext>
                  </a:extLst>
                </a:gridCol>
                <a:gridCol w="520280">
                  <a:extLst>
                    <a:ext uri="{9D8B030D-6E8A-4147-A177-3AD203B41FA5}">
                      <a16:colId xmlns:a16="http://schemas.microsoft.com/office/drawing/2014/main" val="20007"/>
                    </a:ext>
                  </a:extLst>
                </a:gridCol>
              </a:tblGrid>
              <a:tr h="226043">
                <a:tc rowSpan="2">
                  <a:txBody>
                    <a:bodyPr/>
                    <a:lstStyle/>
                    <a:p>
                      <a:pPr marL="0" indent="0"/>
                      <a:endParaRPr lang="en-US" sz="1000" dirty="0">
                        <a:latin typeface="Arial" pitchFamily="34" charset="0"/>
                        <a:cs typeface="Arial" pitchFamily="34" charset="0"/>
                      </a:endParaRPr>
                    </a:p>
                  </a:txBody>
                  <a:tcPr marL="106257" marR="106257" marT="39692" marB="39692">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itchFamily="34" charset="0"/>
                          <a:cs typeface="Arial" pitchFamily="34" charset="0"/>
                        </a:rPr>
                        <a:t>Kennzahlendefinition</a:t>
                      </a:r>
                    </a:p>
                  </a:txBody>
                  <a:tcPr marL="106257" marR="106257" marT="79383"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gridSpan="5">
                  <a:txBody>
                    <a:bodyPr/>
                    <a:lstStyle/>
                    <a:p>
                      <a:pPr algn="ctr"/>
                      <a:r>
                        <a:rPr lang="en-US" sz="900" dirty="0">
                          <a:solidFill>
                            <a:schemeClr val="bg1"/>
                          </a:solidFill>
                          <a:latin typeface="Arial" pitchFamily="34" charset="0"/>
                          <a:cs typeface="Arial" pitchFamily="34" charset="0"/>
                        </a:rPr>
                        <a:t>FAG-Z360 B</a:t>
                      </a:r>
                    </a:p>
                  </a:txBody>
                  <a:tcPr marL="106257" marR="106257" marT="39692"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A9121C"/>
                    </a:solidFill>
                  </a:tcPr>
                </a:tc>
                <a:tc hMerge="1">
                  <a:txBody>
                    <a:bodyPr/>
                    <a:lstStyle/>
                    <a:p>
                      <a:endParaRPr lang="de-DE"/>
                    </a:p>
                  </a:txBody>
                  <a:tcPr/>
                </a:tc>
                <a:tc hMerge="1">
                  <a:txBody>
                    <a:bodyPr/>
                    <a:lstStyle/>
                    <a:p>
                      <a:endParaRPr lang="de-DE"/>
                    </a:p>
                  </a:txBody>
                  <a:tcPr/>
                </a:tc>
                <a:tc hMerge="1">
                  <a:txBody>
                    <a:bodyPr/>
                    <a:lstStyle/>
                    <a:p>
                      <a:pPr algn="ctr"/>
                      <a:endParaRPr lang="en-US" sz="800" dirty="0">
                        <a:solidFill>
                          <a:schemeClr val="bg1"/>
                        </a:solidFill>
                        <a:latin typeface="Arial" pitchFamily="34" charset="0"/>
                        <a:cs typeface="Arial" pitchFamily="34" charset="0"/>
                      </a:endParaRPr>
                    </a:p>
                  </a:txBody>
                  <a:tcPr marL="98433" marR="98433" marT="36000"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A9121C"/>
                    </a:solidFill>
                  </a:tcPr>
                </a:tc>
                <a:tc hMerge="1">
                  <a:txBody>
                    <a:bodyPr/>
                    <a:lstStyle/>
                    <a:p>
                      <a:pPr algn="ctr"/>
                      <a:endParaRPr lang="en-US" sz="900" dirty="0">
                        <a:solidFill>
                          <a:schemeClr val="bg1"/>
                        </a:solidFill>
                        <a:latin typeface="Arial" pitchFamily="34" charset="0"/>
                        <a:cs typeface="Arial" pitchFamily="34" charset="0"/>
                      </a:endParaRPr>
                    </a:p>
                  </a:txBody>
                  <a:tcPr marL="106257" marR="106257" marT="39692"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A9121C"/>
                    </a:solidFill>
                  </a:tcPr>
                </a:tc>
                <a:extLst>
                  <a:ext uri="{0D108BD9-81ED-4DB2-BD59-A6C34878D82A}">
                    <a16:rowId xmlns:a16="http://schemas.microsoft.com/office/drawing/2014/main" val="10000"/>
                  </a:ext>
                </a:extLst>
              </a:tr>
              <a:tr h="216700">
                <a:tc vMerge="1">
                  <a:txBody>
                    <a:bodyPr/>
                    <a:lstStyle/>
                    <a:p>
                      <a:endParaRPr lang="en-US" dirty="0"/>
                    </a:p>
                  </a:txBody>
                  <a:tcPr/>
                </a:tc>
                <a:tc vMerge="1">
                  <a:txBody>
                    <a:bodyPr/>
                    <a:lstStyle/>
                    <a:p>
                      <a:endParaRPr lang="en-US" dirty="0"/>
                    </a:p>
                  </a:txBody>
                  <a:tcPr/>
                </a:tc>
                <a:tc>
                  <a:txBody>
                    <a:bodyPr/>
                    <a:lstStyle/>
                    <a:p>
                      <a:pPr algn="ctr"/>
                      <a:r>
                        <a:rPr lang="en-US" sz="900" b="1" dirty="0">
                          <a:solidFill>
                            <a:schemeClr val="bg1"/>
                          </a:solidFill>
                          <a:latin typeface="Arial" pitchFamily="34" charset="0"/>
                          <a:cs typeface="Arial" pitchFamily="34" charset="0"/>
                        </a:rPr>
                        <a:t>2017</a:t>
                      </a:r>
                    </a:p>
                  </a:txBody>
                  <a:tcPr marL="106257" marR="106257" marT="19846" marB="51599">
                    <a:lnL w="571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2018</a:t>
                      </a:r>
                    </a:p>
                  </a:txBody>
                  <a:tcPr marL="106257" marR="106257" marT="19846" marB="51599">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2019</a:t>
                      </a:r>
                    </a:p>
                  </a:txBody>
                  <a:tcPr marL="106257" marR="106257" marT="19846" marB="51599">
                    <a:lnL w="12700" cap="flat" cmpd="sng" algn="ctr">
                      <a:noFill/>
                      <a:prstDash val="solid"/>
                      <a:round/>
                      <a:headEnd type="none" w="med" len="med"/>
                      <a:tailEnd type="none" w="med" len="med"/>
                    </a:lnL>
                    <a:lnR w="5715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2020</a:t>
                      </a:r>
                    </a:p>
                  </a:txBody>
                  <a:tcPr marL="106257" marR="106257" marT="19846" marB="51599">
                    <a:lnL w="12700" cap="flat" cmpd="sng" algn="ctr">
                      <a:noFill/>
                      <a:prstDash val="solid"/>
                      <a:round/>
                      <a:headEnd type="none" w="med" len="med"/>
                      <a:tailEnd type="none" w="med" len="med"/>
                    </a:lnL>
                    <a:lnR w="5715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2021</a:t>
                      </a:r>
                    </a:p>
                  </a:txBody>
                  <a:tcPr marL="106257" marR="106257" marT="19846" marB="51599">
                    <a:lnL w="1270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extLst>
                  <a:ext uri="{0D108BD9-81ED-4DB2-BD59-A6C34878D82A}">
                    <a16:rowId xmlns:a16="http://schemas.microsoft.com/office/drawing/2014/main" val="10001"/>
                  </a:ext>
                </a:extLst>
              </a:tr>
              <a:tr h="751304">
                <a:tc>
                  <a:txBody>
                    <a:bodyPr/>
                    <a:lstStyle/>
                    <a:p>
                      <a:pPr algn="ctr"/>
                      <a:r>
                        <a:rPr lang="en-US" sz="900" dirty="0" err="1">
                          <a:latin typeface="Arial" pitchFamily="34" charset="0"/>
                          <a:cs typeface="Arial" pitchFamily="34" charset="0"/>
                        </a:rPr>
                        <a:t>Zähler</a:t>
                      </a: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r>
                        <a:rPr lang="en-US" sz="900" dirty="0" err="1">
                          <a:latin typeface="Arial" pitchFamily="34" charset="0"/>
                          <a:cs typeface="Arial" pitchFamily="34" charset="0"/>
                        </a:rPr>
                        <a:t>Primärfälle des Nenners mit adjuvanter Chemotherapie</a:t>
                      </a:r>
                      <a:endParaRPr lang="en-US" sz="900" dirty="0">
                        <a:latin typeface="Arial" pitchFamily="34" charset="0"/>
                        <a:cs typeface="Arial" pitchFamily="34" charset="0"/>
                      </a:endParaRPr>
                    </a:p>
                  </a:txBody>
                  <a:tcPr marL="106257" marR="106257"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k.A.</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a:latin typeface="Arial" pitchFamily="34" charset="0"/>
                          <a:cs typeface="Arial" pitchFamily="34" charset="0"/>
                        </a:rPr>
                        <a:t>0</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a:latin typeface="Arial" pitchFamily="34" charset="0"/>
                          <a:cs typeface="Arial" pitchFamily="34" charset="0"/>
                        </a:rPr>
                        <a:t>1</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a:latin typeface="Arial" pitchFamily="34" charset="0"/>
                          <a:cs typeface="Arial" pitchFamily="34" charset="0"/>
                        </a:rPr>
                        <a:t>0</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err="1">
                          <a:latin typeface="Arial" pitchFamily="34" charset="0"/>
                          <a:cs typeface="Arial" pitchFamily="34" charset="0"/>
                        </a:rPr>
                        <a:t>0</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2"/>
                  </a:ext>
                </a:extLst>
              </a:tr>
              <a:tr h="751304">
                <a:tc>
                  <a:txBody>
                    <a:bodyPr/>
                    <a:lstStyle/>
                    <a:p>
                      <a:pPr algn="ctr"/>
                      <a:r>
                        <a:rPr lang="en-US" sz="900" dirty="0">
                          <a:latin typeface="Arial" pitchFamily="34" charset="0"/>
                          <a:cs typeface="Arial" pitchFamily="34" charset="0"/>
                        </a:rPr>
                        <a:t>Nenner</a:t>
                      </a: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r>
                        <a:rPr lang="en-US" sz="900" dirty="0" err="1">
                          <a:latin typeface="Arial" pitchFamily="34" charset="0"/>
                          <a:cs typeface="Arial" pitchFamily="34" charset="0"/>
                        </a:rPr>
                        <a:t>Primärfälle Typ-I-Endometriumkarzinom (ICD-0: 8380/3, 8570/3, 8263/3, 8382/3, 8480/3) pT1a/b G1 cN0/pN0 o. pT1a/b G2 cN0/pN0</a:t>
                      </a:r>
                      <a:endParaRPr lang="en-US" sz="900" dirty="0">
                        <a:latin typeface="Arial" pitchFamily="34" charset="0"/>
                        <a:cs typeface="Arial" pitchFamily="34" charset="0"/>
                      </a:endParaRPr>
                    </a:p>
                  </a:txBody>
                  <a:tcPr marL="106257" marR="106257"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k.A.</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a:latin typeface="Arial" pitchFamily="34" charset="0"/>
                          <a:cs typeface="Arial" pitchFamily="34" charset="0"/>
                        </a:rPr>
                        <a:t>1</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a:latin typeface="Arial" pitchFamily="34" charset="0"/>
                          <a:cs typeface="Arial" pitchFamily="34" charset="0"/>
                        </a:rPr>
                        <a:t>4</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a:latin typeface="Arial" pitchFamily="34" charset="0"/>
                          <a:cs typeface="Arial" pitchFamily="34" charset="0"/>
                        </a:rPr>
                        <a:t>3</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10</a:t>
                      </a:r>
                      <a:endParaRPr lang="en-US" sz="900" dirty="0">
                        <a:latin typeface="Arial" pitchFamily="34" charset="0"/>
                        <a:cs typeface="Arial" pitchFamily="34" charset="0"/>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3"/>
                  </a:ext>
                </a:extLst>
              </a:tr>
              <a:tr h="379982">
                <a:tc>
                  <a:txBody>
                    <a:bodyPr/>
                    <a:lstStyle/>
                    <a:p>
                      <a:pPr algn="ctr"/>
                      <a:r>
                        <a:rPr lang="en-US" sz="900" dirty="0" err="1">
                          <a:latin typeface="Arial" pitchFamily="34" charset="0"/>
                          <a:cs typeface="Arial" pitchFamily="34" charset="0"/>
                        </a:rPr>
                        <a:t>Quote</a:t>
                      </a: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r>
                        <a:rPr lang="en-US" sz="900" dirty="0" err="1">
                          <a:latin typeface="Arial" pitchFamily="34" charset="0"/>
                          <a:cs typeface="Arial" pitchFamily="34" charset="0"/>
                        </a:rPr>
                        <a:t>Sollvorgabe ≤ 5%</a:t>
                      </a:r>
                      <a:endParaRPr lang="en-US" sz="900" dirty="0">
                        <a:latin typeface="Arial" pitchFamily="34" charset="0"/>
                        <a:cs typeface="Arial" pitchFamily="34" charset="0"/>
                      </a:endParaRPr>
                    </a:p>
                  </a:txBody>
                  <a:tcPr marL="106257" marR="106257"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k.A.</a:t>
                      </a: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0,00%</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25,00%</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0,00%</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err="1">
                          <a:solidFill>
                            <a:schemeClr val="tx1"/>
                          </a:solidFill>
                          <a:latin typeface="Arial" pitchFamily="34" charset="0"/>
                          <a:cs typeface="Arial" pitchFamily="34" charset="0"/>
                        </a:rPr>
                        <a:t>0,00%</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4"/>
                  </a:ext>
                </a:extLst>
              </a:tr>
              <a:tr h="277842">
                <a:tc grid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noFill/>
                  </a:tcPr>
                </a:tc>
                <a:tc hMerge="1">
                  <a:txBody>
                    <a:bodyPr/>
                    <a:lstStyle/>
                    <a:p>
                      <a:endParaRPr lang="en-US" sz="800" dirty="0">
                        <a:latin typeface="Arial" pitchFamily="34" charset="0"/>
                        <a:cs typeface="Arial" pitchFamily="34" charset="0"/>
                      </a:endParaRPr>
                    </a:p>
                  </a:txBody>
                  <a:tcPr marL="98433" marR="98433" marT="45431" marB="45431">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35</a:t>
            </a:fld>
            <a:endParaRPr lang="en-US" dirty="0"/>
          </a:p>
        </p:txBody>
      </p:sp>
      <p:graphicFrame>
        <p:nvGraphicFramePr>
          <p:cNvPr id="13" name="Table 10"/>
          <p:cNvGraphicFramePr>
            <a:graphicFrameLocks noGrp="1"/>
          </p:cNvGraphicFramePr>
          <p:nvPr/>
        </p:nvGraphicFramePr>
        <p:xfrm>
          <a:off x="7368240" y="4249311"/>
          <a:ext cx="3146936" cy="998825"/>
        </p:xfrm>
        <a:graphic>
          <a:graphicData uri="http://schemas.openxmlformats.org/drawingml/2006/table">
            <a:tbl>
              <a:tblPr firstRow="1" bandRow="1">
                <a:tableStyleId>{5C22544A-7EE6-4342-B048-85BDC9FD1C3A}</a:tableStyleId>
              </a:tblPr>
              <a:tblGrid>
                <a:gridCol w="786734">
                  <a:extLst>
                    <a:ext uri="{9D8B030D-6E8A-4147-A177-3AD203B41FA5}">
                      <a16:colId xmlns:a16="http://schemas.microsoft.com/office/drawing/2014/main" val="20000"/>
                    </a:ext>
                  </a:extLst>
                </a:gridCol>
                <a:gridCol w="786734">
                  <a:extLst>
                    <a:ext uri="{9D8B030D-6E8A-4147-A177-3AD203B41FA5}">
                      <a16:colId xmlns:a16="http://schemas.microsoft.com/office/drawing/2014/main" val="20001"/>
                    </a:ext>
                  </a:extLst>
                </a:gridCol>
                <a:gridCol w="786734">
                  <a:extLst>
                    <a:ext uri="{9D8B030D-6E8A-4147-A177-3AD203B41FA5}">
                      <a16:colId xmlns:a16="http://schemas.microsoft.com/office/drawing/2014/main" val="20002"/>
                    </a:ext>
                  </a:extLst>
                </a:gridCol>
                <a:gridCol w="786734">
                  <a:extLst>
                    <a:ext uri="{9D8B030D-6E8A-4147-A177-3AD203B41FA5}">
                      <a16:colId xmlns:a16="http://schemas.microsoft.com/office/drawing/2014/main" val="20003"/>
                    </a:ext>
                  </a:extLst>
                </a:gridCol>
              </a:tblGrid>
              <a:tr h="254027">
                <a:tc gridSpan="2">
                  <a:txBody>
                    <a:bodyPr/>
                    <a:lstStyle/>
                    <a:p>
                      <a:r>
                        <a:rPr lang="en-US" sz="900" dirty="0" err="1">
                          <a:solidFill>
                            <a:schemeClr val="tx1"/>
                          </a:solidFill>
                          <a:latin typeface="Arial" pitchFamily="34" charset="0"/>
                          <a:cs typeface="Arial" pitchFamily="34" charset="0"/>
                        </a:rPr>
                        <a:t>Standorte mit auswertbaren Daten</a:t>
                      </a:r>
                      <a:endParaRPr lang="en-US" sz="900" dirty="0">
                        <a:solidFill>
                          <a:schemeClr val="tx1"/>
                        </a:solidFill>
                        <a:latin typeface="Arial" pitchFamily="34" charset="0"/>
                        <a:cs typeface="Arial" pitchFamily="34" charset="0"/>
                      </a:endParaRPr>
                    </a:p>
                  </a:txBody>
                  <a:tcPr marL="98708" marR="98708" marT="50408" marB="50408">
                    <a:lnL w="31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57150" cap="flat" cmpd="sng" algn="ctr">
                      <a:noFill/>
                      <a:prstDash val="solid"/>
                      <a:round/>
                      <a:headEnd type="none" w="med" len="med"/>
                      <a:tailEnd type="none" w="med" len="med"/>
                    </a:lnB>
                    <a:solidFill>
                      <a:srgbClr val="F8C57F"/>
                    </a:solidFill>
                  </a:tcPr>
                </a:tc>
                <a:tc hMerge="1">
                  <a:txBody>
                    <a:bodyPr/>
                    <a:lstStyle/>
                    <a:p>
                      <a:endParaRPr lang="en-US" dirty="0"/>
                    </a:p>
                  </a:txBody>
                  <a:tcPr/>
                </a:tc>
                <a:tc gridSpan="2">
                  <a:txBody>
                    <a:bodyPr/>
                    <a:lstStyle/>
                    <a:p>
                      <a:r>
                        <a:rPr lang="en-US" sz="900" dirty="0" err="1">
                          <a:solidFill>
                            <a:schemeClr val="tx1"/>
                          </a:solidFill>
                          <a:latin typeface="Arial" pitchFamily="34" charset="0"/>
                          <a:cs typeface="Arial" pitchFamily="34" charset="0"/>
                        </a:rPr>
                        <a:t>Standorte</a:t>
                      </a:r>
                      <a:r>
                        <a:rPr lang="en-US" sz="900" dirty="0">
                          <a:solidFill>
                            <a:schemeClr val="tx1"/>
                          </a:solidFill>
                          <a:latin typeface="Arial" pitchFamily="34" charset="0"/>
                          <a:cs typeface="Arial" pitchFamily="34" charset="0"/>
                        </a:rPr>
                        <a:t> </a:t>
                      </a:r>
                      <a:r>
                        <a:rPr lang="en-US" sz="900" dirty="0" err="1">
                          <a:solidFill>
                            <a:schemeClr val="tx1"/>
                          </a:solidFill>
                          <a:latin typeface="Arial" pitchFamily="34" charset="0"/>
                          <a:cs typeface="Arial" pitchFamily="34" charset="0"/>
                        </a:rPr>
                        <a:t>innerhalb</a:t>
                      </a:r>
                      <a:r>
                        <a:rPr lang="en-US" sz="900" dirty="0">
                          <a:solidFill>
                            <a:schemeClr val="tx1"/>
                          </a:solidFill>
                          <a:latin typeface="Arial" pitchFamily="34" charset="0"/>
                          <a:cs typeface="Arial" pitchFamily="34" charset="0"/>
                        </a:rPr>
                        <a:t> der </a:t>
                      </a:r>
                      <a:r>
                        <a:rPr lang="en-US" sz="900" dirty="0" err="1">
                          <a:solidFill>
                            <a:schemeClr val="tx1"/>
                          </a:solidFill>
                          <a:latin typeface="Arial" pitchFamily="34" charset="0"/>
                          <a:cs typeface="Arial" pitchFamily="34" charset="0"/>
                        </a:rPr>
                        <a:t>Plausibilitätsgrenzen</a:t>
                      </a:r>
                      <a:endParaRPr lang="en-US" sz="900" dirty="0">
                        <a:solidFill>
                          <a:schemeClr val="tx1"/>
                        </a:solidFill>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57150" cap="flat" cmpd="sng" algn="ctr">
                      <a:noFill/>
                      <a:prstDash val="solid"/>
                      <a:round/>
                      <a:headEnd type="none" w="med" len="med"/>
                      <a:tailEnd type="none" w="med" len="med"/>
                    </a:lnB>
                    <a:solidFill>
                      <a:srgbClr val="F8C57F"/>
                    </a:solidFill>
                  </a:tcPr>
                </a:tc>
                <a:tc hMerge="1">
                  <a:txBody>
                    <a:bodyPr/>
                    <a:lstStyle/>
                    <a:p>
                      <a:endParaRPr lang="en-US" dirty="0"/>
                    </a:p>
                  </a:txBody>
                  <a:tcPr/>
                </a:tc>
                <a:extLst>
                  <a:ext uri="{0D108BD9-81ED-4DB2-BD59-A6C34878D82A}">
                    <a16:rowId xmlns:a16="http://schemas.microsoft.com/office/drawing/2014/main" val="10000"/>
                  </a:ext>
                </a:extLst>
              </a:tr>
              <a:tr h="254027">
                <a:tc>
                  <a:txBody>
                    <a:bodyPr/>
                    <a:lstStyle/>
                    <a:p>
                      <a:pPr algn="ctr"/>
                      <a:r>
                        <a:rPr lang="en-US" sz="900" dirty="0">
                          <a:latin typeface="Arial" pitchFamily="34" charset="0"/>
                          <a:cs typeface="Arial" pitchFamily="34" charset="0"/>
                        </a:rPr>
                        <a:t>Anzahl</a:t>
                      </a:r>
                    </a:p>
                  </a:txBody>
                  <a:tcPr marL="106934" marR="106934" marT="50408" marB="50408">
                    <a:lnL w="31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a:txBody>
                    <a:bodyPr/>
                    <a:lstStyle/>
                    <a:p>
                      <a:pPr algn="ctr"/>
                      <a:r>
                        <a:rPr lang="en-US" sz="900" dirty="0">
                          <a:latin typeface="Arial" pitchFamily="34" charset="0"/>
                          <a:cs typeface="Arial" pitchFamily="34" charset="0"/>
                        </a:rPr>
                        <a:t>%</a:t>
                      </a:r>
                    </a:p>
                  </a:txBody>
                  <a:tcPr marL="106934" marR="106934" marT="50408" marB="50408">
                    <a:lnL w="3175"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a:txBody>
                    <a:bodyPr/>
                    <a:lstStyle/>
                    <a:p>
                      <a:pPr algn="ctr"/>
                      <a:r>
                        <a:rPr lang="en-US" sz="900" dirty="0">
                          <a:latin typeface="Arial" pitchFamily="34" charset="0"/>
                          <a:cs typeface="Arial" pitchFamily="34" charset="0"/>
                        </a:rPr>
                        <a:t>Anzahl</a:t>
                      </a:r>
                    </a:p>
                  </a:txBody>
                  <a:tcPr marL="106934" marR="106934" marT="50408" marB="50408">
                    <a:lnL w="5715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a:txBody>
                    <a:bodyPr/>
                    <a:lstStyle/>
                    <a:p>
                      <a:pPr algn="ctr"/>
                      <a:r>
                        <a:rPr lang="en-US" sz="900" dirty="0">
                          <a:latin typeface="Arial" pitchFamily="34" charset="0"/>
                          <a:cs typeface="Arial" pitchFamily="34" charset="0"/>
                        </a:rPr>
                        <a:t>%</a:t>
                      </a:r>
                    </a:p>
                  </a:txBody>
                  <a:tcPr marL="106934" marR="106934" marT="50408" marB="50408">
                    <a:lnL w="31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extLst>
                  <a:ext uri="{0D108BD9-81ED-4DB2-BD59-A6C34878D82A}">
                    <a16:rowId xmlns:a16="http://schemas.microsoft.com/office/drawing/2014/main" val="10001"/>
                  </a:ext>
                </a:extLst>
              </a:tr>
              <a:tr h="369662">
                <a:tc>
                  <a:txBody>
                    <a:bodyPr/>
                    <a:lstStyle/>
                    <a:p>
                      <a:pPr algn="ctr"/>
                      <a:r>
                        <a:rPr lang="en-US" sz="900" dirty="0" err="1">
                          <a:latin typeface="Arial" pitchFamily="34" charset="0"/>
                          <a:cs typeface="Arial" pitchFamily="34" charset="0"/>
                        </a:rPr>
                        <a:t>177</a:t>
                      </a:r>
                      <a:endParaRPr lang="en-US" sz="900" dirty="0">
                        <a:latin typeface="Arial" pitchFamily="34" charset="0"/>
                        <a:cs typeface="Arial" pitchFamily="34" charset="0"/>
                      </a:endParaRPr>
                    </a:p>
                  </a:txBody>
                  <a:tcPr marL="98708" marR="98708" marT="50408" marB="50408">
                    <a:lnL w="31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100,00%</a:t>
                      </a:r>
                      <a:endParaRPr lang="en-US" sz="900" dirty="0">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167</a:t>
                      </a:r>
                      <a:endParaRPr lang="en-US" sz="900" dirty="0">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94,35%</a:t>
                      </a:r>
                      <a:endParaRPr lang="en-US" sz="900" dirty="0">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2"/>
                  </a:ext>
                </a:extLst>
              </a:tr>
            </a:tbl>
          </a:graphicData>
        </a:graphic>
      </p:graphicFrame>
      <p:sp>
        <p:nvSpPr>
          <p:cNvPr id="17" name="Textfeld 9"/>
          <p:cNvSpPr txBox="1">
            <a:spLocks noChangeArrowheads="1"/>
          </p:cNvSpPr>
          <p:nvPr/>
        </p:nvSpPr>
        <p:spPr bwMode="auto">
          <a:xfrm>
            <a:off x="7377205" y="5330221"/>
            <a:ext cx="3137972" cy="1627358"/>
          </a:xfrm>
          <a:prstGeom prst="rect">
            <a:avLst/>
          </a:prstGeom>
          <a:solidFill>
            <a:srgbClr val="FEF3E5"/>
          </a:solidFill>
          <a:ln w="9525">
            <a:noFill/>
            <a:miter lim="800000"/>
            <a:headEnd/>
            <a:tailEnd/>
          </a:ln>
        </p:spPr>
        <p:txBody>
          <a:bodyPr wrap="square" lIns="89431" tIns="56789" rIns="113579" bIns="56789">
            <a:normAutofit/>
          </a:bodyPr>
          <a:lstStyle/>
          <a:p>
            <a:pPr algn="just"/>
            <a:r>
              <a:rPr lang="de-DE" sz="900" b="1" dirty="0">
                <a:latin typeface="Arial" pitchFamily="34" charset="0"/>
                <a:cs typeface="Arial" pitchFamily="34" charset="0"/>
              </a:rPr>
              <a:t>Anmerkungen</a:t>
            </a:r>
            <a:r>
              <a:rPr lang="de-DE" sz="900" dirty="0">
                <a:latin typeface="Arial" pitchFamily="34" charset="0"/>
                <a:cs typeface="Arial" pitchFamily="34" charset="0"/>
              </a:rPr>
              <a:t>:</a:t>
            </a:r>
          </a:p>
          <a:p>
            <a:pPr algn="just"/>
            <a:endParaRPr lang="en-US" sz="1000" dirty="0"/>
          </a:p>
          <a:p>
            <a:pPr algn="just"/>
            <a:endParaRPr lang="de-DE" sz="1700" b="1" dirty="0">
              <a:latin typeface="Arial" charset="0"/>
              <a:cs typeface="Arial" charset="0"/>
            </a:endParaRPr>
          </a:p>
          <a:p>
            <a:pPr algn="just"/>
            <a:endParaRPr lang="de-DE" sz="1700" b="1" dirty="0">
              <a:latin typeface="Arial" charset="0"/>
              <a:cs typeface="Arial" charset="0"/>
            </a:endParaRPr>
          </a:p>
          <a:p>
            <a:pPr algn="just"/>
            <a:endParaRPr lang="de-DE" sz="1700" b="1" dirty="0">
              <a:latin typeface="Arial" charset="0"/>
              <a:cs typeface="Arial" charset="0"/>
            </a:endParaRPr>
          </a:p>
          <a:p>
            <a:pPr algn="just"/>
            <a:endParaRPr lang="de-DE" sz="1700" dirty="0">
              <a:latin typeface="Arial" charset="0"/>
              <a:cs typeface="Arial" charset="0"/>
            </a:endParaRPr>
          </a:p>
        </p:txBody>
      </p:sp>
      <p:graphicFrame>
        <p:nvGraphicFramePr>
          <p:cNvPr id="26" name="Tabelle 30"/>
          <p:cNvGraphicFramePr>
            <a:graphicFrameLocks noGrp="1"/>
          </p:cNvGraphicFramePr>
          <p:nvPr/>
        </p:nvGraphicFramePr>
        <p:xfrm>
          <a:off x="2984500" y="4240579"/>
          <a:ext cx="4226397" cy="2719749"/>
        </p:xfrm>
        <a:graphic>
          <a:graphicData uri="http://schemas.openxmlformats.org/drawingml/2006/table">
            <a:tbl>
              <a:tblPr firstRow="1" bandRow="1">
                <a:tableStyleId>{5C22544A-7EE6-4342-B048-85BDC9FD1C3A}</a:tableStyleId>
              </a:tblPr>
              <a:tblGrid>
                <a:gridCol w="505755">
                  <a:extLst>
                    <a:ext uri="{9D8B030D-6E8A-4147-A177-3AD203B41FA5}">
                      <a16:colId xmlns:a16="http://schemas.microsoft.com/office/drawing/2014/main" val="20000"/>
                    </a:ext>
                  </a:extLst>
                </a:gridCol>
                <a:gridCol w="946572">
                  <a:extLst>
                    <a:ext uri="{9D8B030D-6E8A-4147-A177-3AD203B41FA5}">
                      <a16:colId xmlns:a16="http://schemas.microsoft.com/office/drawing/2014/main" val="20001"/>
                    </a:ext>
                  </a:extLst>
                </a:gridCol>
                <a:gridCol w="554814">
                  <a:extLst>
                    <a:ext uri="{9D8B030D-6E8A-4147-A177-3AD203B41FA5}">
                      <a16:colId xmlns:a16="http://schemas.microsoft.com/office/drawing/2014/main" val="20003"/>
                    </a:ext>
                  </a:extLst>
                </a:gridCol>
                <a:gridCol w="554814">
                  <a:extLst>
                    <a:ext uri="{9D8B030D-6E8A-4147-A177-3AD203B41FA5}">
                      <a16:colId xmlns:a16="http://schemas.microsoft.com/office/drawing/2014/main" val="20004"/>
                    </a:ext>
                  </a:extLst>
                </a:gridCol>
                <a:gridCol w="554814">
                  <a:extLst>
                    <a:ext uri="{9D8B030D-6E8A-4147-A177-3AD203B41FA5}">
                      <a16:colId xmlns:a16="http://schemas.microsoft.com/office/drawing/2014/main" val="20005"/>
                    </a:ext>
                  </a:extLst>
                </a:gridCol>
                <a:gridCol w="554814">
                  <a:extLst>
                    <a:ext uri="{9D8B030D-6E8A-4147-A177-3AD203B41FA5}">
                      <a16:colId xmlns:a16="http://schemas.microsoft.com/office/drawing/2014/main" val="20006"/>
                    </a:ext>
                  </a:extLst>
                </a:gridCol>
                <a:gridCol w="554814">
                  <a:extLst>
                    <a:ext uri="{9D8B030D-6E8A-4147-A177-3AD203B41FA5}">
                      <a16:colId xmlns:a16="http://schemas.microsoft.com/office/drawing/2014/main" val="20007"/>
                    </a:ext>
                  </a:extLst>
                </a:gridCol>
              </a:tblGrid>
              <a:tr h="331394">
                <a:tc gridSpan="2">
                  <a:txBody>
                    <a:bodyPr/>
                    <a:lstStyle/>
                    <a:p>
                      <a:endParaRPr lang="de-DE" sz="900" dirty="0">
                        <a:solidFill>
                          <a:schemeClr val="tx1"/>
                        </a:solidFill>
                        <a:latin typeface="Arial" pitchFamily="34" charset="0"/>
                        <a:cs typeface="Arial" pitchFamily="34" charset="0"/>
                      </a:endParaRPr>
                    </a:p>
                  </a:txBody>
                  <a:tcPr marL="106934" marR="106934" marT="50408" marB="50408">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hMerge="1">
                  <a:txBody>
                    <a:bodyPr/>
                    <a:lstStyle/>
                    <a:p>
                      <a:pPr algn="ctr"/>
                      <a:endParaRPr lang="de-DE" sz="800" dirty="0">
                        <a:solidFill>
                          <a:schemeClr val="tx1"/>
                        </a:solidFill>
                        <a:latin typeface="Arial" pitchFamily="34" charset="0"/>
                        <a:cs typeface="Arial" pitchFamily="34" charset="0"/>
                      </a:endParaRPr>
                    </a:p>
                  </a:txBody>
                  <a:tcPr marL="99060" marR="9906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A5DAAD"/>
                    </a:solidFill>
                  </a:tcPr>
                </a:tc>
                <a:tc>
                  <a:txBody>
                    <a:bodyPr/>
                    <a:lstStyle/>
                    <a:p>
                      <a:pPr algn="ctr"/>
                      <a:r>
                        <a:rPr lang="de-DE" sz="900" dirty="0">
                          <a:solidFill>
                            <a:schemeClr val="tx1"/>
                          </a:solidFill>
                          <a:latin typeface="Arial" pitchFamily="34" charset="0"/>
                          <a:cs typeface="Arial" pitchFamily="34" charset="0"/>
                        </a:rPr>
                        <a:t>2017</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2018</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2019</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2020</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2021</a:t>
                      </a:r>
                    </a:p>
                  </a:txBody>
                  <a:tcPr marL="106934" marR="106934" marT="50408" marB="50408" anchor="ctr">
                    <a:lnL w="57150" cap="flat" cmpd="sng" algn="ctr">
                      <a:solidFill>
                        <a:schemeClr val="bg1"/>
                      </a:solidFill>
                      <a:prstDash val="solid"/>
                      <a:round/>
                      <a:headEnd type="none" w="med" len="med"/>
                      <a:tailEnd type="none" w="med" len="med"/>
                    </a:lnL>
                    <a:lnB w="57150" cap="flat" cmpd="sng" algn="ctr">
                      <a:solidFill>
                        <a:schemeClr val="bg1"/>
                      </a:solidFill>
                      <a:prstDash val="solid"/>
                      <a:round/>
                      <a:headEnd type="none" w="med" len="med"/>
                      <a:tailEnd type="none" w="med" len="med"/>
                    </a:lnB>
                    <a:solidFill>
                      <a:srgbClr val="F8C57F"/>
                    </a:solidFill>
                  </a:tcPr>
                </a:tc>
                <a:extLst>
                  <a:ext uri="{0D108BD9-81ED-4DB2-BD59-A6C34878D82A}">
                    <a16:rowId xmlns:a16="http://schemas.microsoft.com/office/drawing/2014/main" val="10000"/>
                  </a:ext>
                </a:extLst>
              </a:tr>
              <a:tr h="410625">
                <a:tc rowSpan="7">
                  <a:txBody>
                    <a:bodyPr/>
                    <a:lstStyle/>
                    <a:p>
                      <a:pPr>
                        <a:lnSpc>
                          <a:spcPts val="1200"/>
                        </a:lnSpc>
                        <a:spcAft>
                          <a:spcPts val="0"/>
                        </a:spcAft>
                      </a:pPr>
                      <a:endParaRPr lang="de-DE" sz="900" dirty="0">
                        <a:effectLst/>
                        <a:latin typeface="Arial" pitchFamily="34" charset="0"/>
                        <a:ea typeface="Times New Roman"/>
                        <a:cs typeface="Arial" pitchFamily="34" charset="0"/>
                      </a:endParaRPr>
                    </a:p>
                  </a:txBody>
                  <a:tcPr marL="80201" marR="80201"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dirty="0">
                          <a:effectLst/>
                          <a:latin typeface="Arial" pitchFamily="34" charset="0"/>
                          <a:ea typeface="Times New Roman"/>
                          <a:cs typeface="Arial" pitchFamily="34" charset="0"/>
                        </a:rPr>
                        <a:t>Max</a:t>
                      </a: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20,00%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25,00%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28,57%</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err="1">
                          <a:solidFill>
                            <a:srgbClr val="000000"/>
                          </a:solidFill>
                          <a:effectLst/>
                          <a:latin typeface="Arial"/>
                        </a:rPr>
                        <a:t>21,43%</a:t>
                      </a:r>
                      <a:endParaRPr lang="de-DE" sz="900" b="0" i="0" u="none" strike="noStrike" dirty="0">
                        <a:solidFill>
                          <a:srgbClr val="000000"/>
                        </a:solidFill>
                        <a:effectLst/>
                        <a:latin typeface="Arial"/>
                      </a:endParaRP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1"/>
                  </a:ext>
                </a:extLst>
              </a:tr>
              <a:tr h="320760">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de-DE" sz="900" dirty="0">
                          <a:effectLst/>
                          <a:latin typeface="Arial" pitchFamily="34" charset="0"/>
                          <a:ea typeface="Times New Roman"/>
                          <a:cs typeface="Arial" pitchFamily="34" charset="0"/>
                        </a:rPr>
                        <a:t>95. Perzentil</a:t>
                      </a: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4,76%</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4,57%</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5,74%</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2"/>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75. </a:t>
                      </a:r>
                      <a:r>
                        <a:rPr lang="en-US" sz="900" dirty="0" err="1">
                          <a:effectLst/>
                          <a:latin typeface="Arial" pitchFamily="34" charset="0"/>
                          <a:ea typeface="Times New Roman"/>
                          <a:cs typeface="Arial" pitchFamily="34" charset="0"/>
                        </a:rPr>
                        <a:t>Perzentil</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0,00%</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3"/>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Median</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err="1">
                          <a:solidFill>
                            <a:srgbClr val="000000"/>
                          </a:solidFill>
                          <a:effectLst/>
                          <a:latin typeface="Arial"/>
                        </a:rPr>
                        <a:t>0,00%</a:t>
                      </a:r>
                      <a:endParaRPr lang="de-DE" sz="900" b="0" i="0" u="none" strike="noStrike" dirty="0">
                        <a:solidFill>
                          <a:srgbClr val="000000"/>
                        </a:solidFill>
                        <a:effectLst/>
                        <a:latin typeface="Arial"/>
                      </a:endParaRP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4"/>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25. </a:t>
                      </a:r>
                      <a:r>
                        <a:rPr lang="en-US" sz="900" dirty="0" err="1">
                          <a:effectLst/>
                          <a:latin typeface="Arial" pitchFamily="34" charset="0"/>
                          <a:ea typeface="Times New Roman"/>
                          <a:cs typeface="Arial" pitchFamily="34" charset="0"/>
                        </a:rPr>
                        <a:t>Perzentil</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0,00%</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5"/>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5. </a:t>
                      </a:r>
                      <a:r>
                        <a:rPr lang="en-US" sz="900" dirty="0" err="1">
                          <a:effectLst/>
                          <a:latin typeface="Arial" pitchFamily="34" charset="0"/>
                          <a:ea typeface="Times New Roman"/>
                          <a:cs typeface="Arial" pitchFamily="34" charset="0"/>
                        </a:rPr>
                        <a:t>Perzentil</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0,00%</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6"/>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Min</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0,00%</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err="1">
                          <a:solidFill>
                            <a:srgbClr val="000000"/>
                          </a:solidFill>
                          <a:effectLst/>
                          <a:latin typeface="Arial"/>
                        </a:rPr>
                        <a:t>0,00%</a:t>
                      </a:r>
                      <a:endParaRPr lang="de-DE" sz="900" b="0" i="0" u="none" strike="noStrike" dirty="0">
                        <a:solidFill>
                          <a:srgbClr val="000000"/>
                        </a:solidFill>
                        <a:effectLst/>
                        <a:latin typeface="Arial"/>
                      </a:endParaRP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solidFill>
                      <a:srgbClr val="FEF3E5"/>
                    </a:solidFill>
                  </a:tcPr>
                </a:tc>
                <a:extLst>
                  <a:ext uri="{0D108BD9-81ED-4DB2-BD59-A6C34878D82A}">
                    <a16:rowId xmlns:a16="http://schemas.microsoft.com/office/drawing/2014/main" val="10007"/>
                  </a:ext>
                </a:extLst>
              </a:tr>
            </a:tbl>
          </a:graphicData>
        </a:graphic>
      </p:graphicFrame>
      <p:cxnSp>
        <p:nvCxnSpPr>
          <p:cNvPr id="30" name="Gerade Verbindung 8"/>
          <p:cNvCxnSpPr/>
          <p:nvPr/>
        </p:nvCxnSpPr>
        <p:spPr>
          <a:xfrm>
            <a:off x="0" y="1048495"/>
            <a:ext cx="10693400" cy="0"/>
          </a:xfrm>
          <a:prstGeom prst="line">
            <a:avLst/>
          </a:prstGeom>
          <a:ln w="38100">
            <a:solidFill>
              <a:srgbClr val="F4A329"/>
            </a:solidFill>
          </a:ln>
        </p:spPr>
        <p:style>
          <a:lnRef idx="1">
            <a:schemeClr val="accent1"/>
          </a:lnRef>
          <a:fillRef idx="0">
            <a:schemeClr val="accent1"/>
          </a:fillRef>
          <a:effectRef idx="0">
            <a:schemeClr val="accent1"/>
          </a:effectRef>
          <a:fontRef idx="minor">
            <a:schemeClr val="tx1"/>
          </a:fontRef>
        </p:style>
      </p:cxnSp>
      <p:pic>
        <p:nvPicPr>
          <p:cNvPr id="16" name="Grafik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745" y="1145951"/>
            <a:ext cx="5210956" cy="2352393"/>
          </a:xfrm>
          <a:prstGeom prst="rect">
            <a:avLst/>
          </a:prstGeom>
        </p:spPr>
      </p:pic>
      <p:pic>
        <p:nvPicPr>
          <p:cNvPr id="19" name="Picture 3" descr="D:\benchmarking_endproducte\5\15\Allgemein\Grafiken\Boxplot\Allgemein_kennzahl_1.pn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047" y="4161631"/>
            <a:ext cx="2617522" cy="287764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C:\Users\cristina\Desktop\plot_prostat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9620" y="4684247"/>
            <a:ext cx="385579" cy="2201868"/>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p:cNvSpPr txBox="1">
            <a:spLocks/>
          </p:cNvSpPr>
          <p:nvPr/>
        </p:nvSpPr>
        <p:spPr bwMode="auto">
          <a:xfrm>
            <a:off x="178224" y="252042"/>
            <a:ext cx="9000278" cy="336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1300" dirty="0" err="1">
                <a:latin typeface="Arial" pitchFamily="34" charset="0"/>
              </a:rPr>
              <a:t>Jahresbericht</a:t>
            </a:r>
            <a:r>
              <a:rPr lang="en-US" sz="1300" dirty="0">
                <a:latin typeface="Arial" pitchFamily="34" charset="0"/>
              </a:rPr>
              <a:t> </a:t>
            </a:r>
            <a:r>
              <a:rPr lang="de-DE" sz="1300" dirty="0">
                <a:latin typeface="Arial" pitchFamily="34" charset="0"/>
              </a:rPr>
              <a:t>Gynäkologische Krebszentren</a:t>
            </a:r>
            <a:r>
              <a:rPr lang="en-US" sz="1300" dirty="0">
                <a:latin typeface="Arial" pitchFamily="34" charset="0"/>
              </a:rPr>
              <a:t> 2023 (</a:t>
            </a:r>
            <a:r>
              <a:rPr lang="en-US" sz="1300" dirty="0" err="1">
                <a:latin typeface="Arial" pitchFamily="34" charset="0"/>
              </a:rPr>
              <a:t>Auditjahr</a:t>
            </a:r>
            <a:r>
              <a:rPr lang="en-US" sz="1300" dirty="0">
                <a:latin typeface="Arial" pitchFamily="34" charset="0"/>
              </a:rPr>
              <a:t> 2022 / </a:t>
            </a:r>
            <a:r>
              <a:rPr lang="en-US" sz="1300" dirty="0" err="1">
                <a:latin typeface="Arial" pitchFamily="34" charset="0"/>
              </a:rPr>
              <a:t>Kennzahlenjahr</a:t>
            </a:r>
            <a:r>
              <a:rPr lang="en-US" sz="1300" dirty="0">
                <a:latin typeface="Arial" pitchFamily="34" charset="0"/>
              </a:rPr>
              <a:t> 2021)</a:t>
            </a:r>
            <a:endParaRPr lang="de-DE" sz="1300" kern="0" dirty="0">
              <a:solidFill>
                <a:srgbClr val="7F7F7F"/>
              </a:solidFill>
              <a:latin typeface="Arial" charset="0"/>
              <a:cs typeface="Arial" charset="0"/>
            </a:endParaRPr>
          </a:p>
        </p:txBody>
      </p:sp>
      <p:sp>
        <p:nvSpPr>
          <p:cNvPr id="5" name="Textfeld 4"/>
          <p:cNvSpPr txBox="1"/>
          <p:nvPr/>
        </p:nvSpPr>
        <p:spPr bwMode="auto">
          <a:xfrm>
            <a:off x="250265" y="7179596"/>
            <a:ext cx="53091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nchor="ctr">
            <a:spAutoFit/>
          </a:bodyPr>
          <a:lstStyle/>
          <a:p>
            <a:pPr defTabSz="914400">
              <a:defRPr/>
            </a:pPr>
            <a:endParaRPr lang="en-US" sz="800" dirty="0">
              <a:latin typeface="Arial" pitchFamily="34" charset="0"/>
              <a:cs typeface="Arial" pitchFamily="34" charset="0"/>
            </a:endParaRPr>
          </a:p>
        </p:txBody>
      </p:sp>
    </p:spTree>
    <p:extLst>
      <p:ext uri="{BB962C8B-B14F-4D97-AF65-F5344CB8AC3E}">
        <p14:creationId xmlns:p14="http://schemas.microsoft.com/office/powerpoint/2010/main" val="19500121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8224" y="588098"/>
            <a:ext cx="10336953" cy="420070"/>
          </a:xfrm>
          <a:prstGeom prst="rect">
            <a:avLst/>
          </a:prstGeom>
        </p:spPr>
        <p:txBody>
          <a:bodyPr vert="horz" lIns="99569" tIns="49785" rIns="99569" bIns="49785" rtlCol="0" anchor="ctr" anchorCtr="0">
            <a:normAutofit/>
          </a:bodyPr>
          <a:lstStyle/>
          <a:p>
            <a:pPr lvl="0">
              <a:spcBef>
                <a:spcPct val="0"/>
              </a:spcBef>
              <a:defRPr/>
            </a:pPr>
            <a:r>
              <a:rPr lang="en-US" sz="1250" b="1" dirty="0" err="1">
                <a:latin typeface="Arial" pitchFamily="34" charset="0"/>
                <a:cs typeface="Arial" pitchFamily="34" charset="0"/>
              </a:rPr>
              <a:t>25a. Hysterektomie ohne Morcellement bei auf den Uterus beschränktem Sarkom (im Zentrum) (LL Sarkom QI)</a:t>
            </a:r>
            <a:endParaRPr lang="en-US" sz="1250" b="1" noProof="1">
              <a:latin typeface="Arial" pitchFamily="34" charset="0"/>
              <a:cs typeface="Arial" pitchFamily="34" charset="0"/>
            </a:endParaRPr>
          </a:p>
        </p:txBody>
      </p:sp>
      <p:cxnSp>
        <p:nvCxnSpPr>
          <p:cNvPr id="6" name="Gerade Verbindung 8"/>
          <p:cNvCxnSpPr/>
          <p:nvPr/>
        </p:nvCxnSpPr>
        <p:spPr>
          <a:xfrm>
            <a:off x="0" y="1047040"/>
            <a:ext cx="10693400" cy="0"/>
          </a:xfrm>
          <a:prstGeom prst="line">
            <a:avLst/>
          </a:prstGeom>
          <a:ln w="38100">
            <a:solidFill>
              <a:srgbClr val="A5DAAD"/>
            </a:solidFill>
          </a:ln>
        </p:spPr>
        <p:style>
          <a:lnRef idx="1">
            <a:schemeClr val="accent1"/>
          </a:lnRef>
          <a:fillRef idx="0">
            <a:schemeClr val="accent1"/>
          </a:fillRef>
          <a:effectRef idx="0">
            <a:schemeClr val="accent1"/>
          </a:effectRef>
          <a:fontRef idx="minor">
            <a:schemeClr val="tx1"/>
          </a:fontRef>
        </p:style>
      </p:cxnSp>
      <p:graphicFrame>
        <p:nvGraphicFramePr>
          <p:cNvPr id="14" name="Table 13"/>
          <p:cNvGraphicFramePr>
            <a:graphicFrameLocks noGrp="1"/>
          </p:cNvGraphicFramePr>
          <p:nvPr/>
        </p:nvGraphicFramePr>
        <p:xfrm>
          <a:off x="5428959" y="1100686"/>
          <a:ext cx="5086221" cy="2775011"/>
        </p:xfrm>
        <a:graphic>
          <a:graphicData uri="http://schemas.openxmlformats.org/drawingml/2006/table">
            <a:tbl>
              <a:tblPr firstRow="1" bandRow="1">
                <a:noFill/>
                <a:tableStyleId>{5C22544A-7EE6-4342-B048-85BDC9FD1C3A}</a:tableStyleId>
              </a:tblPr>
              <a:tblGrid>
                <a:gridCol w="603541">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533400">
                  <a:extLst>
                    <a:ext uri="{9D8B030D-6E8A-4147-A177-3AD203B41FA5}">
                      <a16:colId xmlns:a16="http://schemas.microsoft.com/office/drawing/2014/main" val="20006"/>
                    </a:ext>
                  </a:extLst>
                </a:gridCol>
                <a:gridCol w="520280">
                  <a:extLst>
                    <a:ext uri="{9D8B030D-6E8A-4147-A177-3AD203B41FA5}">
                      <a16:colId xmlns:a16="http://schemas.microsoft.com/office/drawing/2014/main" val="20007"/>
                    </a:ext>
                  </a:extLst>
                </a:gridCol>
              </a:tblGrid>
              <a:tr h="226043">
                <a:tc rowSpan="2">
                  <a:txBody>
                    <a:bodyPr/>
                    <a:lstStyle/>
                    <a:p>
                      <a:pPr marL="0" indent="0"/>
                      <a:endParaRPr lang="en-US" sz="1000" dirty="0">
                        <a:latin typeface="Arial" pitchFamily="34" charset="0"/>
                        <a:cs typeface="Arial" pitchFamily="34" charset="0"/>
                      </a:endParaRPr>
                    </a:p>
                  </a:txBody>
                  <a:tcPr marL="106257" marR="106257" marT="39692" marB="39692">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itchFamily="34" charset="0"/>
                          <a:cs typeface="Arial" pitchFamily="34" charset="0"/>
                        </a:rPr>
                        <a:t>Kennzahlendefinition</a:t>
                      </a:r>
                    </a:p>
                  </a:txBody>
                  <a:tcPr marL="106257" marR="106257" marT="79383"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gridSpan="5">
                  <a:txBody>
                    <a:bodyPr/>
                    <a:lstStyle/>
                    <a:p>
                      <a:pPr algn="ctr"/>
                      <a:r>
                        <a:rPr lang="en-US" sz="900" dirty="0">
                          <a:solidFill>
                            <a:schemeClr val="bg1"/>
                          </a:solidFill>
                          <a:latin typeface="Arial" pitchFamily="34" charset="0"/>
                          <a:cs typeface="Arial" pitchFamily="34" charset="0"/>
                        </a:rPr>
                        <a:t>FAG-Z360 B</a:t>
                      </a:r>
                    </a:p>
                  </a:txBody>
                  <a:tcPr marL="106257" marR="106257" marT="39692"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A9121C"/>
                    </a:solidFill>
                  </a:tcPr>
                </a:tc>
                <a:tc hMerge="1">
                  <a:txBody>
                    <a:bodyPr/>
                    <a:lstStyle/>
                    <a:p>
                      <a:endParaRPr lang="de-DE"/>
                    </a:p>
                  </a:txBody>
                  <a:tcPr/>
                </a:tc>
                <a:tc hMerge="1">
                  <a:txBody>
                    <a:bodyPr/>
                    <a:lstStyle/>
                    <a:p>
                      <a:endParaRPr lang="de-DE"/>
                    </a:p>
                  </a:txBody>
                  <a:tcPr/>
                </a:tc>
                <a:tc hMerge="1">
                  <a:txBody>
                    <a:bodyPr/>
                    <a:lstStyle/>
                    <a:p>
                      <a:pPr algn="ctr"/>
                      <a:endParaRPr lang="en-US" sz="800" dirty="0">
                        <a:solidFill>
                          <a:schemeClr val="bg1"/>
                        </a:solidFill>
                        <a:latin typeface="Arial" pitchFamily="34" charset="0"/>
                        <a:cs typeface="Arial" pitchFamily="34" charset="0"/>
                      </a:endParaRPr>
                    </a:p>
                  </a:txBody>
                  <a:tcPr marL="98433" marR="98433" marT="36000"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A9121C"/>
                    </a:solidFill>
                  </a:tcPr>
                </a:tc>
                <a:tc hMerge="1">
                  <a:txBody>
                    <a:bodyPr/>
                    <a:lstStyle/>
                    <a:p>
                      <a:pPr algn="ctr"/>
                      <a:endParaRPr lang="en-US" sz="900" dirty="0">
                        <a:solidFill>
                          <a:schemeClr val="bg1"/>
                        </a:solidFill>
                        <a:latin typeface="Arial" pitchFamily="34" charset="0"/>
                        <a:cs typeface="Arial" pitchFamily="34" charset="0"/>
                      </a:endParaRPr>
                    </a:p>
                  </a:txBody>
                  <a:tcPr marL="106257" marR="106257" marT="39692"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A9121C"/>
                    </a:solidFill>
                  </a:tcPr>
                </a:tc>
                <a:extLst>
                  <a:ext uri="{0D108BD9-81ED-4DB2-BD59-A6C34878D82A}">
                    <a16:rowId xmlns:a16="http://schemas.microsoft.com/office/drawing/2014/main" val="10000"/>
                  </a:ext>
                </a:extLst>
              </a:tr>
              <a:tr h="216700">
                <a:tc vMerge="1">
                  <a:txBody>
                    <a:bodyPr/>
                    <a:lstStyle/>
                    <a:p>
                      <a:endParaRPr lang="en-US" dirty="0"/>
                    </a:p>
                  </a:txBody>
                  <a:tcPr/>
                </a:tc>
                <a:tc vMerge="1">
                  <a:txBody>
                    <a:bodyPr/>
                    <a:lstStyle/>
                    <a:p>
                      <a:endParaRPr lang="en-US" dirty="0"/>
                    </a:p>
                  </a:txBody>
                  <a:tcPr/>
                </a:tc>
                <a:tc>
                  <a:txBody>
                    <a:bodyPr/>
                    <a:lstStyle/>
                    <a:p>
                      <a:pPr algn="ctr"/>
                      <a:r>
                        <a:rPr lang="en-US" sz="900" b="1" dirty="0">
                          <a:solidFill>
                            <a:schemeClr val="bg1"/>
                          </a:solidFill>
                          <a:latin typeface="Arial" pitchFamily="34" charset="0"/>
                          <a:cs typeface="Arial" pitchFamily="34" charset="0"/>
                        </a:rPr>
                        <a:t>2017</a:t>
                      </a:r>
                    </a:p>
                  </a:txBody>
                  <a:tcPr marL="106257" marR="106257" marT="19846" marB="51599">
                    <a:lnL w="571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2018</a:t>
                      </a:r>
                    </a:p>
                  </a:txBody>
                  <a:tcPr marL="106257" marR="106257" marT="19846" marB="51599">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2019</a:t>
                      </a:r>
                    </a:p>
                  </a:txBody>
                  <a:tcPr marL="106257" marR="106257" marT="19846" marB="51599">
                    <a:lnL w="12700" cap="flat" cmpd="sng" algn="ctr">
                      <a:noFill/>
                      <a:prstDash val="solid"/>
                      <a:round/>
                      <a:headEnd type="none" w="med" len="med"/>
                      <a:tailEnd type="none" w="med" len="med"/>
                    </a:lnL>
                    <a:lnR w="5715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2020</a:t>
                      </a:r>
                    </a:p>
                  </a:txBody>
                  <a:tcPr marL="106257" marR="106257" marT="19846" marB="51599">
                    <a:lnL w="12700" cap="flat" cmpd="sng" algn="ctr">
                      <a:noFill/>
                      <a:prstDash val="solid"/>
                      <a:round/>
                      <a:headEnd type="none" w="med" len="med"/>
                      <a:tailEnd type="none" w="med" len="med"/>
                    </a:lnL>
                    <a:lnR w="5715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2021</a:t>
                      </a:r>
                    </a:p>
                  </a:txBody>
                  <a:tcPr marL="106257" marR="106257" marT="19846" marB="51599">
                    <a:lnL w="1270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extLst>
                  <a:ext uri="{0D108BD9-81ED-4DB2-BD59-A6C34878D82A}">
                    <a16:rowId xmlns:a16="http://schemas.microsoft.com/office/drawing/2014/main" val="10001"/>
                  </a:ext>
                </a:extLst>
              </a:tr>
              <a:tr h="751304">
                <a:tc>
                  <a:txBody>
                    <a:bodyPr/>
                    <a:lstStyle/>
                    <a:p>
                      <a:pPr algn="ctr"/>
                      <a:r>
                        <a:rPr lang="en-US" sz="900" dirty="0" err="1">
                          <a:latin typeface="Arial" pitchFamily="34" charset="0"/>
                          <a:cs typeface="Arial" pitchFamily="34" charset="0"/>
                        </a:rPr>
                        <a:t>Zähler</a:t>
                      </a: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r>
                        <a:rPr lang="en-US" sz="900" dirty="0" err="1">
                          <a:latin typeface="Arial" pitchFamily="34" charset="0"/>
                          <a:cs typeface="Arial" pitchFamily="34" charset="0"/>
                        </a:rPr>
                        <a:t>Primärfälle des Nenners mit Hysterektomie ohne Morcellement</a:t>
                      </a:r>
                      <a:endParaRPr lang="en-US" sz="900" dirty="0">
                        <a:latin typeface="Arial" pitchFamily="34" charset="0"/>
                        <a:cs typeface="Arial" pitchFamily="34" charset="0"/>
                      </a:endParaRPr>
                    </a:p>
                  </a:txBody>
                  <a:tcPr marL="106257" marR="106257"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k.A.</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a:latin typeface="Arial" pitchFamily="34" charset="0"/>
                          <a:cs typeface="Arial" pitchFamily="34" charset="0"/>
                        </a:rPr>
                        <a:t>k.A.</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a:latin typeface="Arial" pitchFamily="34" charset="0"/>
                          <a:cs typeface="Arial" pitchFamily="34" charset="0"/>
                        </a:rPr>
                        <a:t>k.A.</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a:latin typeface="Arial" pitchFamily="34" charset="0"/>
                          <a:cs typeface="Arial" pitchFamily="34" charset="0"/>
                        </a:rPr>
                        <a:t>k.A.</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err="1">
                          <a:latin typeface="Arial" pitchFamily="34" charset="0"/>
                          <a:cs typeface="Arial" pitchFamily="34" charset="0"/>
                        </a:rPr>
                        <a:t>k.A.</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2"/>
                  </a:ext>
                </a:extLst>
              </a:tr>
              <a:tr h="751304">
                <a:tc>
                  <a:txBody>
                    <a:bodyPr/>
                    <a:lstStyle/>
                    <a:p>
                      <a:pPr algn="ctr"/>
                      <a:r>
                        <a:rPr lang="en-US" sz="900" dirty="0">
                          <a:latin typeface="Arial" pitchFamily="34" charset="0"/>
                          <a:cs typeface="Arial" pitchFamily="34" charset="0"/>
                        </a:rPr>
                        <a:t>Nenner</a:t>
                      </a: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r>
                        <a:rPr lang="en-US" sz="900" dirty="0" err="1">
                          <a:latin typeface="Arial" pitchFamily="34" charset="0"/>
                          <a:cs typeface="Arial" pitchFamily="34" charset="0"/>
                        </a:rPr>
                        <a:t>Im Zentrum operierte Primärfälle mit auf den Uterus beschränktem Sarkom (ICD-O T C54, C55 iVm Morphologie-Codes Sarkomzentren), M0 mit Hysterektomie</a:t>
                      </a:r>
                      <a:endParaRPr lang="en-US" sz="900" dirty="0">
                        <a:latin typeface="Arial" pitchFamily="34" charset="0"/>
                        <a:cs typeface="Arial" pitchFamily="34" charset="0"/>
                      </a:endParaRPr>
                    </a:p>
                  </a:txBody>
                  <a:tcPr marL="106257" marR="106257"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k.A.</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a:latin typeface="Arial" pitchFamily="34" charset="0"/>
                          <a:cs typeface="Arial" pitchFamily="34" charset="0"/>
                        </a:rPr>
                        <a:t>k.A.</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a:latin typeface="Arial" pitchFamily="34" charset="0"/>
                          <a:cs typeface="Arial" pitchFamily="34" charset="0"/>
                        </a:rPr>
                        <a:t>k.A.</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a:latin typeface="Arial" pitchFamily="34" charset="0"/>
                          <a:cs typeface="Arial" pitchFamily="34" charset="0"/>
                        </a:rPr>
                        <a:t>k.A.</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k.A.</a:t>
                      </a:r>
                      <a:endParaRPr lang="en-US" sz="900" dirty="0">
                        <a:latin typeface="Arial" pitchFamily="34" charset="0"/>
                        <a:cs typeface="Arial" pitchFamily="34" charset="0"/>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3"/>
                  </a:ext>
                </a:extLst>
              </a:tr>
              <a:tr h="379982">
                <a:tc>
                  <a:txBody>
                    <a:bodyPr/>
                    <a:lstStyle/>
                    <a:p>
                      <a:pPr algn="ctr"/>
                      <a:r>
                        <a:rPr lang="en-US" sz="900" dirty="0" err="1">
                          <a:latin typeface="Arial" pitchFamily="34" charset="0"/>
                          <a:cs typeface="Arial" pitchFamily="34" charset="0"/>
                        </a:rPr>
                        <a:t>Quote</a:t>
                      </a: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r>
                        <a:rPr lang="en-US" sz="900" dirty="0" err="1">
                          <a:latin typeface="Arial" pitchFamily="34" charset="0"/>
                          <a:cs typeface="Arial" pitchFamily="34" charset="0"/>
                        </a:rPr>
                        <a:t>Begründungspflicht* &lt;90%</a:t>
                      </a:r>
                      <a:endParaRPr lang="en-US" sz="900" dirty="0">
                        <a:latin typeface="Arial" pitchFamily="34" charset="0"/>
                        <a:cs typeface="Arial" pitchFamily="34" charset="0"/>
                      </a:endParaRPr>
                    </a:p>
                  </a:txBody>
                  <a:tcPr marL="106257" marR="106257"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k.A.</a:t>
                      </a: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k.A.</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k.A.</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k.A.</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err="1">
                          <a:solidFill>
                            <a:schemeClr val="tx1"/>
                          </a:solidFill>
                          <a:latin typeface="Arial" pitchFamily="34" charset="0"/>
                          <a:cs typeface="Arial" pitchFamily="34" charset="0"/>
                        </a:rPr>
                        <a:t>k.A.</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4"/>
                  </a:ext>
                </a:extLst>
              </a:tr>
              <a:tr h="277842">
                <a:tc grid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noFill/>
                  </a:tcPr>
                </a:tc>
                <a:tc hMerge="1">
                  <a:txBody>
                    <a:bodyPr/>
                    <a:lstStyle/>
                    <a:p>
                      <a:endParaRPr lang="en-US" sz="800" dirty="0">
                        <a:latin typeface="Arial" pitchFamily="34" charset="0"/>
                        <a:cs typeface="Arial" pitchFamily="34" charset="0"/>
                      </a:endParaRPr>
                    </a:p>
                  </a:txBody>
                  <a:tcPr marL="98433" marR="98433" marT="45431" marB="45431">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36</a:t>
            </a:fld>
            <a:endParaRPr lang="en-US" dirty="0"/>
          </a:p>
        </p:txBody>
      </p:sp>
      <p:graphicFrame>
        <p:nvGraphicFramePr>
          <p:cNvPr id="13" name="Table 10"/>
          <p:cNvGraphicFramePr>
            <a:graphicFrameLocks noGrp="1"/>
          </p:cNvGraphicFramePr>
          <p:nvPr/>
        </p:nvGraphicFramePr>
        <p:xfrm>
          <a:off x="7368240" y="4249311"/>
          <a:ext cx="3146936" cy="998825"/>
        </p:xfrm>
        <a:graphic>
          <a:graphicData uri="http://schemas.openxmlformats.org/drawingml/2006/table">
            <a:tbl>
              <a:tblPr firstRow="1" bandRow="1">
                <a:tableStyleId>{5C22544A-7EE6-4342-B048-85BDC9FD1C3A}</a:tableStyleId>
              </a:tblPr>
              <a:tblGrid>
                <a:gridCol w="786734">
                  <a:extLst>
                    <a:ext uri="{9D8B030D-6E8A-4147-A177-3AD203B41FA5}">
                      <a16:colId xmlns:a16="http://schemas.microsoft.com/office/drawing/2014/main" val="20000"/>
                    </a:ext>
                  </a:extLst>
                </a:gridCol>
                <a:gridCol w="786734">
                  <a:extLst>
                    <a:ext uri="{9D8B030D-6E8A-4147-A177-3AD203B41FA5}">
                      <a16:colId xmlns:a16="http://schemas.microsoft.com/office/drawing/2014/main" val="20001"/>
                    </a:ext>
                  </a:extLst>
                </a:gridCol>
                <a:gridCol w="786734">
                  <a:extLst>
                    <a:ext uri="{9D8B030D-6E8A-4147-A177-3AD203B41FA5}">
                      <a16:colId xmlns:a16="http://schemas.microsoft.com/office/drawing/2014/main" val="20002"/>
                    </a:ext>
                  </a:extLst>
                </a:gridCol>
                <a:gridCol w="786734">
                  <a:extLst>
                    <a:ext uri="{9D8B030D-6E8A-4147-A177-3AD203B41FA5}">
                      <a16:colId xmlns:a16="http://schemas.microsoft.com/office/drawing/2014/main" val="20003"/>
                    </a:ext>
                  </a:extLst>
                </a:gridCol>
              </a:tblGrid>
              <a:tr h="254027">
                <a:tc gridSpan="2">
                  <a:txBody>
                    <a:bodyPr/>
                    <a:lstStyle/>
                    <a:p>
                      <a:r>
                        <a:rPr lang="en-US" sz="900" dirty="0" err="1">
                          <a:solidFill>
                            <a:schemeClr val="tx1"/>
                          </a:solidFill>
                          <a:latin typeface="Arial" pitchFamily="34" charset="0"/>
                          <a:cs typeface="Arial" pitchFamily="34" charset="0"/>
                        </a:rPr>
                        <a:t>Standorte mit auswertbaren Daten</a:t>
                      </a:r>
                      <a:endParaRPr lang="en-US" sz="900" dirty="0">
                        <a:solidFill>
                          <a:schemeClr val="tx1"/>
                        </a:solidFill>
                        <a:latin typeface="Arial" pitchFamily="34" charset="0"/>
                        <a:cs typeface="Arial" pitchFamily="34" charset="0"/>
                      </a:endParaRPr>
                    </a:p>
                  </a:txBody>
                  <a:tcPr marL="98708" marR="98708" marT="50408" marB="50408">
                    <a:lnL w="31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57150" cap="flat" cmpd="sng" algn="ctr">
                      <a:noFill/>
                      <a:prstDash val="solid"/>
                      <a:round/>
                      <a:headEnd type="none" w="med" len="med"/>
                      <a:tailEnd type="none" w="med" len="med"/>
                    </a:lnB>
                    <a:solidFill>
                      <a:srgbClr val="F8C57F"/>
                    </a:solidFill>
                  </a:tcPr>
                </a:tc>
                <a:tc hMerge="1">
                  <a:txBody>
                    <a:bodyPr/>
                    <a:lstStyle/>
                    <a:p>
                      <a:endParaRPr lang="en-US" dirty="0"/>
                    </a:p>
                  </a:txBody>
                  <a:tcPr/>
                </a:tc>
                <a:tc gridSpan="2">
                  <a:txBody>
                    <a:bodyPr/>
                    <a:lstStyle/>
                    <a:p>
                      <a:r>
                        <a:rPr lang="en-US" sz="900" dirty="0" err="1">
                          <a:solidFill>
                            <a:schemeClr val="tx1"/>
                          </a:solidFill>
                          <a:latin typeface="Arial" pitchFamily="34" charset="0"/>
                          <a:cs typeface="Arial" pitchFamily="34" charset="0"/>
                        </a:rPr>
                        <a:t>Standorte</a:t>
                      </a:r>
                      <a:r>
                        <a:rPr lang="en-US" sz="900" dirty="0">
                          <a:solidFill>
                            <a:schemeClr val="tx1"/>
                          </a:solidFill>
                          <a:latin typeface="Arial" pitchFamily="34" charset="0"/>
                          <a:cs typeface="Arial" pitchFamily="34" charset="0"/>
                        </a:rPr>
                        <a:t> </a:t>
                      </a:r>
                      <a:r>
                        <a:rPr lang="en-US" sz="900" dirty="0" err="1">
                          <a:solidFill>
                            <a:schemeClr val="tx1"/>
                          </a:solidFill>
                          <a:latin typeface="Arial" pitchFamily="34" charset="0"/>
                          <a:cs typeface="Arial" pitchFamily="34" charset="0"/>
                        </a:rPr>
                        <a:t>innerhalb</a:t>
                      </a:r>
                      <a:r>
                        <a:rPr lang="en-US" sz="900" dirty="0">
                          <a:solidFill>
                            <a:schemeClr val="tx1"/>
                          </a:solidFill>
                          <a:latin typeface="Arial" pitchFamily="34" charset="0"/>
                          <a:cs typeface="Arial" pitchFamily="34" charset="0"/>
                        </a:rPr>
                        <a:t> der </a:t>
                      </a:r>
                      <a:r>
                        <a:rPr lang="en-US" sz="900" dirty="0" err="1">
                          <a:solidFill>
                            <a:schemeClr val="tx1"/>
                          </a:solidFill>
                          <a:latin typeface="Arial" pitchFamily="34" charset="0"/>
                          <a:cs typeface="Arial" pitchFamily="34" charset="0"/>
                        </a:rPr>
                        <a:t>Plausibilitätsgrenzen</a:t>
                      </a:r>
                      <a:endParaRPr lang="en-US" sz="900" dirty="0">
                        <a:solidFill>
                          <a:schemeClr val="tx1"/>
                        </a:solidFill>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57150" cap="flat" cmpd="sng" algn="ctr">
                      <a:noFill/>
                      <a:prstDash val="solid"/>
                      <a:round/>
                      <a:headEnd type="none" w="med" len="med"/>
                      <a:tailEnd type="none" w="med" len="med"/>
                    </a:lnB>
                    <a:solidFill>
                      <a:srgbClr val="F8C57F"/>
                    </a:solidFill>
                  </a:tcPr>
                </a:tc>
                <a:tc hMerge="1">
                  <a:txBody>
                    <a:bodyPr/>
                    <a:lstStyle/>
                    <a:p>
                      <a:endParaRPr lang="en-US" dirty="0"/>
                    </a:p>
                  </a:txBody>
                  <a:tcPr/>
                </a:tc>
                <a:extLst>
                  <a:ext uri="{0D108BD9-81ED-4DB2-BD59-A6C34878D82A}">
                    <a16:rowId xmlns:a16="http://schemas.microsoft.com/office/drawing/2014/main" val="10000"/>
                  </a:ext>
                </a:extLst>
              </a:tr>
              <a:tr h="254027">
                <a:tc>
                  <a:txBody>
                    <a:bodyPr/>
                    <a:lstStyle/>
                    <a:p>
                      <a:pPr algn="ctr"/>
                      <a:r>
                        <a:rPr lang="en-US" sz="900" dirty="0">
                          <a:latin typeface="Arial" pitchFamily="34" charset="0"/>
                          <a:cs typeface="Arial" pitchFamily="34" charset="0"/>
                        </a:rPr>
                        <a:t>Anzahl</a:t>
                      </a:r>
                    </a:p>
                  </a:txBody>
                  <a:tcPr marL="106934" marR="106934" marT="50408" marB="50408">
                    <a:lnL w="31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a:txBody>
                    <a:bodyPr/>
                    <a:lstStyle/>
                    <a:p>
                      <a:pPr algn="ctr"/>
                      <a:r>
                        <a:rPr lang="en-US" sz="900" dirty="0">
                          <a:latin typeface="Arial" pitchFamily="34" charset="0"/>
                          <a:cs typeface="Arial" pitchFamily="34" charset="0"/>
                        </a:rPr>
                        <a:t>%</a:t>
                      </a:r>
                    </a:p>
                  </a:txBody>
                  <a:tcPr marL="106934" marR="106934" marT="50408" marB="50408">
                    <a:lnL w="3175"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a:txBody>
                    <a:bodyPr/>
                    <a:lstStyle/>
                    <a:p>
                      <a:pPr algn="ctr"/>
                      <a:r>
                        <a:rPr lang="en-US" sz="900" dirty="0">
                          <a:latin typeface="Arial" pitchFamily="34" charset="0"/>
                          <a:cs typeface="Arial" pitchFamily="34" charset="0"/>
                        </a:rPr>
                        <a:t>Anzahl</a:t>
                      </a:r>
                    </a:p>
                  </a:txBody>
                  <a:tcPr marL="106934" marR="106934" marT="50408" marB="50408">
                    <a:lnL w="5715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a:txBody>
                    <a:bodyPr/>
                    <a:lstStyle/>
                    <a:p>
                      <a:pPr algn="ctr"/>
                      <a:r>
                        <a:rPr lang="en-US" sz="900" dirty="0">
                          <a:latin typeface="Arial" pitchFamily="34" charset="0"/>
                          <a:cs typeface="Arial" pitchFamily="34" charset="0"/>
                        </a:rPr>
                        <a:t>%</a:t>
                      </a:r>
                    </a:p>
                  </a:txBody>
                  <a:tcPr marL="106934" marR="106934" marT="50408" marB="50408">
                    <a:lnL w="31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extLst>
                  <a:ext uri="{0D108BD9-81ED-4DB2-BD59-A6C34878D82A}">
                    <a16:rowId xmlns:a16="http://schemas.microsoft.com/office/drawing/2014/main" val="10001"/>
                  </a:ext>
                </a:extLst>
              </a:tr>
              <a:tr h="369662">
                <a:tc>
                  <a:txBody>
                    <a:bodyPr/>
                    <a:lstStyle/>
                    <a:p>
                      <a:pPr algn="ctr"/>
                      <a:r>
                        <a:rPr lang="en-US" sz="900" dirty="0" err="1">
                          <a:latin typeface="Arial" pitchFamily="34" charset="0"/>
                          <a:cs typeface="Arial" pitchFamily="34" charset="0"/>
                        </a:rPr>
                        <a:t>56</a:t>
                      </a:r>
                      <a:endParaRPr lang="en-US" sz="900" dirty="0">
                        <a:latin typeface="Arial" pitchFamily="34" charset="0"/>
                        <a:cs typeface="Arial" pitchFamily="34" charset="0"/>
                      </a:endParaRPr>
                    </a:p>
                  </a:txBody>
                  <a:tcPr marL="98708" marR="98708" marT="50408" marB="50408">
                    <a:lnL w="31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31,64%</a:t>
                      </a:r>
                      <a:endParaRPr lang="en-US" sz="900" dirty="0">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41</a:t>
                      </a:r>
                      <a:endParaRPr lang="en-US" sz="900" dirty="0">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73,21%</a:t>
                      </a:r>
                      <a:endParaRPr lang="en-US" sz="900" dirty="0">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2"/>
                  </a:ext>
                </a:extLst>
              </a:tr>
            </a:tbl>
          </a:graphicData>
        </a:graphic>
      </p:graphicFrame>
      <p:sp>
        <p:nvSpPr>
          <p:cNvPr id="17" name="Textfeld 9"/>
          <p:cNvSpPr txBox="1">
            <a:spLocks noChangeArrowheads="1"/>
          </p:cNvSpPr>
          <p:nvPr/>
        </p:nvSpPr>
        <p:spPr bwMode="auto">
          <a:xfrm>
            <a:off x="7377205" y="5330221"/>
            <a:ext cx="3137972" cy="1627358"/>
          </a:xfrm>
          <a:prstGeom prst="rect">
            <a:avLst/>
          </a:prstGeom>
          <a:solidFill>
            <a:srgbClr val="FEF3E5"/>
          </a:solidFill>
          <a:ln w="9525">
            <a:noFill/>
            <a:miter lim="800000"/>
            <a:headEnd/>
            <a:tailEnd/>
          </a:ln>
        </p:spPr>
        <p:txBody>
          <a:bodyPr wrap="square" lIns="89431" tIns="56789" rIns="113579" bIns="56789">
            <a:normAutofit/>
          </a:bodyPr>
          <a:lstStyle/>
          <a:p>
            <a:pPr algn="just"/>
            <a:r>
              <a:rPr lang="de-DE" sz="900" b="1" dirty="0">
                <a:latin typeface="Arial" pitchFamily="34" charset="0"/>
                <a:cs typeface="Arial" pitchFamily="34" charset="0"/>
              </a:rPr>
              <a:t>Anmerkungen</a:t>
            </a:r>
            <a:r>
              <a:rPr lang="de-DE" sz="900" dirty="0">
                <a:latin typeface="Arial" pitchFamily="34" charset="0"/>
                <a:cs typeface="Arial" pitchFamily="34" charset="0"/>
              </a:rPr>
              <a:t>:</a:t>
            </a:r>
          </a:p>
          <a:p>
            <a:pPr algn="just"/>
            <a:endParaRPr lang="en-US" sz="1000" dirty="0"/>
          </a:p>
          <a:p>
            <a:pPr algn="just"/>
            <a:endParaRPr lang="de-DE" sz="1700" b="1" dirty="0">
              <a:latin typeface="Arial" charset="0"/>
              <a:cs typeface="Arial" charset="0"/>
            </a:endParaRPr>
          </a:p>
          <a:p>
            <a:pPr algn="just"/>
            <a:endParaRPr lang="de-DE" sz="1700" b="1" dirty="0">
              <a:latin typeface="Arial" charset="0"/>
              <a:cs typeface="Arial" charset="0"/>
            </a:endParaRPr>
          </a:p>
          <a:p>
            <a:pPr algn="just"/>
            <a:endParaRPr lang="de-DE" sz="1700" b="1" dirty="0">
              <a:latin typeface="Arial" charset="0"/>
              <a:cs typeface="Arial" charset="0"/>
            </a:endParaRPr>
          </a:p>
          <a:p>
            <a:pPr algn="just"/>
            <a:endParaRPr lang="de-DE" sz="1700" dirty="0">
              <a:latin typeface="Arial" charset="0"/>
              <a:cs typeface="Arial" charset="0"/>
            </a:endParaRPr>
          </a:p>
        </p:txBody>
      </p:sp>
      <p:graphicFrame>
        <p:nvGraphicFramePr>
          <p:cNvPr id="26" name="Tabelle 30"/>
          <p:cNvGraphicFramePr>
            <a:graphicFrameLocks noGrp="1"/>
          </p:cNvGraphicFramePr>
          <p:nvPr/>
        </p:nvGraphicFramePr>
        <p:xfrm>
          <a:off x="2984500" y="4240579"/>
          <a:ext cx="4226397" cy="2719749"/>
        </p:xfrm>
        <a:graphic>
          <a:graphicData uri="http://schemas.openxmlformats.org/drawingml/2006/table">
            <a:tbl>
              <a:tblPr firstRow="1" bandRow="1">
                <a:tableStyleId>{5C22544A-7EE6-4342-B048-85BDC9FD1C3A}</a:tableStyleId>
              </a:tblPr>
              <a:tblGrid>
                <a:gridCol w="505755">
                  <a:extLst>
                    <a:ext uri="{9D8B030D-6E8A-4147-A177-3AD203B41FA5}">
                      <a16:colId xmlns:a16="http://schemas.microsoft.com/office/drawing/2014/main" val="20000"/>
                    </a:ext>
                  </a:extLst>
                </a:gridCol>
                <a:gridCol w="946572">
                  <a:extLst>
                    <a:ext uri="{9D8B030D-6E8A-4147-A177-3AD203B41FA5}">
                      <a16:colId xmlns:a16="http://schemas.microsoft.com/office/drawing/2014/main" val="20001"/>
                    </a:ext>
                  </a:extLst>
                </a:gridCol>
                <a:gridCol w="554814">
                  <a:extLst>
                    <a:ext uri="{9D8B030D-6E8A-4147-A177-3AD203B41FA5}">
                      <a16:colId xmlns:a16="http://schemas.microsoft.com/office/drawing/2014/main" val="20003"/>
                    </a:ext>
                  </a:extLst>
                </a:gridCol>
                <a:gridCol w="554814">
                  <a:extLst>
                    <a:ext uri="{9D8B030D-6E8A-4147-A177-3AD203B41FA5}">
                      <a16:colId xmlns:a16="http://schemas.microsoft.com/office/drawing/2014/main" val="20004"/>
                    </a:ext>
                  </a:extLst>
                </a:gridCol>
                <a:gridCol w="554814">
                  <a:extLst>
                    <a:ext uri="{9D8B030D-6E8A-4147-A177-3AD203B41FA5}">
                      <a16:colId xmlns:a16="http://schemas.microsoft.com/office/drawing/2014/main" val="20005"/>
                    </a:ext>
                  </a:extLst>
                </a:gridCol>
                <a:gridCol w="554814">
                  <a:extLst>
                    <a:ext uri="{9D8B030D-6E8A-4147-A177-3AD203B41FA5}">
                      <a16:colId xmlns:a16="http://schemas.microsoft.com/office/drawing/2014/main" val="20006"/>
                    </a:ext>
                  </a:extLst>
                </a:gridCol>
                <a:gridCol w="554814">
                  <a:extLst>
                    <a:ext uri="{9D8B030D-6E8A-4147-A177-3AD203B41FA5}">
                      <a16:colId xmlns:a16="http://schemas.microsoft.com/office/drawing/2014/main" val="20007"/>
                    </a:ext>
                  </a:extLst>
                </a:gridCol>
              </a:tblGrid>
              <a:tr h="331394">
                <a:tc gridSpan="2">
                  <a:txBody>
                    <a:bodyPr/>
                    <a:lstStyle/>
                    <a:p>
                      <a:endParaRPr lang="de-DE" sz="900" dirty="0">
                        <a:solidFill>
                          <a:schemeClr val="tx1"/>
                        </a:solidFill>
                        <a:latin typeface="Arial" pitchFamily="34" charset="0"/>
                        <a:cs typeface="Arial" pitchFamily="34" charset="0"/>
                      </a:endParaRPr>
                    </a:p>
                  </a:txBody>
                  <a:tcPr marL="106934" marR="106934" marT="50408" marB="50408">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hMerge="1">
                  <a:txBody>
                    <a:bodyPr/>
                    <a:lstStyle/>
                    <a:p>
                      <a:pPr algn="ctr"/>
                      <a:endParaRPr lang="de-DE" sz="800" dirty="0">
                        <a:solidFill>
                          <a:schemeClr val="tx1"/>
                        </a:solidFill>
                        <a:latin typeface="Arial" pitchFamily="34" charset="0"/>
                        <a:cs typeface="Arial" pitchFamily="34" charset="0"/>
                      </a:endParaRPr>
                    </a:p>
                  </a:txBody>
                  <a:tcPr marL="99060" marR="9906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A5DAAD"/>
                    </a:solidFill>
                  </a:tcPr>
                </a:tc>
                <a:tc>
                  <a:txBody>
                    <a:bodyPr/>
                    <a:lstStyle/>
                    <a:p>
                      <a:pPr algn="ctr"/>
                      <a:r>
                        <a:rPr lang="de-DE" sz="900" dirty="0">
                          <a:solidFill>
                            <a:schemeClr val="tx1"/>
                          </a:solidFill>
                          <a:latin typeface="Arial" pitchFamily="34" charset="0"/>
                          <a:cs typeface="Arial" pitchFamily="34" charset="0"/>
                        </a:rPr>
                        <a:t>2017</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2018</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2019</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2020</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2021</a:t>
                      </a:r>
                    </a:p>
                  </a:txBody>
                  <a:tcPr marL="106934" marR="106934" marT="50408" marB="50408" anchor="ctr">
                    <a:lnL w="57150" cap="flat" cmpd="sng" algn="ctr">
                      <a:solidFill>
                        <a:schemeClr val="bg1"/>
                      </a:solidFill>
                      <a:prstDash val="solid"/>
                      <a:round/>
                      <a:headEnd type="none" w="med" len="med"/>
                      <a:tailEnd type="none" w="med" len="med"/>
                    </a:lnL>
                    <a:lnB w="57150" cap="flat" cmpd="sng" algn="ctr">
                      <a:solidFill>
                        <a:schemeClr val="bg1"/>
                      </a:solidFill>
                      <a:prstDash val="solid"/>
                      <a:round/>
                      <a:headEnd type="none" w="med" len="med"/>
                      <a:tailEnd type="none" w="med" len="med"/>
                    </a:lnB>
                    <a:solidFill>
                      <a:srgbClr val="F8C57F"/>
                    </a:solidFill>
                  </a:tcPr>
                </a:tc>
                <a:extLst>
                  <a:ext uri="{0D108BD9-81ED-4DB2-BD59-A6C34878D82A}">
                    <a16:rowId xmlns:a16="http://schemas.microsoft.com/office/drawing/2014/main" val="10000"/>
                  </a:ext>
                </a:extLst>
              </a:tr>
              <a:tr h="410625">
                <a:tc rowSpan="7">
                  <a:txBody>
                    <a:bodyPr/>
                    <a:lstStyle/>
                    <a:p>
                      <a:pPr>
                        <a:lnSpc>
                          <a:spcPts val="1200"/>
                        </a:lnSpc>
                        <a:spcAft>
                          <a:spcPts val="0"/>
                        </a:spcAft>
                      </a:pPr>
                      <a:endParaRPr lang="de-DE" sz="900" dirty="0">
                        <a:effectLst/>
                        <a:latin typeface="Arial" pitchFamily="34" charset="0"/>
                        <a:ea typeface="Times New Roman"/>
                        <a:cs typeface="Arial" pitchFamily="34" charset="0"/>
                      </a:endParaRPr>
                    </a:p>
                  </a:txBody>
                  <a:tcPr marL="80201" marR="80201"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dirty="0">
                          <a:effectLst/>
                          <a:latin typeface="Arial" pitchFamily="34" charset="0"/>
                          <a:ea typeface="Times New Roman"/>
                          <a:cs typeface="Arial" pitchFamily="34" charset="0"/>
                        </a:rPr>
                        <a:t>Max</a:t>
                      </a: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err="1">
                          <a:solidFill>
                            <a:srgbClr val="000000"/>
                          </a:solidFill>
                          <a:effectLst/>
                          <a:latin typeface="Arial"/>
                        </a:rPr>
                        <a:t>100%</a:t>
                      </a:r>
                      <a:endParaRPr lang="de-DE" sz="900" b="0" i="0" u="none" strike="noStrike" dirty="0">
                        <a:solidFill>
                          <a:srgbClr val="000000"/>
                        </a:solidFill>
                        <a:effectLst/>
                        <a:latin typeface="Arial"/>
                      </a:endParaRP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1"/>
                  </a:ext>
                </a:extLst>
              </a:tr>
              <a:tr h="320760">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de-DE" sz="900" dirty="0">
                          <a:effectLst/>
                          <a:latin typeface="Arial" pitchFamily="34" charset="0"/>
                          <a:ea typeface="Times New Roman"/>
                          <a:cs typeface="Arial" pitchFamily="34" charset="0"/>
                        </a:rPr>
                        <a:t>95. Perzentil</a:t>
                      </a: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2"/>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75. </a:t>
                      </a:r>
                      <a:r>
                        <a:rPr lang="en-US" sz="900" dirty="0" err="1">
                          <a:effectLst/>
                          <a:latin typeface="Arial" pitchFamily="34" charset="0"/>
                          <a:ea typeface="Times New Roman"/>
                          <a:cs typeface="Arial" pitchFamily="34" charset="0"/>
                        </a:rPr>
                        <a:t>Perzentil</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3"/>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Median</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err="1">
                          <a:solidFill>
                            <a:srgbClr val="000000"/>
                          </a:solidFill>
                          <a:effectLst/>
                          <a:latin typeface="Arial"/>
                        </a:rPr>
                        <a:t>100%</a:t>
                      </a:r>
                      <a:endParaRPr lang="de-DE" sz="900" b="0" i="0" u="none" strike="noStrike" dirty="0">
                        <a:solidFill>
                          <a:srgbClr val="000000"/>
                        </a:solidFill>
                        <a:effectLst/>
                        <a:latin typeface="Arial"/>
                      </a:endParaRP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4"/>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25. </a:t>
                      </a:r>
                      <a:r>
                        <a:rPr lang="en-US" sz="900" dirty="0" err="1">
                          <a:effectLst/>
                          <a:latin typeface="Arial" pitchFamily="34" charset="0"/>
                          <a:ea typeface="Times New Roman"/>
                          <a:cs typeface="Arial" pitchFamily="34" charset="0"/>
                        </a:rPr>
                        <a:t>Perzentil</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81,25%</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5"/>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5. </a:t>
                      </a:r>
                      <a:r>
                        <a:rPr lang="en-US" sz="900" dirty="0" err="1">
                          <a:effectLst/>
                          <a:latin typeface="Arial" pitchFamily="34" charset="0"/>
                          <a:ea typeface="Times New Roman"/>
                          <a:cs typeface="Arial" pitchFamily="34" charset="0"/>
                        </a:rPr>
                        <a:t>Perzentil</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0,00%</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6"/>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Min</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err="1">
                          <a:solidFill>
                            <a:srgbClr val="000000"/>
                          </a:solidFill>
                          <a:effectLst/>
                          <a:latin typeface="Arial"/>
                        </a:rPr>
                        <a:t>0,00%</a:t>
                      </a:r>
                      <a:endParaRPr lang="de-DE" sz="900" b="0" i="0" u="none" strike="noStrike" dirty="0">
                        <a:solidFill>
                          <a:srgbClr val="000000"/>
                        </a:solidFill>
                        <a:effectLst/>
                        <a:latin typeface="Arial"/>
                      </a:endParaRP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solidFill>
                      <a:srgbClr val="FEF3E5"/>
                    </a:solidFill>
                  </a:tcPr>
                </a:tc>
                <a:extLst>
                  <a:ext uri="{0D108BD9-81ED-4DB2-BD59-A6C34878D82A}">
                    <a16:rowId xmlns:a16="http://schemas.microsoft.com/office/drawing/2014/main" val="10007"/>
                  </a:ext>
                </a:extLst>
              </a:tr>
            </a:tbl>
          </a:graphicData>
        </a:graphic>
      </p:graphicFrame>
      <p:cxnSp>
        <p:nvCxnSpPr>
          <p:cNvPr id="30" name="Gerade Verbindung 8"/>
          <p:cNvCxnSpPr/>
          <p:nvPr/>
        </p:nvCxnSpPr>
        <p:spPr>
          <a:xfrm>
            <a:off x="0" y="1048495"/>
            <a:ext cx="10693400" cy="0"/>
          </a:xfrm>
          <a:prstGeom prst="line">
            <a:avLst/>
          </a:prstGeom>
          <a:ln w="38100">
            <a:solidFill>
              <a:srgbClr val="F4A329"/>
            </a:solidFill>
          </a:ln>
        </p:spPr>
        <p:style>
          <a:lnRef idx="1">
            <a:schemeClr val="accent1"/>
          </a:lnRef>
          <a:fillRef idx="0">
            <a:schemeClr val="accent1"/>
          </a:fillRef>
          <a:effectRef idx="0">
            <a:schemeClr val="accent1"/>
          </a:effectRef>
          <a:fontRef idx="minor">
            <a:schemeClr val="tx1"/>
          </a:fontRef>
        </p:style>
      </p:cxnSp>
      <p:pic>
        <p:nvPicPr>
          <p:cNvPr id="16" name="Grafik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745" y="1145951"/>
            <a:ext cx="5210956" cy="2352393"/>
          </a:xfrm>
          <a:prstGeom prst="rect">
            <a:avLst/>
          </a:prstGeom>
        </p:spPr>
      </p:pic>
      <p:pic>
        <p:nvPicPr>
          <p:cNvPr id="19" name="Picture 3" descr="D:\benchmarking_endproducte\5\15\Allgemein\Grafiken\Boxplot\Allgemein_kennzahl_1.pn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047" y="4161631"/>
            <a:ext cx="2617522" cy="287764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C:\Users\cristina\Desktop\plot_prostat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9620" y="4684247"/>
            <a:ext cx="385579" cy="2201868"/>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p:cNvSpPr txBox="1">
            <a:spLocks/>
          </p:cNvSpPr>
          <p:nvPr/>
        </p:nvSpPr>
        <p:spPr bwMode="auto">
          <a:xfrm>
            <a:off x="178224" y="252042"/>
            <a:ext cx="9000278" cy="336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1300" dirty="0" err="1">
                <a:latin typeface="Arial" pitchFamily="34" charset="0"/>
              </a:rPr>
              <a:t>Jahresbericht</a:t>
            </a:r>
            <a:r>
              <a:rPr lang="en-US" sz="1300" dirty="0">
                <a:latin typeface="Arial" pitchFamily="34" charset="0"/>
              </a:rPr>
              <a:t> </a:t>
            </a:r>
            <a:r>
              <a:rPr lang="de-DE" sz="1300" dirty="0">
                <a:latin typeface="Arial" pitchFamily="34" charset="0"/>
              </a:rPr>
              <a:t>Gynäkologische Krebszentren</a:t>
            </a:r>
            <a:r>
              <a:rPr lang="en-US" sz="1300" dirty="0">
                <a:latin typeface="Arial" pitchFamily="34" charset="0"/>
              </a:rPr>
              <a:t> 2023 (</a:t>
            </a:r>
            <a:r>
              <a:rPr lang="en-US" sz="1300" dirty="0" err="1">
                <a:latin typeface="Arial" pitchFamily="34" charset="0"/>
              </a:rPr>
              <a:t>Auditjahr</a:t>
            </a:r>
            <a:r>
              <a:rPr lang="en-US" sz="1300" dirty="0">
                <a:latin typeface="Arial" pitchFamily="34" charset="0"/>
              </a:rPr>
              <a:t> 2022 / </a:t>
            </a:r>
            <a:r>
              <a:rPr lang="en-US" sz="1300" dirty="0" err="1">
                <a:latin typeface="Arial" pitchFamily="34" charset="0"/>
              </a:rPr>
              <a:t>Kennzahlenjahr</a:t>
            </a:r>
            <a:r>
              <a:rPr lang="en-US" sz="1300" dirty="0">
                <a:latin typeface="Arial" pitchFamily="34" charset="0"/>
              </a:rPr>
              <a:t> 2021)</a:t>
            </a:r>
            <a:endParaRPr lang="de-DE" sz="1300" kern="0" dirty="0">
              <a:solidFill>
                <a:srgbClr val="7F7F7F"/>
              </a:solidFill>
              <a:latin typeface="Arial" charset="0"/>
              <a:cs typeface="Arial" charset="0"/>
            </a:endParaRPr>
          </a:p>
        </p:txBody>
      </p:sp>
      <p:sp>
        <p:nvSpPr>
          <p:cNvPr id="5" name="Textfeld 4"/>
          <p:cNvSpPr txBox="1"/>
          <p:nvPr/>
        </p:nvSpPr>
        <p:spPr bwMode="auto">
          <a:xfrm>
            <a:off x="250265" y="7179596"/>
            <a:ext cx="53091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nchor="ctr">
            <a:spAutoFit/>
          </a:bodyPr>
          <a:lstStyle/>
          <a:p>
            <a:pPr defTabSz="914400">
              <a:defRPr/>
            </a:pPr>
            <a:r>
              <a:rPr lang="de-DE" sz="600" dirty="0" err="1">
                <a:latin typeface="Arial" pitchFamily="34" charset="0"/>
                <a:cs typeface="Arial" pitchFamily="34" charset="0"/>
              </a:rPr>
              <a:t>* Bei Werten außerhalb der Plausibilitätsgrenze(n) besteht eine Begründungspflicht der Zentren.</a:t>
            </a:r>
            <a:endParaRPr lang="en-US" sz="800" dirty="0">
              <a:latin typeface="Arial" pitchFamily="34" charset="0"/>
              <a:cs typeface="Arial" pitchFamily="34" charset="0"/>
            </a:endParaRPr>
          </a:p>
        </p:txBody>
      </p:sp>
    </p:spTree>
    <p:extLst>
      <p:ext uri="{BB962C8B-B14F-4D97-AF65-F5344CB8AC3E}">
        <p14:creationId xmlns:p14="http://schemas.microsoft.com/office/powerpoint/2010/main" val="37878109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8224" y="588098"/>
            <a:ext cx="10336953" cy="420070"/>
          </a:xfrm>
          <a:prstGeom prst="rect">
            <a:avLst/>
          </a:prstGeom>
        </p:spPr>
        <p:txBody>
          <a:bodyPr vert="horz" lIns="99569" tIns="49785" rIns="99569" bIns="49785" rtlCol="0" anchor="ctr" anchorCtr="0">
            <a:normAutofit/>
          </a:bodyPr>
          <a:lstStyle/>
          <a:p>
            <a:pPr lvl="0">
              <a:spcBef>
                <a:spcPct val="0"/>
              </a:spcBef>
              <a:defRPr/>
            </a:pPr>
            <a:r>
              <a:rPr lang="en-US" sz="1140" b="1" dirty="0" err="1">
                <a:latin typeface="Arial" pitchFamily="34" charset="0"/>
                <a:cs typeface="Arial" pitchFamily="34" charset="0"/>
              </a:rPr>
              <a:t>25b. Hysterektomie ohne Morcellement bei auf den Uterus beschränktem Sarkom (außerhalb des Zentrums) (LL Sarkom QI)</a:t>
            </a:r>
            <a:endParaRPr lang="en-US" sz="1140" b="1" noProof="1">
              <a:latin typeface="Arial" pitchFamily="34" charset="0"/>
              <a:cs typeface="Arial" pitchFamily="34" charset="0"/>
            </a:endParaRPr>
          </a:p>
        </p:txBody>
      </p:sp>
      <p:cxnSp>
        <p:nvCxnSpPr>
          <p:cNvPr id="6" name="Gerade Verbindung 8"/>
          <p:cNvCxnSpPr/>
          <p:nvPr/>
        </p:nvCxnSpPr>
        <p:spPr>
          <a:xfrm>
            <a:off x="0" y="1047040"/>
            <a:ext cx="10693400" cy="0"/>
          </a:xfrm>
          <a:prstGeom prst="line">
            <a:avLst/>
          </a:prstGeom>
          <a:ln w="38100">
            <a:solidFill>
              <a:srgbClr val="A5DAAD"/>
            </a:solidFill>
          </a:ln>
        </p:spPr>
        <p:style>
          <a:lnRef idx="1">
            <a:schemeClr val="accent1"/>
          </a:lnRef>
          <a:fillRef idx="0">
            <a:schemeClr val="accent1"/>
          </a:fillRef>
          <a:effectRef idx="0">
            <a:schemeClr val="accent1"/>
          </a:effectRef>
          <a:fontRef idx="minor">
            <a:schemeClr val="tx1"/>
          </a:fontRef>
        </p:style>
      </p:cxnSp>
      <p:graphicFrame>
        <p:nvGraphicFramePr>
          <p:cNvPr id="14" name="Table 13"/>
          <p:cNvGraphicFramePr>
            <a:graphicFrameLocks noGrp="1"/>
          </p:cNvGraphicFramePr>
          <p:nvPr/>
        </p:nvGraphicFramePr>
        <p:xfrm>
          <a:off x="5428959" y="1100686"/>
          <a:ext cx="5086221" cy="2912171"/>
        </p:xfrm>
        <a:graphic>
          <a:graphicData uri="http://schemas.openxmlformats.org/drawingml/2006/table">
            <a:tbl>
              <a:tblPr firstRow="1" bandRow="1">
                <a:noFill/>
                <a:tableStyleId>{5C22544A-7EE6-4342-B048-85BDC9FD1C3A}</a:tableStyleId>
              </a:tblPr>
              <a:tblGrid>
                <a:gridCol w="603541">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533400">
                  <a:extLst>
                    <a:ext uri="{9D8B030D-6E8A-4147-A177-3AD203B41FA5}">
                      <a16:colId xmlns:a16="http://schemas.microsoft.com/office/drawing/2014/main" val="20006"/>
                    </a:ext>
                  </a:extLst>
                </a:gridCol>
                <a:gridCol w="520280">
                  <a:extLst>
                    <a:ext uri="{9D8B030D-6E8A-4147-A177-3AD203B41FA5}">
                      <a16:colId xmlns:a16="http://schemas.microsoft.com/office/drawing/2014/main" val="20007"/>
                    </a:ext>
                  </a:extLst>
                </a:gridCol>
              </a:tblGrid>
              <a:tr h="226043">
                <a:tc rowSpan="2">
                  <a:txBody>
                    <a:bodyPr/>
                    <a:lstStyle/>
                    <a:p>
                      <a:pPr marL="0" indent="0"/>
                      <a:endParaRPr lang="en-US" sz="1000" dirty="0">
                        <a:latin typeface="Arial" pitchFamily="34" charset="0"/>
                        <a:cs typeface="Arial" pitchFamily="34" charset="0"/>
                      </a:endParaRPr>
                    </a:p>
                  </a:txBody>
                  <a:tcPr marL="106257" marR="106257" marT="39692" marB="39692">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itchFamily="34" charset="0"/>
                          <a:cs typeface="Arial" pitchFamily="34" charset="0"/>
                        </a:rPr>
                        <a:t>Kennzahlendefinition</a:t>
                      </a:r>
                    </a:p>
                  </a:txBody>
                  <a:tcPr marL="106257" marR="106257" marT="79383"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gridSpan="5">
                  <a:txBody>
                    <a:bodyPr/>
                    <a:lstStyle/>
                    <a:p>
                      <a:pPr algn="ctr"/>
                      <a:r>
                        <a:rPr lang="en-US" sz="900" dirty="0">
                          <a:solidFill>
                            <a:schemeClr val="bg1"/>
                          </a:solidFill>
                          <a:latin typeface="Arial" pitchFamily="34" charset="0"/>
                          <a:cs typeface="Arial" pitchFamily="34" charset="0"/>
                        </a:rPr>
                        <a:t>FAG-Z360 B</a:t>
                      </a:r>
                    </a:p>
                  </a:txBody>
                  <a:tcPr marL="106257" marR="106257" marT="39692"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A9121C"/>
                    </a:solidFill>
                  </a:tcPr>
                </a:tc>
                <a:tc hMerge="1">
                  <a:txBody>
                    <a:bodyPr/>
                    <a:lstStyle/>
                    <a:p>
                      <a:endParaRPr lang="de-DE"/>
                    </a:p>
                  </a:txBody>
                  <a:tcPr/>
                </a:tc>
                <a:tc hMerge="1">
                  <a:txBody>
                    <a:bodyPr/>
                    <a:lstStyle/>
                    <a:p>
                      <a:endParaRPr lang="de-DE"/>
                    </a:p>
                  </a:txBody>
                  <a:tcPr/>
                </a:tc>
                <a:tc hMerge="1">
                  <a:txBody>
                    <a:bodyPr/>
                    <a:lstStyle/>
                    <a:p>
                      <a:pPr algn="ctr"/>
                      <a:endParaRPr lang="en-US" sz="800" dirty="0">
                        <a:solidFill>
                          <a:schemeClr val="bg1"/>
                        </a:solidFill>
                        <a:latin typeface="Arial" pitchFamily="34" charset="0"/>
                        <a:cs typeface="Arial" pitchFamily="34" charset="0"/>
                      </a:endParaRPr>
                    </a:p>
                  </a:txBody>
                  <a:tcPr marL="98433" marR="98433" marT="36000"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A9121C"/>
                    </a:solidFill>
                  </a:tcPr>
                </a:tc>
                <a:tc hMerge="1">
                  <a:txBody>
                    <a:bodyPr/>
                    <a:lstStyle/>
                    <a:p>
                      <a:pPr algn="ctr"/>
                      <a:endParaRPr lang="en-US" sz="900" dirty="0">
                        <a:solidFill>
                          <a:schemeClr val="bg1"/>
                        </a:solidFill>
                        <a:latin typeface="Arial" pitchFamily="34" charset="0"/>
                        <a:cs typeface="Arial" pitchFamily="34" charset="0"/>
                      </a:endParaRPr>
                    </a:p>
                  </a:txBody>
                  <a:tcPr marL="106257" marR="106257" marT="39692"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A9121C"/>
                    </a:solidFill>
                  </a:tcPr>
                </a:tc>
                <a:extLst>
                  <a:ext uri="{0D108BD9-81ED-4DB2-BD59-A6C34878D82A}">
                    <a16:rowId xmlns:a16="http://schemas.microsoft.com/office/drawing/2014/main" val="10000"/>
                  </a:ext>
                </a:extLst>
              </a:tr>
              <a:tr h="216700">
                <a:tc vMerge="1">
                  <a:txBody>
                    <a:bodyPr/>
                    <a:lstStyle/>
                    <a:p>
                      <a:endParaRPr lang="en-US" dirty="0"/>
                    </a:p>
                  </a:txBody>
                  <a:tcPr/>
                </a:tc>
                <a:tc vMerge="1">
                  <a:txBody>
                    <a:bodyPr/>
                    <a:lstStyle/>
                    <a:p>
                      <a:endParaRPr lang="en-US" dirty="0"/>
                    </a:p>
                  </a:txBody>
                  <a:tcPr/>
                </a:tc>
                <a:tc>
                  <a:txBody>
                    <a:bodyPr/>
                    <a:lstStyle/>
                    <a:p>
                      <a:pPr algn="ctr"/>
                      <a:r>
                        <a:rPr lang="en-US" sz="900" b="1" dirty="0">
                          <a:solidFill>
                            <a:schemeClr val="bg1"/>
                          </a:solidFill>
                          <a:latin typeface="Arial" pitchFamily="34" charset="0"/>
                          <a:cs typeface="Arial" pitchFamily="34" charset="0"/>
                        </a:rPr>
                        <a:t>2017</a:t>
                      </a:r>
                    </a:p>
                  </a:txBody>
                  <a:tcPr marL="106257" marR="106257" marT="19846" marB="51599">
                    <a:lnL w="571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2018</a:t>
                      </a:r>
                    </a:p>
                  </a:txBody>
                  <a:tcPr marL="106257" marR="106257" marT="19846" marB="51599">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2019</a:t>
                      </a:r>
                    </a:p>
                  </a:txBody>
                  <a:tcPr marL="106257" marR="106257" marT="19846" marB="51599">
                    <a:lnL w="12700" cap="flat" cmpd="sng" algn="ctr">
                      <a:noFill/>
                      <a:prstDash val="solid"/>
                      <a:round/>
                      <a:headEnd type="none" w="med" len="med"/>
                      <a:tailEnd type="none" w="med" len="med"/>
                    </a:lnL>
                    <a:lnR w="5715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2020</a:t>
                      </a:r>
                    </a:p>
                  </a:txBody>
                  <a:tcPr marL="106257" marR="106257" marT="19846" marB="51599">
                    <a:lnL w="12700" cap="flat" cmpd="sng" algn="ctr">
                      <a:noFill/>
                      <a:prstDash val="solid"/>
                      <a:round/>
                      <a:headEnd type="none" w="med" len="med"/>
                      <a:tailEnd type="none" w="med" len="med"/>
                    </a:lnL>
                    <a:lnR w="57150" cap="flat" cmpd="sng" algn="ctr">
                      <a:no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tc>
                  <a:txBody>
                    <a:bodyPr/>
                    <a:lstStyle/>
                    <a:p>
                      <a:pPr algn="ctr"/>
                      <a:r>
                        <a:rPr lang="en-US" sz="900" b="1" dirty="0">
                          <a:solidFill>
                            <a:schemeClr val="bg1"/>
                          </a:solidFill>
                          <a:latin typeface="Arial" pitchFamily="34" charset="0"/>
                          <a:cs typeface="Arial" pitchFamily="34" charset="0"/>
                        </a:rPr>
                        <a:t>2021</a:t>
                      </a:r>
                    </a:p>
                  </a:txBody>
                  <a:tcPr marL="106257" marR="106257" marT="19846" marB="51599">
                    <a:lnL w="1270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121C"/>
                    </a:solidFill>
                  </a:tcPr>
                </a:tc>
                <a:extLst>
                  <a:ext uri="{0D108BD9-81ED-4DB2-BD59-A6C34878D82A}">
                    <a16:rowId xmlns:a16="http://schemas.microsoft.com/office/drawing/2014/main" val="10001"/>
                  </a:ext>
                </a:extLst>
              </a:tr>
              <a:tr h="751304">
                <a:tc>
                  <a:txBody>
                    <a:bodyPr/>
                    <a:lstStyle/>
                    <a:p>
                      <a:pPr algn="ctr"/>
                      <a:r>
                        <a:rPr lang="en-US" sz="900" dirty="0" err="1">
                          <a:latin typeface="Arial" pitchFamily="34" charset="0"/>
                          <a:cs typeface="Arial" pitchFamily="34" charset="0"/>
                        </a:rPr>
                        <a:t>Zähler</a:t>
                      </a: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r>
                        <a:rPr lang="en-US" sz="900" dirty="0" err="1">
                          <a:latin typeface="Arial" pitchFamily="34" charset="0"/>
                          <a:cs typeface="Arial" pitchFamily="34" charset="0"/>
                        </a:rPr>
                        <a:t>Primärfälle des Nenners mit Hysterektomie ohne Morcellement</a:t>
                      </a:r>
                      <a:endParaRPr lang="en-US" sz="900" dirty="0">
                        <a:latin typeface="Arial" pitchFamily="34" charset="0"/>
                        <a:cs typeface="Arial" pitchFamily="34" charset="0"/>
                      </a:endParaRPr>
                    </a:p>
                  </a:txBody>
                  <a:tcPr marL="106257" marR="106257"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k.A.</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a:latin typeface="Arial" pitchFamily="34" charset="0"/>
                          <a:cs typeface="Arial" pitchFamily="34" charset="0"/>
                        </a:rPr>
                        <a:t>k.A.</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a:latin typeface="Arial" pitchFamily="34" charset="0"/>
                          <a:cs typeface="Arial" pitchFamily="34" charset="0"/>
                        </a:rPr>
                        <a:t>k.A.</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a:latin typeface="Arial" pitchFamily="34" charset="0"/>
                          <a:cs typeface="Arial" pitchFamily="34" charset="0"/>
                        </a:rPr>
                        <a:t>k.A.</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en-US" sz="900" dirty="0" err="1">
                          <a:latin typeface="Arial" pitchFamily="34" charset="0"/>
                          <a:cs typeface="Arial" pitchFamily="34" charset="0"/>
                        </a:rPr>
                        <a:t>k.A.</a:t>
                      </a:r>
                      <a:endParaRPr lang="de-DE" sz="900" b="0" i="0" u="none" strike="noStrike" dirty="0">
                        <a:solidFill>
                          <a:srgbClr val="000000"/>
                        </a:solidFill>
                        <a:effectLst/>
                        <a:latin typeface="Arial"/>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2"/>
                  </a:ext>
                </a:extLst>
              </a:tr>
              <a:tr h="751304">
                <a:tc>
                  <a:txBody>
                    <a:bodyPr/>
                    <a:lstStyle/>
                    <a:p>
                      <a:pPr algn="ctr"/>
                      <a:r>
                        <a:rPr lang="en-US" sz="900" dirty="0">
                          <a:latin typeface="Arial" pitchFamily="34" charset="0"/>
                          <a:cs typeface="Arial" pitchFamily="34" charset="0"/>
                        </a:rPr>
                        <a:t>Nenner</a:t>
                      </a: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r>
                        <a:rPr lang="en-US" sz="900" dirty="0" err="1">
                          <a:latin typeface="Arial" pitchFamily="34" charset="0"/>
                          <a:cs typeface="Arial" pitchFamily="34" charset="0"/>
                        </a:rPr>
                        <a:t>Außerhalb des Zentrums operierte Primärfälle mit auf den Uterus beschränktem Sarkom (ICD-O T C54, C55 iVm Morphologie-Codes Sarkomzentren), M0 mit Hysterektomie</a:t>
                      </a:r>
                      <a:endParaRPr lang="en-US" sz="900" dirty="0">
                        <a:latin typeface="Arial" pitchFamily="34" charset="0"/>
                        <a:cs typeface="Arial" pitchFamily="34" charset="0"/>
                      </a:endParaRPr>
                    </a:p>
                  </a:txBody>
                  <a:tcPr marL="106257" marR="106257"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k.A.</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a:latin typeface="Arial" pitchFamily="34" charset="0"/>
                          <a:cs typeface="Arial" pitchFamily="34" charset="0"/>
                        </a:rPr>
                        <a:t>k.A.</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a:latin typeface="Arial" pitchFamily="34" charset="0"/>
                          <a:cs typeface="Arial" pitchFamily="34" charset="0"/>
                        </a:rPr>
                        <a:t>k.A.</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a:latin typeface="Arial" pitchFamily="34" charset="0"/>
                          <a:cs typeface="Arial" pitchFamily="34" charset="0"/>
                        </a:rPr>
                        <a:t>k.A.</a:t>
                      </a: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k.A.</a:t>
                      </a:r>
                      <a:endParaRPr lang="en-US" sz="900" dirty="0">
                        <a:latin typeface="Arial" pitchFamily="34" charset="0"/>
                        <a:cs typeface="Arial" pitchFamily="34" charset="0"/>
                      </a:endParaRPr>
                    </a:p>
                  </a:txBody>
                  <a:tcPr marL="126300" marR="126300"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3"/>
                  </a:ext>
                </a:extLst>
              </a:tr>
              <a:tr h="379982">
                <a:tc>
                  <a:txBody>
                    <a:bodyPr/>
                    <a:lstStyle/>
                    <a:p>
                      <a:pPr algn="ctr"/>
                      <a:r>
                        <a:rPr lang="en-US" sz="900" dirty="0" err="1">
                          <a:latin typeface="Arial" pitchFamily="34" charset="0"/>
                          <a:cs typeface="Arial" pitchFamily="34" charset="0"/>
                        </a:rPr>
                        <a:t>Quote</a:t>
                      </a: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r>
                        <a:rPr lang="en-US" sz="900" dirty="0" err="1">
                          <a:latin typeface="Arial" pitchFamily="34" charset="0"/>
                          <a:cs typeface="Arial" pitchFamily="34" charset="0"/>
                        </a:rPr>
                        <a:t>Begründungspflicht* &lt;90%</a:t>
                      </a:r>
                      <a:endParaRPr lang="en-US" sz="900" dirty="0">
                        <a:latin typeface="Arial" pitchFamily="34" charset="0"/>
                        <a:cs typeface="Arial" pitchFamily="34" charset="0"/>
                      </a:endParaRPr>
                    </a:p>
                  </a:txBody>
                  <a:tcPr marL="106257" marR="106257"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k.A.</a:t>
                      </a: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k.A.</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k.A.</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k.A.</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err="1">
                          <a:solidFill>
                            <a:schemeClr val="tx1"/>
                          </a:solidFill>
                          <a:latin typeface="Arial" pitchFamily="34" charset="0"/>
                          <a:cs typeface="Arial" pitchFamily="34" charset="0"/>
                        </a:rPr>
                        <a:t>k.A.</a:t>
                      </a:r>
                      <a:endParaRPr lang="en-US" sz="900" dirty="0">
                        <a:solidFill>
                          <a:schemeClr val="tx1"/>
                        </a:solidFill>
                        <a:latin typeface="Arial" pitchFamily="34" charset="0"/>
                        <a:cs typeface="Arial" pitchFamily="34" charset="0"/>
                      </a:endParaRPr>
                    </a:p>
                  </a:txBody>
                  <a:tcPr marL="38862" marR="38862" marT="55568" marB="5556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4"/>
                  </a:ext>
                </a:extLst>
              </a:tr>
              <a:tr h="277842">
                <a:tc grid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noFill/>
                  </a:tcPr>
                </a:tc>
                <a:tc hMerge="1">
                  <a:txBody>
                    <a:bodyPr/>
                    <a:lstStyle/>
                    <a:p>
                      <a:endParaRPr lang="en-US" sz="800" dirty="0">
                        <a:latin typeface="Arial" pitchFamily="34" charset="0"/>
                        <a:cs typeface="Arial" pitchFamily="34" charset="0"/>
                      </a:endParaRPr>
                    </a:p>
                  </a:txBody>
                  <a:tcPr marL="98433" marR="98433" marT="45431" marB="45431">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Arial" pitchFamily="34" charset="0"/>
                        <a:cs typeface="Arial" pitchFamily="34" charset="0"/>
                      </a:endParaRPr>
                    </a:p>
                  </a:txBody>
                  <a:tcPr marL="36000" marR="36000" marT="50400" marB="504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a:latin typeface="Arial" pitchFamily="34" charset="0"/>
                        <a:cs typeface="Arial" pitchFamily="34" charset="0"/>
                      </a:endParaRPr>
                    </a:p>
                  </a:txBody>
                  <a:tcPr marL="38862" marR="38862" marT="50090" marB="500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37</a:t>
            </a:fld>
            <a:endParaRPr lang="en-US" dirty="0"/>
          </a:p>
        </p:txBody>
      </p:sp>
      <p:graphicFrame>
        <p:nvGraphicFramePr>
          <p:cNvPr id="13" name="Table 10"/>
          <p:cNvGraphicFramePr>
            <a:graphicFrameLocks noGrp="1"/>
          </p:cNvGraphicFramePr>
          <p:nvPr/>
        </p:nvGraphicFramePr>
        <p:xfrm>
          <a:off x="7368240" y="4249311"/>
          <a:ext cx="3146936" cy="998825"/>
        </p:xfrm>
        <a:graphic>
          <a:graphicData uri="http://schemas.openxmlformats.org/drawingml/2006/table">
            <a:tbl>
              <a:tblPr firstRow="1" bandRow="1">
                <a:tableStyleId>{5C22544A-7EE6-4342-B048-85BDC9FD1C3A}</a:tableStyleId>
              </a:tblPr>
              <a:tblGrid>
                <a:gridCol w="786734">
                  <a:extLst>
                    <a:ext uri="{9D8B030D-6E8A-4147-A177-3AD203B41FA5}">
                      <a16:colId xmlns:a16="http://schemas.microsoft.com/office/drawing/2014/main" val="20000"/>
                    </a:ext>
                  </a:extLst>
                </a:gridCol>
                <a:gridCol w="786734">
                  <a:extLst>
                    <a:ext uri="{9D8B030D-6E8A-4147-A177-3AD203B41FA5}">
                      <a16:colId xmlns:a16="http://schemas.microsoft.com/office/drawing/2014/main" val="20001"/>
                    </a:ext>
                  </a:extLst>
                </a:gridCol>
                <a:gridCol w="786734">
                  <a:extLst>
                    <a:ext uri="{9D8B030D-6E8A-4147-A177-3AD203B41FA5}">
                      <a16:colId xmlns:a16="http://schemas.microsoft.com/office/drawing/2014/main" val="20002"/>
                    </a:ext>
                  </a:extLst>
                </a:gridCol>
                <a:gridCol w="786734">
                  <a:extLst>
                    <a:ext uri="{9D8B030D-6E8A-4147-A177-3AD203B41FA5}">
                      <a16:colId xmlns:a16="http://schemas.microsoft.com/office/drawing/2014/main" val="20003"/>
                    </a:ext>
                  </a:extLst>
                </a:gridCol>
              </a:tblGrid>
              <a:tr h="254027">
                <a:tc gridSpan="2">
                  <a:txBody>
                    <a:bodyPr/>
                    <a:lstStyle/>
                    <a:p>
                      <a:r>
                        <a:rPr lang="en-US" sz="900" dirty="0" err="1">
                          <a:solidFill>
                            <a:schemeClr val="tx1"/>
                          </a:solidFill>
                          <a:latin typeface="Arial" pitchFamily="34" charset="0"/>
                          <a:cs typeface="Arial" pitchFamily="34" charset="0"/>
                        </a:rPr>
                        <a:t>Standorte mit auswertbaren Daten</a:t>
                      </a:r>
                      <a:endParaRPr lang="en-US" sz="900" dirty="0">
                        <a:solidFill>
                          <a:schemeClr val="tx1"/>
                        </a:solidFill>
                        <a:latin typeface="Arial" pitchFamily="34" charset="0"/>
                        <a:cs typeface="Arial" pitchFamily="34" charset="0"/>
                      </a:endParaRPr>
                    </a:p>
                  </a:txBody>
                  <a:tcPr marL="98708" marR="98708" marT="50408" marB="50408">
                    <a:lnL w="31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57150" cap="flat" cmpd="sng" algn="ctr">
                      <a:noFill/>
                      <a:prstDash val="solid"/>
                      <a:round/>
                      <a:headEnd type="none" w="med" len="med"/>
                      <a:tailEnd type="none" w="med" len="med"/>
                    </a:lnB>
                    <a:solidFill>
                      <a:srgbClr val="F8C57F"/>
                    </a:solidFill>
                  </a:tcPr>
                </a:tc>
                <a:tc hMerge="1">
                  <a:txBody>
                    <a:bodyPr/>
                    <a:lstStyle/>
                    <a:p>
                      <a:endParaRPr lang="en-US" dirty="0"/>
                    </a:p>
                  </a:txBody>
                  <a:tcPr/>
                </a:tc>
                <a:tc gridSpan="2">
                  <a:txBody>
                    <a:bodyPr/>
                    <a:lstStyle/>
                    <a:p>
                      <a:r>
                        <a:rPr lang="en-US" sz="900" dirty="0" err="1">
                          <a:solidFill>
                            <a:schemeClr val="tx1"/>
                          </a:solidFill>
                          <a:latin typeface="Arial" pitchFamily="34" charset="0"/>
                          <a:cs typeface="Arial" pitchFamily="34" charset="0"/>
                        </a:rPr>
                        <a:t>Standorte</a:t>
                      </a:r>
                      <a:r>
                        <a:rPr lang="en-US" sz="900" dirty="0">
                          <a:solidFill>
                            <a:schemeClr val="tx1"/>
                          </a:solidFill>
                          <a:latin typeface="Arial" pitchFamily="34" charset="0"/>
                          <a:cs typeface="Arial" pitchFamily="34" charset="0"/>
                        </a:rPr>
                        <a:t> </a:t>
                      </a:r>
                      <a:r>
                        <a:rPr lang="en-US" sz="900" dirty="0" err="1">
                          <a:solidFill>
                            <a:schemeClr val="tx1"/>
                          </a:solidFill>
                          <a:latin typeface="Arial" pitchFamily="34" charset="0"/>
                          <a:cs typeface="Arial" pitchFamily="34" charset="0"/>
                        </a:rPr>
                        <a:t>innerhalb</a:t>
                      </a:r>
                      <a:r>
                        <a:rPr lang="en-US" sz="900" dirty="0">
                          <a:solidFill>
                            <a:schemeClr val="tx1"/>
                          </a:solidFill>
                          <a:latin typeface="Arial" pitchFamily="34" charset="0"/>
                          <a:cs typeface="Arial" pitchFamily="34" charset="0"/>
                        </a:rPr>
                        <a:t> der </a:t>
                      </a:r>
                      <a:r>
                        <a:rPr lang="en-US" sz="900" dirty="0" err="1">
                          <a:solidFill>
                            <a:schemeClr val="tx1"/>
                          </a:solidFill>
                          <a:latin typeface="Arial" pitchFamily="34" charset="0"/>
                          <a:cs typeface="Arial" pitchFamily="34" charset="0"/>
                        </a:rPr>
                        <a:t>Plausibilitätsgrenzen</a:t>
                      </a:r>
                      <a:endParaRPr lang="en-US" sz="900" dirty="0">
                        <a:solidFill>
                          <a:schemeClr val="tx1"/>
                        </a:solidFill>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57150" cap="flat" cmpd="sng" algn="ctr">
                      <a:noFill/>
                      <a:prstDash val="solid"/>
                      <a:round/>
                      <a:headEnd type="none" w="med" len="med"/>
                      <a:tailEnd type="none" w="med" len="med"/>
                    </a:lnB>
                    <a:solidFill>
                      <a:srgbClr val="F8C57F"/>
                    </a:solidFill>
                  </a:tcPr>
                </a:tc>
                <a:tc hMerge="1">
                  <a:txBody>
                    <a:bodyPr/>
                    <a:lstStyle/>
                    <a:p>
                      <a:endParaRPr lang="en-US" dirty="0"/>
                    </a:p>
                  </a:txBody>
                  <a:tcPr/>
                </a:tc>
                <a:extLst>
                  <a:ext uri="{0D108BD9-81ED-4DB2-BD59-A6C34878D82A}">
                    <a16:rowId xmlns:a16="http://schemas.microsoft.com/office/drawing/2014/main" val="10000"/>
                  </a:ext>
                </a:extLst>
              </a:tr>
              <a:tr h="254027">
                <a:tc>
                  <a:txBody>
                    <a:bodyPr/>
                    <a:lstStyle/>
                    <a:p>
                      <a:pPr algn="ctr"/>
                      <a:r>
                        <a:rPr lang="en-US" sz="900" dirty="0">
                          <a:latin typeface="Arial" pitchFamily="34" charset="0"/>
                          <a:cs typeface="Arial" pitchFamily="34" charset="0"/>
                        </a:rPr>
                        <a:t>Anzahl</a:t>
                      </a:r>
                    </a:p>
                  </a:txBody>
                  <a:tcPr marL="106934" marR="106934" marT="50408" marB="50408">
                    <a:lnL w="31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a:txBody>
                    <a:bodyPr/>
                    <a:lstStyle/>
                    <a:p>
                      <a:pPr algn="ctr"/>
                      <a:r>
                        <a:rPr lang="en-US" sz="900" dirty="0">
                          <a:latin typeface="Arial" pitchFamily="34" charset="0"/>
                          <a:cs typeface="Arial" pitchFamily="34" charset="0"/>
                        </a:rPr>
                        <a:t>%</a:t>
                      </a:r>
                    </a:p>
                  </a:txBody>
                  <a:tcPr marL="106934" marR="106934" marT="50408" marB="50408">
                    <a:lnL w="3175"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a:txBody>
                    <a:bodyPr/>
                    <a:lstStyle/>
                    <a:p>
                      <a:pPr algn="ctr"/>
                      <a:r>
                        <a:rPr lang="en-US" sz="900" dirty="0">
                          <a:latin typeface="Arial" pitchFamily="34" charset="0"/>
                          <a:cs typeface="Arial" pitchFamily="34" charset="0"/>
                        </a:rPr>
                        <a:t>Anzahl</a:t>
                      </a:r>
                    </a:p>
                  </a:txBody>
                  <a:tcPr marL="106934" marR="106934" marT="50408" marB="50408">
                    <a:lnL w="5715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tc>
                  <a:txBody>
                    <a:bodyPr/>
                    <a:lstStyle/>
                    <a:p>
                      <a:pPr algn="ctr"/>
                      <a:r>
                        <a:rPr lang="en-US" sz="900" dirty="0">
                          <a:latin typeface="Arial" pitchFamily="34" charset="0"/>
                          <a:cs typeface="Arial" pitchFamily="34" charset="0"/>
                        </a:rPr>
                        <a:t>%</a:t>
                      </a:r>
                    </a:p>
                  </a:txBody>
                  <a:tcPr marL="106934" marR="106934" marT="50408" marB="50408">
                    <a:lnL w="31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8C57F"/>
                    </a:solidFill>
                  </a:tcPr>
                </a:tc>
                <a:extLst>
                  <a:ext uri="{0D108BD9-81ED-4DB2-BD59-A6C34878D82A}">
                    <a16:rowId xmlns:a16="http://schemas.microsoft.com/office/drawing/2014/main" val="10001"/>
                  </a:ext>
                </a:extLst>
              </a:tr>
              <a:tr h="369662">
                <a:tc>
                  <a:txBody>
                    <a:bodyPr/>
                    <a:lstStyle/>
                    <a:p>
                      <a:pPr algn="ctr"/>
                      <a:r>
                        <a:rPr lang="en-US" sz="900" dirty="0" err="1">
                          <a:latin typeface="Arial" pitchFamily="34" charset="0"/>
                          <a:cs typeface="Arial" pitchFamily="34" charset="0"/>
                        </a:rPr>
                        <a:t>7</a:t>
                      </a:r>
                      <a:endParaRPr lang="en-US" sz="900" dirty="0">
                        <a:latin typeface="Arial" pitchFamily="34" charset="0"/>
                        <a:cs typeface="Arial" pitchFamily="34" charset="0"/>
                      </a:endParaRPr>
                    </a:p>
                  </a:txBody>
                  <a:tcPr marL="98708" marR="98708" marT="50408" marB="50408">
                    <a:lnL w="31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3,95%</a:t>
                      </a:r>
                      <a:endParaRPr lang="en-US" sz="900" dirty="0">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4</a:t>
                      </a:r>
                      <a:endParaRPr lang="en-US" sz="900" dirty="0">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tc>
                  <a:txBody>
                    <a:bodyPr/>
                    <a:lstStyle/>
                    <a:p>
                      <a:pPr algn="ctr"/>
                      <a:r>
                        <a:rPr lang="en-US" sz="900" dirty="0" err="1">
                          <a:latin typeface="Arial" pitchFamily="34" charset="0"/>
                          <a:cs typeface="Arial" pitchFamily="34" charset="0"/>
                        </a:rPr>
                        <a:t>57,14%</a:t>
                      </a:r>
                      <a:endParaRPr lang="en-US" sz="900" dirty="0">
                        <a:latin typeface="Arial" pitchFamily="34" charset="0"/>
                        <a:cs typeface="Arial" pitchFamily="34" charset="0"/>
                      </a:endParaRPr>
                    </a:p>
                  </a:txBody>
                  <a:tcPr marL="98708" marR="98708" marT="50408" marB="50408">
                    <a:lnL w="5715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2"/>
                  </a:ext>
                </a:extLst>
              </a:tr>
            </a:tbl>
          </a:graphicData>
        </a:graphic>
      </p:graphicFrame>
      <p:sp>
        <p:nvSpPr>
          <p:cNvPr id="17" name="Textfeld 9"/>
          <p:cNvSpPr txBox="1">
            <a:spLocks noChangeArrowheads="1"/>
          </p:cNvSpPr>
          <p:nvPr/>
        </p:nvSpPr>
        <p:spPr bwMode="auto">
          <a:xfrm>
            <a:off x="7377205" y="5330221"/>
            <a:ext cx="3137972" cy="1627358"/>
          </a:xfrm>
          <a:prstGeom prst="rect">
            <a:avLst/>
          </a:prstGeom>
          <a:solidFill>
            <a:srgbClr val="FEF3E5"/>
          </a:solidFill>
          <a:ln w="9525">
            <a:noFill/>
            <a:miter lim="800000"/>
            <a:headEnd/>
            <a:tailEnd/>
          </a:ln>
        </p:spPr>
        <p:txBody>
          <a:bodyPr wrap="square" lIns="89431" tIns="56789" rIns="113579" bIns="56789">
            <a:normAutofit/>
          </a:bodyPr>
          <a:lstStyle/>
          <a:p>
            <a:pPr algn="just"/>
            <a:r>
              <a:rPr lang="de-DE" sz="900" b="1" dirty="0">
                <a:latin typeface="Arial" pitchFamily="34" charset="0"/>
                <a:cs typeface="Arial" pitchFamily="34" charset="0"/>
              </a:rPr>
              <a:t>Anmerkungen</a:t>
            </a:r>
            <a:r>
              <a:rPr lang="de-DE" sz="900" dirty="0">
                <a:latin typeface="Arial" pitchFamily="34" charset="0"/>
                <a:cs typeface="Arial" pitchFamily="34" charset="0"/>
              </a:rPr>
              <a:t>:</a:t>
            </a:r>
          </a:p>
          <a:p>
            <a:pPr algn="just"/>
            <a:endParaRPr lang="en-US" sz="1000" dirty="0"/>
          </a:p>
          <a:p>
            <a:pPr algn="just"/>
            <a:endParaRPr lang="de-DE" sz="1700" b="1" dirty="0">
              <a:latin typeface="Arial" charset="0"/>
              <a:cs typeface="Arial" charset="0"/>
            </a:endParaRPr>
          </a:p>
          <a:p>
            <a:pPr algn="just"/>
            <a:endParaRPr lang="de-DE" sz="1700" b="1" dirty="0">
              <a:latin typeface="Arial" charset="0"/>
              <a:cs typeface="Arial" charset="0"/>
            </a:endParaRPr>
          </a:p>
          <a:p>
            <a:pPr algn="just"/>
            <a:endParaRPr lang="de-DE" sz="1700" b="1" dirty="0">
              <a:latin typeface="Arial" charset="0"/>
              <a:cs typeface="Arial" charset="0"/>
            </a:endParaRPr>
          </a:p>
          <a:p>
            <a:pPr algn="just"/>
            <a:endParaRPr lang="de-DE" sz="1700" dirty="0">
              <a:latin typeface="Arial" charset="0"/>
              <a:cs typeface="Arial" charset="0"/>
            </a:endParaRPr>
          </a:p>
        </p:txBody>
      </p:sp>
      <p:graphicFrame>
        <p:nvGraphicFramePr>
          <p:cNvPr id="26" name="Tabelle 30"/>
          <p:cNvGraphicFramePr>
            <a:graphicFrameLocks noGrp="1"/>
          </p:cNvGraphicFramePr>
          <p:nvPr/>
        </p:nvGraphicFramePr>
        <p:xfrm>
          <a:off x="2984500" y="4240579"/>
          <a:ext cx="4226397" cy="2719749"/>
        </p:xfrm>
        <a:graphic>
          <a:graphicData uri="http://schemas.openxmlformats.org/drawingml/2006/table">
            <a:tbl>
              <a:tblPr firstRow="1" bandRow="1">
                <a:tableStyleId>{5C22544A-7EE6-4342-B048-85BDC9FD1C3A}</a:tableStyleId>
              </a:tblPr>
              <a:tblGrid>
                <a:gridCol w="505755">
                  <a:extLst>
                    <a:ext uri="{9D8B030D-6E8A-4147-A177-3AD203B41FA5}">
                      <a16:colId xmlns:a16="http://schemas.microsoft.com/office/drawing/2014/main" val="20000"/>
                    </a:ext>
                  </a:extLst>
                </a:gridCol>
                <a:gridCol w="946572">
                  <a:extLst>
                    <a:ext uri="{9D8B030D-6E8A-4147-A177-3AD203B41FA5}">
                      <a16:colId xmlns:a16="http://schemas.microsoft.com/office/drawing/2014/main" val="20001"/>
                    </a:ext>
                  </a:extLst>
                </a:gridCol>
                <a:gridCol w="554814">
                  <a:extLst>
                    <a:ext uri="{9D8B030D-6E8A-4147-A177-3AD203B41FA5}">
                      <a16:colId xmlns:a16="http://schemas.microsoft.com/office/drawing/2014/main" val="20003"/>
                    </a:ext>
                  </a:extLst>
                </a:gridCol>
                <a:gridCol w="554814">
                  <a:extLst>
                    <a:ext uri="{9D8B030D-6E8A-4147-A177-3AD203B41FA5}">
                      <a16:colId xmlns:a16="http://schemas.microsoft.com/office/drawing/2014/main" val="20004"/>
                    </a:ext>
                  </a:extLst>
                </a:gridCol>
                <a:gridCol w="554814">
                  <a:extLst>
                    <a:ext uri="{9D8B030D-6E8A-4147-A177-3AD203B41FA5}">
                      <a16:colId xmlns:a16="http://schemas.microsoft.com/office/drawing/2014/main" val="20005"/>
                    </a:ext>
                  </a:extLst>
                </a:gridCol>
                <a:gridCol w="554814">
                  <a:extLst>
                    <a:ext uri="{9D8B030D-6E8A-4147-A177-3AD203B41FA5}">
                      <a16:colId xmlns:a16="http://schemas.microsoft.com/office/drawing/2014/main" val="20006"/>
                    </a:ext>
                  </a:extLst>
                </a:gridCol>
                <a:gridCol w="554814">
                  <a:extLst>
                    <a:ext uri="{9D8B030D-6E8A-4147-A177-3AD203B41FA5}">
                      <a16:colId xmlns:a16="http://schemas.microsoft.com/office/drawing/2014/main" val="20007"/>
                    </a:ext>
                  </a:extLst>
                </a:gridCol>
              </a:tblGrid>
              <a:tr h="331394">
                <a:tc gridSpan="2">
                  <a:txBody>
                    <a:bodyPr/>
                    <a:lstStyle/>
                    <a:p>
                      <a:endParaRPr lang="de-DE" sz="900" dirty="0">
                        <a:solidFill>
                          <a:schemeClr val="tx1"/>
                        </a:solidFill>
                        <a:latin typeface="Arial" pitchFamily="34" charset="0"/>
                        <a:cs typeface="Arial" pitchFamily="34" charset="0"/>
                      </a:endParaRPr>
                    </a:p>
                  </a:txBody>
                  <a:tcPr marL="106934" marR="106934" marT="50408" marB="50408">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hMerge="1">
                  <a:txBody>
                    <a:bodyPr/>
                    <a:lstStyle/>
                    <a:p>
                      <a:pPr algn="ctr"/>
                      <a:endParaRPr lang="de-DE" sz="800" dirty="0">
                        <a:solidFill>
                          <a:schemeClr val="tx1"/>
                        </a:solidFill>
                        <a:latin typeface="Arial" pitchFamily="34" charset="0"/>
                        <a:cs typeface="Arial" pitchFamily="34" charset="0"/>
                      </a:endParaRPr>
                    </a:p>
                  </a:txBody>
                  <a:tcPr marL="99060" marR="9906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A5DAAD"/>
                    </a:solidFill>
                  </a:tcPr>
                </a:tc>
                <a:tc>
                  <a:txBody>
                    <a:bodyPr/>
                    <a:lstStyle/>
                    <a:p>
                      <a:pPr algn="ctr"/>
                      <a:r>
                        <a:rPr lang="de-DE" sz="900" dirty="0">
                          <a:solidFill>
                            <a:schemeClr val="tx1"/>
                          </a:solidFill>
                          <a:latin typeface="Arial" pitchFamily="34" charset="0"/>
                          <a:cs typeface="Arial" pitchFamily="34" charset="0"/>
                        </a:rPr>
                        <a:t>2017</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2018</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2019</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2020</a:t>
                      </a:r>
                    </a:p>
                  </a:txBody>
                  <a:tcPr marL="106934" marR="106934" marT="50408" marB="5040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8C57F"/>
                    </a:solidFill>
                  </a:tcPr>
                </a:tc>
                <a:tc>
                  <a:txBody>
                    <a:bodyPr/>
                    <a:lstStyle/>
                    <a:p>
                      <a:pPr algn="ctr"/>
                      <a:r>
                        <a:rPr lang="de-DE" sz="900" dirty="0">
                          <a:solidFill>
                            <a:schemeClr val="tx1"/>
                          </a:solidFill>
                          <a:latin typeface="Arial" pitchFamily="34" charset="0"/>
                          <a:cs typeface="Arial" pitchFamily="34" charset="0"/>
                        </a:rPr>
                        <a:t>2021</a:t>
                      </a:r>
                    </a:p>
                  </a:txBody>
                  <a:tcPr marL="106934" marR="106934" marT="50408" marB="50408" anchor="ctr">
                    <a:lnL w="57150" cap="flat" cmpd="sng" algn="ctr">
                      <a:solidFill>
                        <a:schemeClr val="bg1"/>
                      </a:solidFill>
                      <a:prstDash val="solid"/>
                      <a:round/>
                      <a:headEnd type="none" w="med" len="med"/>
                      <a:tailEnd type="none" w="med" len="med"/>
                    </a:lnL>
                    <a:lnB w="57150" cap="flat" cmpd="sng" algn="ctr">
                      <a:solidFill>
                        <a:schemeClr val="bg1"/>
                      </a:solidFill>
                      <a:prstDash val="solid"/>
                      <a:round/>
                      <a:headEnd type="none" w="med" len="med"/>
                      <a:tailEnd type="none" w="med" len="med"/>
                    </a:lnB>
                    <a:solidFill>
                      <a:srgbClr val="F8C57F"/>
                    </a:solidFill>
                  </a:tcPr>
                </a:tc>
                <a:extLst>
                  <a:ext uri="{0D108BD9-81ED-4DB2-BD59-A6C34878D82A}">
                    <a16:rowId xmlns:a16="http://schemas.microsoft.com/office/drawing/2014/main" val="10000"/>
                  </a:ext>
                </a:extLst>
              </a:tr>
              <a:tr h="410625">
                <a:tc rowSpan="7">
                  <a:txBody>
                    <a:bodyPr/>
                    <a:lstStyle/>
                    <a:p>
                      <a:pPr>
                        <a:lnSpc>
                          <a:spcPts val="1200"/>
                        </a:lnSpc>
                        <a:spcAft>
                          <a:spcPts val="0"/>
                        </a:spcAft>
                      </a:pPr>
                      <a:endParaRPr lang="de-DE" sz="900" dirty="0">
                        <a:effectLst/>
                        <a:latin typeface="Arial" pitchFamily="34" charset="0"/>
                        <a:ea typeface="Times New Roman"/>
                        <a:cs typeface="Arial" pitchFamily="34" charset="0"/>
                      </a:endParaRPr>
                    </a:p>
                  </a:txBody>
                  <a:tcPr marL="80201" marR="80201"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dirty="0">
                          <a:effectLst/>
                          <a:latin typeface="Arial" pitchFamily="34" charset="0"/>
                          <a:ea typeface="Times New Roman"/>
                          <a:cs typeface="Arial" pitchFamily="34" charset="0"/>
                        </a:rPr>
                        <a:t>Max</a:t>
                      </a: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err="1">
                          <a:solidFill>
                            <a:srgbClr val="000000"/>
                          </a:solidFill>
                          <a:effectLst/>
                          <a:latin typeface="Arial"/>
                        </a:rPr>
                        <a:t>100%</a:t>
                      </a:r>
                      <a:endParaRPr lang="de-DE" sz="900" b="0" i="0" u="none" strike="noStrike" dirty="0">
                        <a:solidFill>
                          <a:srgbClr val="000000"/>
                        </a:solidFill>
                        <a:effectLst/>
                        <a:latin typeface="Arial"/>
                      </a:endParaRP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1"/>
                  </a:ext>
                </a:extLst>
              </a:tr>
              <a:tr h="320760">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de-DE" sz="900" dirty="0">
                          <a:effectLst/>
                          <a:latin typeface="Arial" pitchFamily="34" charset="0"/>
                          <a:ea typeface="Times New Roman"/>
                          <a:cs typeface="Arial" pitchFamily="34" charset="0"/>
                        </a:rPr>
                        <a:t>95. Perzentil</a:t>
                      </a: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2"/>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75. </a:t>
                      </a:r>
                      <a:r>
                        <a:rPr lang="en-US" sz="900" dirty="0" err="1">
                          <a:effectLst/>
                          <a:latin typeface="Arial" pitchFamily="34" charset="0"/>
                          <a:ea typeface="Times New Roman"/>
                          <a:cs typeface="Arial" pitchFamily="34" charset="0"/>
                        </a:rPr>
                        <a:t>Perzentil</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100%</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3"/>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Median</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algn="ctr" fontAlgn="ctr"/>
                      <a:r>
                        <a:rPr lang="de-DE" sz="900" b="0" i="0" u="none" strike="noStrike" dirty="0" err="1">
                          <a:solidFill>
                            <a:srgbClr val="000000"/>
                          </a:solidFill>
                          <a:effectLst/>
                          <a:latin typeface="Arial"/>
                        </a:rPr>
                        <a:t>100%</a:t>
                      </a:r>
                      <a:endParaRPr lang="de-DE" sz="900" b="0" i="0" u="none" strike="noStrike" dirty="0">
                        <a:solidFill>
                          <a:srgbClr val="000000"/>
                        </a:solidFill>
                        <a:effectLst/>
                        <a:latin typeface="Arial"/>
                      </a:endParaRP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4"/>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25. </a:t>
                      </a:r>
                      <a:r>
                        <a:rPr lang="en-US" sz="900" dirty="0" err="1">
                          <a:effectLst/>
                          <a:latin typeface="Arial" pitchFamily="34" charset="0"/>
                          <a:ea typeface="Times New Roman"/>
                          <a:cs typeface="Arial" pitchFamily="34" charset="0"/>
                        </a:rPr>
                        <a:t>Perzentil</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0,00%</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5"/>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5. </a:t>
                      </a:r>
                      <a:r>
                        <a:rPr lang="en-US" sz="900" dirty="0" err="1">
                          <a:effectLst/>
                          <a:latin typeface="Arial" pitchFamily="34" charset="0"/>
                          <a:ea typeface="Times New Roman"/>
                          <a:cs typeface="Arial" pitchFamily="34" charset="0"/>
                        </a:rPr>
                        <a:t>Perzentil</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rgbClr val="000000"/>
                          </a:solidFill>
                          <a:effectLst/>
                          <a:latin typeface="Arial"/>
                        </a:rPr>
                        <a:t>0,00%</a:t>
                      </a: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3E5"/>
                    </a:solidFill>
                  </a:tcPr>
                </a:tc>
                <a:extLst>
                  <a:ext uri="{0D108BD9-81ED-4DB2-BD59-A6C34878D82A}">
                    <a16:rowId xmlns:a16="http://schemas.microsoft.com/office/drawing/2014/main" val="10006"/>
                  </a:ext>
                </a:extLst>
              </a:tr>
              <a:tr h="331394">
                <a:tc vMerge="1">
                  <a:txBody>
                    <a:bodyPr/>
                    <a:lstStyle/>
                    <a:p>
                      <a:pPr>
                        <a:lnSpc>
                          <a:spcPts val="1200"/>
                        </a:lnSpc>
                        <a:spcAft>
                          <a:spcPts val="0"/>
                        </a:spcAft>
                      </a:pPr>
                      <a:endParaRPr lang="de-DE" sz="800" dirty="0">
                        <a:effectLst/>
                        <a:latin typeface="Arial" pitchFamily="34" charset="0"/>
                        <a:ea typeface="Times New Roman"/>
                        <a:cs typeface="Arial" pitchFamily="34" charset="0"/>
                      </a:endParaRPr>
                    </a:p>
                  </a:txBody>
                  <a:tcPr marL="74295" marR="7429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E8F5EA"/>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900" dirty="0">
                          <a:effectLst/>
                          <a:latin typeface="Arial" pitchFamily="34" charset="0"/>
                          <a:ea typeface="Times New Roman"/>
                          <a:cs typeface="Arial" pitchFamily="34" charset="0"/>
                        </a:rPr>
                        <a:t>Min</a:t>
                      </a:r>
                      <a:endParaRPr lang="de-DE" sz="900" dirty="0">
                        <a:effectLst/>
                        <a:latin typeface="Arial" pitchFamily="34" charset="0"/>
                        <a:ea typeface="Times New Roman"/>
                        <a:cs typeface="Arial" pitchFamily="34" charset="0"/>
                      </a:endParaRPr>
                    </a:p>
                  </a:txBody>
                  <a:tcPr marL="80201" marR="8020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a:solidFill>
                            <a:srgbClr val="000000"/>
                          </a:solidFill>
                          <a:effectLst/>
                          <a:latin typeface="Arial"/>
                        </a:rPr>
                        <a:t>-----</a:t>
                      </a:r>
                    </a:p>
                  </a:txBody>
                  <a:tcPr marL="11139" marR="11139" marT="10502"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EF3E5"/>
                    </a:solidFill>
                  </a:tcPr>
                </a:tc>
                <a:tc>
                  <a:txBody>
                    <a:bodyPr/>
                    <a:lstStyle/>
                    <a:p>
                      <a:pPr algn="ctr" fontAlgn="ctr"/>
                      <a:r>
                        <a:rPr lang="de-DE" sz="900" b="0" i="0" u="none" strike="noStrike" dirty="0" err="1">
                          <a:solidFill>
                            <a:srgbClr val="000000"/>
                          </a:solidFill>
                          <a:effectLst/>
                          <a:latin typeface="Arial"/>
                        </a:rPr>
                        <a:t>0,00%</a:t>
                      </a:r>
                      <a:endParaRPr lang="de-DE" sz="900" b="0" i="0" u="none" strike="noStrike" dirty="0">
                        <a:solidFill>
                          <a:srgbClr val="000000"/>
                        </a:solidFill>
                        <a:effectLst/>
                        <a:latin typeface="Arial"/>
                      </a:endParaRPr>
                    </a:p>
                  </a:txBody>
                  <a:tcPr marL="11139" marR="11139" marT="10502"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solidFill>
                      <a:srgbClr val="FEF3E5"/>
                    </a:solidFill>
                  </a:tcPr>
                </a:tc>
                <a:extLst>
                  <a:ext uri="{0D108BD9-81ED-4DB2-BD59-A6C34878D82A}">
                    <a16:rowId xmlns:a16="http://schemas.microsoft.com/office/drawing/2014/main" val="10007"/>
                  </a:ext>
                </a:extLst>
              </a:tr>
            </a:tbl>
          </a:graphicData>
        </a:graphic>
      </p:graphicFrame>
      <p:cxnSp>
        <p:nvCxnSpPr>
          <p:cNvPr id="30" name="Gerade Verbindung 8"/>
          <p:cNvCxnSpPr/>
          <p:nvPr/>
        </p:nvCxnSpPr>
        <p:spPr>
          <a:xfrm>
            <a:off x="0" y="1048495"/>
            <a:ext cx="10693400" cy="0"/>
          </a:xfrm>
          <a:prstGeom prst="line">
            <a:avLst/>
          </a:prstGeom>
          <a:ln w="38100">
            <a:solidFill>
              <a:srgbClr val="F4A329"/>
            </a:solidFill>
          </a:ln>
        </p:spPr>
        <p:style>
          <a:lnRef idx="1">
            <a:schemeClr val="accent1"/>
          </a:lnRef>
          <a:fillRef idx="0">
            <a:schemeClr val="accent1"/>
          </a:fillRef>
          <a:effectRef idx="0">
            <a:schemeClr val="accent1"/>
          </a:effectRef>
          <a:fontRef idx="minor">
            <a:schemeClr val="tx1"/>
          </a:fontRef>
        </p:style>
      </p:cxnSp>
      <p:pic>
        <p:nvPicPr>
          <p:cNvPr id="16" name="Grafik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745" y="1145951"/>
            <a:ext cx="5210956" cy="2352393"/>
          </a:xfrm>
          <a:prstGeom prst="rect">
            <a:avLst/>
          </a:prstGeom>
        </p:spPr>
      </p:pic>
      <p:pic>
        <p:nvPicPr>
          <p:cNvPr id="19" name="Picture 3" descr="D:\benchmarking_endproducte\5\15\Allgemein\Grafiken\Boxplot\Allgemein_kennzahl_1.pn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047" y="4161631"/>
            <a:ext cx="2617522" cy="287764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C:\Users\cristina\Desktop\plot_prostat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9620" y="4684247"/>
            <a:ext cx="385579" cy="2201868"/>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p:cNvSpPr txBox="1">
            <a:spLocks/>
          </p:cNvSpPr>
          <p:nvPr/>
        </p:nvSpPr>
        <p:spPr bwMode="auto">
          <a:xfrm>
            <a:off x="178224" y="252042"/>
            <a:ext cx="9000278" cy="336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1300" dirty="0" err="1">
                <a:latin typeface="Arial" pitchFamily="34" charset="0"/>
              </a:rPr>
              <a:t>Jahresbericht</a:t>
            </a:r>
            <a:r>
              <a:rPr lang="en-US" sz="1300" dirty="0">
                <a:latin typeface="Arial" pitchFamily="34" charset="0"/>
              </a:rPr>
              <a:t> </a:t>
            </a:r>
            <a:r>
              <a:rPr lang="de-DE" sz="1300" dirty="0">
                <a:latin typeface="Arial" pitchFamily="34" charset="0"/>
              </a:rPr>
              <a:t>Gynäkologische Krebszentren</a:t>
            </a:r>
            <a:r>
              <a:rPr lang="en-US" sz="1300" dirty="0">
                <a:latin typeface="Arial" pitchFamily="34" charset="0"/>
              </a:rPr>
              <a:t> 2023 (</a:t>
            </a:r>
            <a:r>
              <a:rPr lang="en-US" sz="1300" dirty="0" err="1">
                <a:latin typeface="Arial" pitchFamily="34" charset="0"/>
              </a:rPr>
              <a:t>Auditjahr</a:t>
            </a:r>
            <a:r>
              <a:rPr lang="en-US" sz="1300" dirty="0">
                <a:latin typeface="Arial" pitchFamily="34" charset="0"/>
              </a:rPr>
              <a:t> 2022 / </a:t>
            </a:r>
            <a:r>
              <a:rPr lang="en-US" sz="1300" dirty="0" err="1">
                <a:latin typeface="Arial" pitchFamily="34" charset="0"/>
              </a:rPr>
              <a:t>Kennzahlenjahr</a:t>
            </a:r>
            <a:r>
              <a:rPr lang="en-US" sz="1300" dirty="0">
                <a:latin typeface="Arial" pitchFamily="34" charset="0"/>
              </a:rPr>
              <a:t> 2021)</a:t>
            </a:r>
            <a:endParaRPr lang="de-DE" sz="1300" kern="0" dirty="0">
              <a:solidFill>
                <a:srgbClr val="7F7F7F"/>
              </a:solidFill>
              <a:latin typeface="Arial" charset="0"/>
              <a:cs typeface="Arial" charset="0"/>
            </a:endParaRPr>
          </a:p>
        </p:txBody>
      </p:sp>
      <p:sp>
        <p:nvSpPr>
          <p:cNvPr id="5" name="Textfeld 4"/>
          <p:cNvSpPr txBox="1"/>
          <p:nvPr/>
        </p:nvSpPr>
        <p:spPr bwMode="auto">
          <a:xfrm>
            <a:off x="250265" y="7179596"/>
            <a:ext cx="53091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nchor="ctr">
            <a:spAutoFit/>
          </a:bodyPr>
          <a:lstStyle/>
          <a:p>
            <a:pPr defTabSz="914400">
              <a:defRPr/>
            </a:pPr>
            <a:r>
              <a:rPr lang="de-DE" sz="600" dirty="0" err="1">
                <a:latin typeface="Arial" pitchFamily="34" charset="0"/>
                <a:cs typeface="Arial" pitchFamily="34" charset="0"/>
              </a:rPr>
              <a:t>* Bei Werten außerhalb der Plausibilitätsgrenze(n) besteht eine Begründungspflicht der Zentren.</a:t>
            </a:r>
            <a:endParaRPr lang="en-US" sz="800" dirty="0">
              <a:latin typeface="Arial" pitchFamily="34" charset="0"/>
              <a:cs typeface="Arial" pitchFamily="34" charset="0"/>
            </a:endParaRPr>
          </a:p>
        </p:txBody>
      </p:sp>
    </p:spTree>
    <p:extLst>
      <p:ext uri="{BB962C8B-B14F-4D97-AF65-F5344CB8AC3E}">
        <p14:creationId xmlns:p14="http://schemas.microsoft.com/office/powerpoint/2010/main" val="18650785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Untertitel 11"/>
          <p:cNvSpPr txBox="1">
            <a:spLocks/>
          </p:cNvSpPr>
          <p:nvPr/>
        </p:nvSpPr>
        <p:spPr>
          <a:xfrm>
            <a:off x="434241" y="5005838"/>
            <a:ext cx="3267321" cy="791131"/>
          </a:xfrm>
          <a:prstGeom prst="rect">
            <a:avLst/>
          </a:prstGeom>
        </p:spPr>
        <p:txBody>
          <a:bodyPr vert="horz" lIns="99569" tIns="49785" rIns="99569" bIns="49785"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endParaRPr lang="de-DE" sz="2000" dirty="0">
              <a:solidFill>
                <a:schemeClr val="bg1">
                  <a:lumMod val="50000"/>
                </a:schemeClr>
              </a:solidFill>
              <a:latin typeface="Arial" charset="0"/>
              <a:cs typeface="Arial" charset="0"/>
            </a:endParaRPr>
          </a:p>
        </p:txBody>
      </p:sp>
      <p:pic>
        <p:nvPicPr>
          <p:cNvPr id="5" name="Picture 2" descr="P:\dkg logo 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75950" y="504031"/>
            <a:ext cx="961405" cy="420070"/>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16"/>
          <p:cNvSpPr txBox="1"/>
          <p:nvPr/>
        </p:nvSpPr>
        <p:spPr>
          <a:xfrm>
            <a:off x="4737100" y="432748"/>
            <a:ext cx="4552510" cy="475073"/>
          </a:xfrm>
          <a:prstGeom prst="rect">
            <a:avLst/>
          </a:prstGeom>
          <a:noFill/>
        </p:spPr>
        <p:txBody>
          <a:bodyPr wrap="square" lIns="99569" tIns="49785" rIns="99569" bIns="49785" rtlCol="0">
            <a:spAutoFit/>
          </a:bodyPr>
          <a:lstStyle/>
          <a:p>
            <a:r>
              <a:rPr lang="de-DE" sz="2400" b="1" dirty="0">
                <a:solidFill>
                  <a:srgbClr val="984807"/>
                </a:solidFill>
                <a:latin typeface="TheSansOffice" pitchFamily="34" charset="0"/>
                <a:ea typeface="Times New Roman"/>
                <a:cs typeface="Arial" panose="020B0604020202020204" pitchFamily="34" charset="0"/>
              </a:rPr>
              <a:t>WISSEN AUS ERSTER HAND</a:t>
            </a:r>
            <a:endParaRPr lang="de-DE" sz="2400" b="1" dirty="0">
              <a:solidFill>
                <a:srgbClr val="984807"/>
              </a:solidFill>
              <a:latin typeface="TheSansOffice" pitchFamily="34" charset="0"/>
            </a:endParaRPr>
          </a:p>
        </p:txBody>
      </p:sp>
      <p:sp>
        <p:nvSpPr>
          <p:cNvPr id="7" name="Textfeld 17"/>
          <p:cNvSpPr txBox="1"/>
          <p:nvPr/>
        </p:nvSpPr>
        <p:spPr>
          <a:xfrm>
            <a:off x="6206961" y="1028579"/>
            <a:ext cx="4029390" cy="305404"/>
          </a:xfrm>
          <a:prstGeom prst="rect">
            <a:avLst/>
          </a:prstGeom>
          <a:noFill/>
        </p:spPr>
        <p:txBody>
          <a:bodyPr wrap="none" lIns="99569" tIns="49785" rIns="99569" bIns="49785" rtlCol="0">
            <a:spAutoFit/>
          </a:bodyPr>
          <a:lstStyle/>
          <a:p>
            <a:r>
              <a:rPr lang="de-DE" sz="1300" dirty="0">
                <a:solidFill>
                  <a:srgbClr val="984807"/>
                </a:solidFill>
                <a:latin typeface="TheSansOffice" pitchFamily="34" charset="0"/>
                <a:cs typeface="Arial" panose="020B0604020202020204" pitchFamily="34" charset="0"/>
              </a:rPr>
              <a:t>Mehr Informationen unter www.krebsgesellschaft.de</a:t>
            </a:r>
            <a:endParaRPr lang="de-DE" sz="1300" dirty="0">
              <a:solidFill>
                <a:srgbClr val="984807"/>
              </a:solidFill>
              <a:latin typeface="TheSansOffice" pitchFamily="34" charset="0"/>
            </a:endParaRPr>
          </a:p>
        </p:txBody>
      </p:sp>
      <p:sp>
        <p:nvSpPr>
          <p:cNvPr id="12" name="Rectangle 23"/>
          <p:cNvSpPr/>
          <p:nvPr/>
        </p:nvSpPr>
        <p:spPr>
          <a:xfrm>
            <a:off x="622300" y="4677172"/>
            <a:ext cx="4986588" cy="1954363"/>
          </a:xfrm>
          <a:prstGeom prst="rect">
            <a:avLst/>
          </a:prstGeom>
          <a:noFill/>
        </p:spPr>
        <p:txBody>
          <a:bodyPr wrap="square" lIns="91422" tIns="45711" rIns="91422" bIns="45711">
            <a:spAutoFit/>
          </a:bodyPr>
          <a:lstStyle/>
          <a:p>
            <a:r>
              <a:rPr lang="de-DE" sz="1100" b="1" dirty="0">
                <a:solidFill>
                  <a:srgbClr val="984807"/>
                </a:solidFill>
                <a:latin typeface="Arial" panose="020B0604020202020204" pitchFamily="34" charset="0"/>
                <a:cs typeface="Arial" panose="020B0604020202020204" pitchFamily="34" charset="0"/>
              </a:rPr>
              <a:t>Autoren</a:t>
            </a:r>
            <a:endParaRPr lang="de-DE" sz="1100" dirty="0">
              <a:solidFill>
                <a:srgbClr val="984807"/>
              </a:solidFill>
              <a:latin typeface="Arial" panose="020B0604020202020204" pitchFamily="34" charset="0"/>
              <a:cs typeface="Arial" panose="020B0604020202020204" pitchFamily="34" charset="0"/>
            </a:endParaRPr>
          </a:p>
          <a:p>
            <a:r>
              <a:rPr lang="de-DE" sz="1000" dirty="0">
                <a:solidFill>
                  <a:srgbClr val="984807"/>
                </a:solidFill>
                <a:latin typeface="Arial" panose="020B0604020202020204" pitchFamily="34" charset="0"/>
                <a:cs typeface="Arial" panose="020B0604020202020204" pitchFamily="34" charset="0"/>
              </a:rPr>
              <a:t>Deutsche Krebsgesellschaft e.V.</a:t>
            </a:r>
          </a:p>
          <a:p>
            <a:r>
              <a:rPr lang="de-DE" sz="1000" dirty="0">
                <a:solidFill>
                  <a:srgbClr val="984807"/>
                </a:solidFill>
                <a:latin typeface="Arial" panose="020B0604020202020204" pitchFamily="34" charset="0"/>
                <a:cs typeface="Arial" panose="020B0604020202020204" pitchFamily="34" charset="0"/>
              </a:rPr>
              <a:t>Deutsche Gesellschaft für Gynäkologie u. Geburtshilfe e.V.</a:t>
            </a:r>
          </a:p>
          <a:p>
            <a:r>
              <a:rPr lang="de-DE" sz="1000" dirty="0">
                <a:solidFill>
                  <a:srgbClr val="984807"/>
                </a:solidFill>
                <a:latin typeface="Arial" panose="020B0604020202020204" pitchFamily="34" charset="0"/>
                <a:cs typeface="Arial" panose="020B0604020202020204" pitchFamily="34" charset="0"/>
              </a:rPr>
              <a:t>Arbeitsgemeinschaft Gynäkologische Onkologie e.V.</a:t>
            </a:r>
          </a:p>
          <a:p>
            <a:r>
              <a:rPr lang="de-DE" sz="1000" dirty="0">
                <a:solidFill>
                  <a:srgbClr val="984807"/>
                </a:solidFill>
                <a:latin typeface="Arial" panose="020B0604020202020204" pitchFamily="34" charset="0"/>
                <a:cs typeface="Arial" panose="020B0604020202020204" pitchFamily="34" charset="0"/>
              </a:rPr>
              <a:t>Zertifizierungskommission Gynäkologische Krebszentren</a:t>
            </a:r>
          </a:p>
          <a:p>
            <a:r>
              <a:rPr lang="de-DE" sz="1000" dirty="0">
                <a:solidFill>
                  <a:srgbClr val="984807"/>
                </a:solidFill>
                <a:latin typeface="Arial" panose="020B0604020202020204" pitchFamily="34" charset="0"/>
                <a:cs typeface="Arial" panose="020B0604020202020204" pitchFamily="34" charset="0"/>
              </a:rPr>
              <a:t>Matthias W. Beckmann, Sprecher Zertifizierungskommission</a:t>
            </a:r>
          </a:p>
          <a:p>
            <a:r>
              <a:rPr lang="de-DE" sz="1000" dirty="0">
                <a:solidFill>
                  <a:srgbClr val="984807"/>
                </a:solidFill>
                <a:latin typeface="Arial" panose="020B0604020202020204" pitchFamily="34" charset="0"/>
                <a:cs typeface="Arial" panose="020B0604020202020204" pitchFamily="34" charset="0"/>
              </a:rPr>
              <a:t>Christian Dannecker, Stellv. Sprecher Zertifizierungskommission</a:t>
            </a:r>
          </a:p>
          <a:p>
            <a:r>
              <a:rPr lang="de-DE" sz="1000" dirty="0">
                <a:solidFill>
                  <a:srgbClr val="984807"/>
                </a:solidFill>
                <a:latin typeface="Arial" panose="020B0604020202020204" pitchFamily="34" charset="0"/>
                <a:cs typeface="Arial" panose="020B0604020202020204" pitchFamily="34" charset="0"/>
              </a:rPr>
              <a:t>Simone Wesselmann, Deutsche Krebsgesellschaft e.V.</a:t>
            </a:r>
          </a:p>
          <a:p>
            <a:r>
              <a:rPr lang="de-DE" sz="1000" dirty="0">
                <a:solidFill>
                  <a:srgbClr val="984807"/>
                </a:solidFill>
                <a:latin typeface="Arial" panose="020B0604020202020204" pitchFamily="34" charset="0"/>
                <a:cs typeface="Arial" panose="020B0604020202020204" pitchFamily="34" charset="0"/>
              </a:rPr>
              <a:t>Johannes Rückher, Deutsche Krebsgesellschaft e.V.</a:t>
            </a:r>
          </a:p>
          <a:p>
            <a:r>
              <a:rPr lang="de-DE" sz="1000" dirty="0">
                <a:solidFill>
                  <a:srgbClr val="984807"/>
                </a:solidFill>
                <a:latin typeface="Arial" panose="020B0604020202020204" pitchFamily="34" charset="0"/>
                <a:cs typeface="Arial" panose="020B0604020202020204" pitchFamily="34" charset="0"/>
              </a:rPr>
              <a:t>Martin Utzig, Deutsche Krebsgesellschaft e.V.</a:t>
            </a:r>
          </a:p>
          <a:p>
            <a:r>
              <a:rPr lang="de-DE" sz="1000" dirty="0">
                <a:solidFill>
                  <a:srgbClr val="984807"/>
                </a:solidFill>
                <a:latin typeface="Arial" panose="020B0604020202020204" pitchFamily="34" charset="0"/>
                <a:cs typeface="Arial" panose="020B0604020202020204" pitchFamily="34" charset="0"/>
              </a:rPr>
              <a:t>Agnes Bischofberger, OnkoZert</a:t>
            </a:r>
          </a:p>
          <a:p>
            <a:r>
              <a:rPr lang="de-DE" sz="1000" dirty="0">
                <a:solidFill>
                  <a:srgbClr val="984807"/>
                </a:solidFill>
                <a:latin typeface="Arial" panose="020B0604020202020204" pitchFamily="34" charset="0"/>
                <a:cs typeface="Arial" panose="020B0604020202020204" pitchFamily="34" charset="0"/>
              </a:rPr>
              <a:t>Florina Dudu, OnkoZert</a:t>
            </a:r>
          </a:p>
        </p:txBody>
      </p:sp>
      <p:sp>
        <p:nvSpPr>
          <p:cNvPr id="15" name="Titel 10"/>
          <p:cNvSpPr txBox="1">
            <a:spLocks/>
          </p:cNvSpPr>
          <p:nvPr/>
        </p:nvSpPr>
        <p:spPr>
          <a:xfrm>
            <a:off x="434177" y="4199819"/>
            <a:ext cx="9076904" cy="1343943"/>
          </a:xfrm>
          <a:prstGeom prst="rect">
            <a:avLst/>
          </a:prstGeom>
        </p:spPr>
        <p:txBody>
          <a:bodyPr vert="horz" lIns="99549" tIns="49775" rIns="99549" bIns="49775"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de-DE" dirty="0">
              <a:solidFill>
                <a:schemeClr val="accent6">
                  <a:lumMod val="50000"/>
                </a:schemeClr>
              </a:solidFill>
              <a:latin typeface="Arial" charset="0"/>
              <a:cs typeface="Arial" charset="0"/>
            </a:endParaRPr>
          </a:p>
        </p:txBody>
      </p:sp>
      <p:sp>
        <p:nvSpPr>
          <p:cNvPr id="16" name="Untertitel 11"/>
          <p:cNvSpPr txBox="1">
            <a:spLocks/>
          </p:cNvSpPr>
          <p:nvPr/>
        </p:nvSpPr>
        <p:spPr>
          <a:xfrm>
            <a:off x="434177" y="5004787"/>
            <a:ext cx="3266836" cy="790965"/>
          </a:xfrm>
          <a:prstGeom prst="rect">
            <a:avLst/>
          </a:prstGeom>
        </p:spPr>
        <p:txBody>
          <a:bodyPr vert="horz" lIns="99549" tIns="49775" rIns="99549" bIns="49775"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endParaRPr lang="de-DE" sz="2000" dirty="0">
              <a:solidFill>
                <a:schemeClr val="bg1">
                  <a:lumMod val="50000"/>
                </a:schemeClr>
              </a:solidFill>
              <a:latin typeface="Arial" charset="0"/>
              <a:cs typeface="Arial" charset="0"/>
            </a:endParaRPr>
          </a:p>
        </p:txBody>
      </p:sp>
      <p:sp>
        <p:nvSpPr>
          <p:cNvPr id="2" name="Rechteck 1"/>
          <p:cNvSpPr/>
          <p:nvPr/>
        </p:nvSpPr>
        <p:spPr>
          <a:xfrm>
            <a:off x="6870700" y="4669255"/>
            <a:ext cx="4107871" cy="2708434"/>
          </a:xfrm>
          <a:prstGeom prst="rect">
            <a:avLst/>
          </a:prstGeom>
        </p:spPr>
        <p:txBody>
          <a:bodyPr wrap="square">
            <a:spAutoFit/>
          </a:bodyPr>
          <a:lstStyle/>
          <a:p>
            <a:r>
              <a:rPr lang="de-DE" sz="1100" b="1" dirty="0">
                <a:solidFill>
                  <a:srgbClr val="984807"/>
                </a:solidFill>
                <a:latin typeface="Arial" panose="020B0604020202020204" pitchFamily="34" charset="0"/>
                <a:cs typeface="Arial" panose="020B0604020202020204" pitchFamily="34" charset="0"/>
              </a:rPr>
              <a:t>Impressum</a:t>
            </a:r>
            <a:endParaRPr lang="de-DE" sz="1100" dirty="0">
              <a:solidFill>
                <a:srgbClr val="984807"/>
              </a:solidFill>
              <a:latin typeface="Arial" panose="020B0604020202020204" pitchFamily="34" charset="0"/>
              <a:cs typeface="Arial" panose="020B0604020202020204" pitchFamily="34" charset="0"/>
            </a:endParaRPr>
          </a:p>
          <a:p>
            <a:r>
              <a:rPr lang="de-DE" sz="1000" dirty="0">
                <a:solidFill>
                  <a:srgbClr val="984807"/>
                </a:solidFill>
                <a:latin typeface="Arial" panose="020B0604020202020204" pitchFamily="34" charset="0"/>
                <a:cs typeface="Arial" panose="020B0604020202020204" pitchFamily="34" charset="0"/>
              </a:rPr>
              <a:t>Herausgeber und inhaltlich verantwortlich:</a:t>
            </a:r>
          </a:p>
          <a:p>
            <a:r>
              <a:rPr lang="de-DE" sz="1000" dirty="0">
                <a:solidFill>
                  <a:srgbClr val="984807"/>
                </a:solidFill>
                <a:latin typeface="Arial" panose="020B0604020202020204" pitchFamily="34" charset="0"/>
                <a:cs typeface="Arial" panose="020B0604020202020204" pitchFamily="34" charset="0"/>
              </a:rPr>
              <a:t>Deutsche Krebsgesellschaft (DKG)</a:t>
            </a:r>
          </a:p>
          <a:p>
            <a:r>
              <a:rPr lang="de-DE" sz="1000" dirty="0">
                <a:solidFill>
                  <a:srgbClr val="984807"/>
                </a:solidFill>
                <a:latin typeface="Arial" panose="020B0604020202020204" pitchFamily="34" charset="0"/>
                <a:cs typeface="Arial" panose="020B0604020202020204" pitchFamily="34" charset="0"/>
              </a:rPr>
              <a:t>Kuno-Fischer-Straße 8</a:t>
            </a:r>
          </a:p>
          <a:p>
            <a:r>
              <a:rPr lang="de-DE" sz="1000" dirty="0">
                <a:solidFill>
                  <a:srgbClr val="984807"/>
                </a:solidFill>
                <a:latin typeface="Arial" panose="020B0604020202020204" pitchFamily="34" charset="0"/>
                <a:cs typeface="Arial" panose="020B0604020202020204" pitchFamily="34" charset="0"/>
              </a:rPr>
              <a:t>14057 Berlin</a:t>
            </a:r>
          </a:p>
          <a:p>
            <a:r>
              <a:rPr lang="de-DE" sz="1000" dirty="0">
                <a:solidFill>
                  <a:srgbClr val="984807"/>
                </a:solidFill>
                <a:latin typeface="Arial" panose="020B0604020202020204" pitchFamily="34" charset="0"/>
                <a:cs typeface="Arial" panose="020B0604020202020204" pitchFamily="34" charset="0"/>
              </a:rPr>
              <a:t>Tel:  +49 (030) 322 93 29 0</a:t>
            </a:r>
          </a:p>
          <a:p>
            <a:r>
              <a:rPr lang="de-DE" sz="1000" dirty="0">
                <a:solidFill>
                  <a:srgbClr val="984807"/>
                </a:solidFill>
                <a:latin typeface="Arial" panose="020B0604020202020204" pitchFamily="34" charset="0"/>
                <a:cs typeface="Arial" panose="020B0604020202020204" pitchFamily="34" charset="0"/>
              </a:rPr>
              <a:t>Vereinsregister Amtsgericht Charlottenburg,</a:t>
            </a:r>
          </a:p>
          <a:p>
            <a:r>
              <a:rPr lang="de-DE" sz="1000" dirty="0">
                <a:solidFill>
                  <a:srgbClr val="984807"/>
                </a:solidFill>
                <a:latin typeface="Arial" panose="020B0604020202020204" pitchFamily="34" charset="0"/>
                <a:cs typeface="Arial" panose="020B0604020202020204" pitchFamily="34" charset="0"/>
              </a:rPr>
              <a:t>Vereinsregister-Nr.: VR 27661 B</a:t>
            </a:r>
          </a:p>
          <a:p>
            <a:r>
              <a:rPr lang="de-DE" sz="1000" dirty="0" err="1">
                <a:solidFill>
                  <a:srgbClr val="984807"/>
                </a:solidFill>
                <a:latin typeface="Arial" panose="020B0604020202020204" pitchFamily="34" charset="0"/>
                <a:cs typeface="Arial" panose="020B0604020202020204" pitchFamily="34" charset="0"/>
              </a:rPr>
              <a:t>V.i.S.d.P</a:t>
            </a:r>
            <a:r>
              <a:rPr lang="de-DE" sz="1000" dirty="0">
                <a:solidFill>
                  <a:srgbClr val="984807"/>
                </a:solidFill>
                <a:latin typeface="Arial" panose="020B0604020202020204" pitchFamily="34" charset="0"/>
                <a:cs typeface="Arial" panose="020B0604020202020204" pitchFamily="34" charset="0"/>
              </a:rPr>
              <a:t>.: Dr. Johannes Bruns</a:t>
            </a:r>
          </a:p>
          <a:p>
            <a:endParaRPr lang="de-DE" sz="1000" dirty="0">
              <a:solidFill>
                <a:srgbClr val="984807"/>
              </a:solidFill>
              <a:latin typeface="Arial" panose="020B0604020202020204" pitchFamily="34" charset="0"/>
              <a:cs typeface="Arial" panose="020B0604020202020204" pitchFamily="34" charset="0"/>
            </a:endParaRPr>
          </a:p>
          <a:p>
            <a:r>
              <a:rPr lang="de-DE" sz="1000" dirty="0">
                <a:solidFill>
                  <a:srgbClr val="984807"/>
                </a:solidFill>
                <a:latin typeface="Arial" panose="020B0604020202020204" pitchFamily="34" charset="0"/>
                <a:cs typeface="Arial" panose="020B0604020202020204" pitchFamily="34" charset="0"/>
              </a:rPr>
              <a:t>in Zusammenarbeit mit:</a:t>
            </a:r>
          </a:p>
          <a:p>
            <a:r>
              <a:rPr lang="de-DE" sz="1000" dirty="0">
                <a:solidFill>
                  <a:srgbClr val="984807"/>
                </a:solidFill>
                <a:latin typeface="Arial" panose="020B0604020202020204" pitchFamily="34" charset="0"/>
                <a:cs typeface="Arial" panose="020B0604020202020204" pitchFamily="34" charset="0"/>
              </a:rPr>
              <a:t>OnkoZert, Neu-Ulm</a:t>
            </a:r>
          </a:p>
          <a:p>
            <a:r>
              <a:rPr lang="de-DE" sz="1000" dirty="0">
                <a:solidFill>
                  <a:srgbClr val="984807"/>
                </a:solidFill>
                <a:latin typeface="Arial" panose="020B0604020202020204" pitchFamily="34" charset="0"/>
                <a:cs typeface="Arial" panose="020B0604020202020204" pitchFamily="34" charset="0"/>
              </a:rPr>
              <a:t>www.onkozert.de</a:t>
            </a:r>
          </a:p>
          <a:p>
            <a:endParaRPr lang="de-DE" sz="1000" dirty="0">
              <a:solidFill>
                <a:schemeClr val="bg1">
                  <a:lumMod val="50000"/>
                </a:schemeClr>
              </a:solidFill>
              <a:latin typeface="Arial" panose="020B0604020202020204" pitchFamily="34" charset="0"/>
              <a:cs typeface="Arial" panose="020B0604020202020204" pitchFamily="34" charset="0"/>
            </a:endParaRPr>
          </a:p>
          <a:p>
            <a:r>
              <a:rPr lang="de-DE" sz="1000" dirty="0">
                <a:solidFill>
                  <a:srgbClr val="984807"/>
                </a:solidFill>
                <a:latin typeface="Arial" panose="020B0604020202020204" pitchFamily="34" charset="0"/>
                <a:cs typeface="Arial" panose="020B0604020202020204" pitchFamily="34" charset="0"/>
              </a:rPr>
              <a:t>Basierend auf dem Versionsstand des </a:t>
            </a:r>
          </a:p>
          <a:p>
            <a:r>
              <a:rPr lang="de-DE" sz="1000" dirty="0">
                <a:solidFill>
                  <a:srgbClr val="984807"/>
                </a:solidFill>
                <a:latin typeface="Arial" panose="020B0604020202020204" pitchFamily="34" charset="0"/>
                <a:cs typeface="Arial" panose="020B0604020202020204" pitchFamily="34" charset="0"/>
              </a:rPr>
              <a:t>Allgemeinen Jahresberichtes, Version e-A1-de; </a:t>
            </a:r>
          </a:p>
          <a:p>
            <a:r>
              <a:rPr lang="de-DE" sz="1000" dirty="0">
                <a:solidFill>
                  <a:srgbClr val="984807"/>
                </a:solidFill>
                <a:latin typeface="Arial" panose="020B0604020202020204" pitchFamily="34" charset="0"/>
                <a:cs typeface="Arial" panose="020B0604020202020204" pitchFamily="34" charset="0"/>
              </a:rPr>
              <a:t>Stand 26.05.2023</a:t>
            </a:r>
          </a:p>
        </p:txBody>
      </p:sp>
    </p:spTree>
    <p:extLst>
      <p:ext uri="{BB962C8B-B14F-4D97-AF65-F5344CB8AC3E}">
        <p14:creationId xmlns:p14="http://schemas.microsoft.com/office/powerpoint/2010/main" val="1857067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178224" y="611545"/>
            <a:ext cx="10336953" cy="420070"/>
          </a:xfrm>
          <a:prstGeom prst="rect">
            <a:avLst/>
          </a:prstGeom>
        </p:spPr>
        <p:txBody>
          <a:bodyPr vert="horz" lIns="99569" tIns="49785" rIns="99569" bIns="49785" rtlCol="0" anchor="ctr" anchorCtr="0">
            <a:normAutofit/>
          </a:bodyPr>
          <a:lstStyle/>
          <a:p>
            <a:r>
              <a:rPr lang="de-DE" sz="1500" b="1" dirty="0">
                <a:latin typeface="Arial" charset="0"/>
                <a:cs typeface="Arial" charset="0"/>
              </a:rPr>
              <a:t>Allgemeine Informationen</a:t>
            </a:r>
            <a:endParaRPr lang="de-DE" sz="1500" b="1"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4</a:t>
            </a:fld>
            <a:endParaRPr lang="en-US" dirty="0"/>
          </a:p>
        </p:txBody>
      </p:sp>
      <p:cxnSp>
        <p:nvCxnSpPr>
          <p:cNvPr id="16" name="Gerade Verbindung 8"/>
          <p:cNvCxnSpPr/>
          <p:nvPr/>
        </p:nvCxnSpPr>
        <p:spPr>
          <a:xfrm>
            <a:off x="0" y="1047040"/>
            <a:ext cx="10693400" cy="0"/>
          </a:xfrm>
          <a:prstGeom prst="line">
            <a:avLst/>
          </a:prstGeom>
          <a:ln w="38100">
            <a:solidFill>
              <a:srgbClr val="F4A329"/>
            </a:solidFill>
          </a:ln>
        </p:spPr>
        <p:style>
          <a:lnRef idx="1">
            <a:schemeClr val="accent1"/>
          </a:lnRef>
          <a:fillRef idx="0">
            <a:schemeClr val="accent1"/>
          </a:fillRef>
          <a:effectRef idx="0">
            <a:schemeClr val="accent1"/>
          </a:effectRef>
          <a:fontRef idx="minor">
            <a:schemeClr val="tx1"/>
          </a:fontRef>
        </p:style>
      </p:cxnSp>
      <p:sp>
        <p:nvSpPr>
          <p:cNvPr id="39" name="Rechteck 38"/>
          <p:cNvSpPr/>
          <p:nvPr/>
        </p:nvSpPr>
        <p:spPr>
          <a:xfrm>
            <a:off x="283073" y="1414656"/>
            <a:ext cx="3289788" cy="1854387"/>
          </a:xfrm>
          <a:prstGeom prst="rect">
            <a:avLst/>
          </a:prstGeom>
          <a:noFill/>
          <a:ln w="12700">
            <a:solidFill>
              <a:srgbClr val="1EA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40" name="Textfeld 39"/>
          <p:cNvSpPr txBox="1"/>
          <p:nvPr/>
        </p:nvSpPr>
        <p:spPr>
          <a:xfrm>
            <a:off x="3929126" y="1349739"/>
            <a:ext cx="6333490" cy="690189"/>
          </a:xfrm>
          <a:prstGeom prst="rect">
            <a:avLst/>
          </a:prstGeom>
          <a:noFill/>
        </p:spPr>
        <p:txBody>
          <a:bodyPr wrap="square" rtlCol="0">
            <a:spAutoFit/>
          </a:bodyPr>
          <a:lstStyle/>
          <a:p>
            <a:pPr algn="just"/>
            <a:r>
              <a:rPr lang="de-DE" sz="1295" b="1" dirty="0" err="1">
                <a:solidFill>
                  <a:srgbClr val="1EA233"/>
                </a:solidFill>
                <a:latin typeface="Arial" pitchFamily="34" charset="0"/>
                <a:cs typeface="Arial" pitchFamily="34" charset="0"/>
              </a:rPr>
              <a:t>Kohortenentwicklung</a:t>
            </a:r>
            <a:r>
              <a:rPr lang="de-DE" sz="1295" b="1" dirty="0">
                <a:solidFill>
                  <a:srgbClr val="1EA233"/>
                </a:solidFill>
                <a:latin typeface="Arial" pitchFamily="34" charset="0"/>
                <a:cs typeface="Arial" pitchFamily="34" charset="0"/>
              </a:rPr>
              <a:t>:</a:t>
            </a:r>
            <a:endParaRPr lang="de-DE" sz="1295" dirty="0">
              <a:solidFill>
                <a:srgbClr val="1EA233"/>
              </a:solidFill>
              <a:latin typeface="Arial" pitchFamily="34" charset="0"/>
              <a:cs typeface="Arial" pitchFamily="34" charset="0"/>
            </a:endParaRPr>
          </a:p>
          <a:p>
            <a:pPr algn="just"/>
            <a:r>
              <a:rPr lang="de-DE" sz="1295" dirty="0">
                <a:latin typeface="Arial" pitchFamily="34" charset="0"/>
                <a:cs typeface="Arial" pitchFamily="34" charset="0"/>
              </a:rPr>
              <a:t>Die </a:t>
            </a:r>
            <a:r>
              <a:rPr lang="de-DE" sz="1295" b="1" dirty="0">
                <a:latin typeface="Arial" pitchFamily="34" charset="0"/>
                <a:cs typeface="Arial" pitchFamily="34" charset="0"/>
              </a:rPr>
              <a:t>Kohortenentwicklung </a:t>
            </a:r>
            <a:r>
              <a:rPr lang="de-DE" sz="1295" dirty="0">
                <a:latin typeface="Arial" pitchFamily="34" charset="0"/>
                <a:cs typeface="Arial" pitchFamily="34" charset="0"/>
              </a:rPr>
              <a:t>in den Jahren </a:t>
            </a:r>
            <a:r>
              <a:rPr lang="de-DE" sz="1295" b="1" dirty="0">
                <a:latin typeface="Arial" pitchFamily="34" charset="0"/>
                <a:cs typeface="Arial" pitchFamily="34" charset="0"/>
              </a:rPr>
              <a:t>2017</a:t>
            </a:r>
            <a:r>
              <a:rPr lang="de-DE" sz="1295" dirty="0">
                <a:latin typeface="Arial" pitchFamily="34" charset="0"/>
                <a:cs typeface="Arial" pitchFamily="34" charset="0"/>
              </a:rPr>
              <a:t>, </a:t>
            </a:r>
            <a:r>
              <a:rPr lang="de-DE" sz="1295" b="1" dirty="0">
                <a:latin typeface="Arial" pitchFamily="34" charset="0"/>
                <a:cs typeface="Arial" pitchFamily="34" charset="0"/>
              </a:rPr>
              <a:t>2018, 2019, 2020 </a:t>
            </a:r>
            <a:r>
              <a:rPr lang="de-DE" sz="1295" dirty="0">
                <a:latin typeface="Arial" pitchFamily="34" charset="0"/>
                <a:cs typeface="Arial" pitchFamily="34" charset="0"/>
              </a:rPr>
              <a:t>und</a:t>
            </a:r>
            <a:r>
              <a:rPr lang="de-DE" sz="1295" b="1" dirty="0">
                <a:latin typeface="Arial" pitchFamily="34" charset="0"/>
                <a:cs typeface="Arial" pitchFamily="34" charset="0"/>
              </a:rPr>
              <a:t> 2021 </a:t>
            </a:r>
            <a:r>
              <a:rPr lang="de-DE" sz="1295" dirty="0">
                <a:latin typeface="Arial" pitchFamily="34" charset="0"/>
                <a:cs typeface="Arial" pitchFamily="34" charset="0"/>
              </a:rPr>
              <a:t>wird mit Hilfe des Boxplot-Diagramms dargestellt. </a:t>
            </a:r>
          </a:p>
        </p:txBody>
      </p:sp>
      <p:sp>
        <p:nvSpPr>
          <p:cNvPr id="41" name="Textfeld 40"/>
          <p:cNvSpPr txBox="1"/>
          <p:nvPr/>
        </p:nvSpPr>
        <p:spPr>
          <a:xfrm>
            <a:off x="3929126" y="3495289"/>
            <a:ext cx="6333490" cy="1288045"/>
          </a:xfrm>
          <a:prstGeom prst="rect">
            <a:avLst/>
          </a:prstGeom>
          <a:noFill/>
        </p:spPr>
        <p:txBody>
          <a:bodyPr wrap="square" rtlCol="0">
            <a:spAutoFit/>
          </a:bodyPr>
          <a:lstStyle/>
          <a:p>
            <a:pPr algn="just"/>
            <a:r>
              <a:rPr lang="de-DE" sz="1295" b="1" dirty="0">
                <a:solidFill>
                  <a:srgbClr val="1EA233"/>
                </a:solidFill>
                <a:latin typeface="Arial" pitchFamily="34" charset="0"/>
                <a:cs typeface="Arial" pitchFamily="34" charset="0"/>
              </a:rPr>
              <a:t>Boxplot:</a:t>
            </a:r>
            <a:endParaRPr lang="de-DE" sz="1295" dirty="0">
              <a:solidFill>
                <a:srgbClr val="1EA233"/>
              </a:solidFill>
              <a:latin typeface="Arial" pitchFamily="34" charset="0"/>
              <a:cs typeface="Arial" pitchFamily="34" charset="0"/>
            </a:endParaRPr>
          </a:p>
          <a:p>
            <a:pPr algn="just"/>
            <a:r>
              <a:rPr lang="de-DE" sz="1295" dirty="0">
                <a:latin typeface="Arial" pitchFamily="34" charset="0"/>
                <a:cs typeface="Arial" pitchFamily="34" charset="0"/>
              </a:rPr>
              <a:t>Ein Boxplot setzt sich aus einer </a:t>
            </a:r>
            <a:r>
              <a:rPr lang="de-DE" sz="1295" b="1" dirty="0">
                <a:latin typeface="Arial" pitchFamily="34" charset="0"/>
                <a:cs typeface="Arial" pitchFamily="34" charset="0"/>
              </a:rPr>
              <a:t>Box mit Median</a:t>
            </a:r>
            <a:r>
              <a:rPr lang="de-DE" sz="1295" dirty="0">
                <a:latin typeface="Arial" pitchFamily="34" charset="0"/>
                <a:cs typeface="Arial" pitchFamily="34" charset="0"/>
              </a:rPr>
              <a:t>, </a:t>
            </a:r>
            <a:r>
              <a:rPr lang="de-DE" sz="1295" b="1" dirty="0">
                <a:latin typeface="Arial" pitchFamily="34" charset="0"/>
                <a:cs typeface="Arial" pitchFamily="34" charset="0"/>
              </a:rPr>
              <a:t>Antennen</a:t>
            </a:r>
            <a:r>
              <a:rPr lang="de-DE" sz="1295" dirty="0">
                <a:latin typeface="Arial" pitchFamily="34" charset="0"/>
                <a:cs typeface="Arial" pitchFamily="34" charset="0"/>
              </a:rPr>
              <a:t> und </a:t>
            </a:r>
            <a:r>
              <a:rPr lang="de-DE" sz="1295" b="1" dirty="0">
                <a:latin typeface="Arial" pitchFamily="34" charset="0"/>
                <a:cs typeface="Arial" pitchFamily="34" charset="0"/>
              </a:rPr>
              <a:t>Ausreißern</a:t>
            </a:r>
            <a:r>
              <a:rPr lang="de-DE" sz="1295" dirty="0">
                <a:latin typeface="Arial" pitchFamily="34" charset="0"/>
                <a:cs typeface="Arial" pitchFamily="34" charset="0"/>
              </a:rPr>
              <a:t> zusammen. Innerhalb der Box befinden sich 50 Prozent der Zentren. Der Median teilt die gesamte Kohorte in zwei Hälften mit der gleichen Anzahl an Zentren. Die Antennen und die Box umfassen einen Bereich/Spannweite von 90 Prozent der Zentren. Die Extremwerte werden hier als Punkte abgebildet.</a:t>
            </a:r>
          </a:p>
        </p:txBody>
      </p:sp>
      <p:sp>
        <p:nvSpPr>
          <p:cNvPr id="42" name="Rechteck 41"/>
          <p:cNvSpPr/>
          <p:nvPr/>
        </p:nvSpPr>
        <p:spPr>
          <a:xfrm>
            <a:off x="283073" y="3570344"/>
            <a:ext cx="3289788" cy="1854387"/>
          </a:xfrm>
          <a:prstGeom prst="rect">
            <a:avLst/>
          </a:prstGeom>
          <a:noFill/>
          <a:ln w="12700">
            <a:solidFill>
              <a:srgbClr val="1EA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pic>
        <p:nvPicPr>
          <p:cNvPr id="4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69" y="3652592"/>
            <a:ext cx="2588888" cy="1679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itle 1"/>
          <p:cNvSpPr txBox="1">
            <a:spLocks/>
          </p:cNvSpPr>
          <p:nvPr/>
        </p:nvSpPr>
        <p:spPr bwMode="auto">
          <a:xfrm>
            <a:off x="178224" y="252042"/>
            <a:ext cx="8064076" cy="336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de-DE" sz="1300" dirty="0">
                <a:latin typeface="Arial" pitchFamily="34" charset="0"/>
              </a:rPr>
              <a:t>Jahresbericht Gynäkologische Krebszentren 2023 (Auditjahr 2022 / Kennzahlenjahr 2021)</a:t>
            </a:r>
            <a:endParaRPr lang="de-DE" sz="1300" kern="0" dirty="0">
              <a:solidFill>
                <a:srgbClr val="7F7F7F"/>
              </a:solidFill>
              <a:latin typeface="Arial" charset="0"/>
              <a:cs typeface="Arial" charset="0"/>
            </a:endParaRPr>
          </a:p>
        </p:txBody>
      </p:sp>
      <p:sp>
        <p:nvSpPr>
          <p:cNvPr id="15" name="TextBox 21">
            <a:hlinkClick r:id="rId3" action="ppaction://hlinksldjump"/>
            <a:extLst>
              <a:ext uri="{FF2B5EF4-FFF2-40B4-BE49-F238E27FC236}">
                <a16:creationId xmlns:a16="http://schemas.microsoft.com/office/drawing/2014/main" id="{605AFF05-84D5-47B1-9D78-204247F71E26}"/>
              </a:ext>
            </a:extLst>
          </p:cNvPr>
          <p:cNvSpPr txBox="1"/>
          <p:nvPr/>
        </p:nvSpPr>
        <p:spPr bwMode="auto">
          <a:xfrm>
            <a:off x="8851900" y="7283599"/>
            <a:ext cx="165523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spAutoFit/>
          </a:bodyPr>
          <a:lstStyle/>
          <a:p>
            <a:pPr eaLnBrk="1" hangingPunct="1"/>
            <a:r>
              <a:rPr lang="de-DE" sz="800" b="1" dirty="0">
                <a:solidFill>
                  <a:schemeClr val="bg1"/>
                </a:solidFill>
                <a:latin typeface="Arial" pitchFamily="34" charset="0"/>
              </a:rPr>
              <a:t>       </a:t>
            </a:r>
            <a:r>
              <a:rPr lang="de-DE" sz="900" b="1" dirty="0">
                <a:solidFill>
                  <a:schemeClr val="bg1"/>
                </a:solidFill>
                <a:latin typeface="Arial" pitchFamily="34" charset="0"/>
              </a:rPr>
              <a:t>Zum Inhaltsverzeichnis</a:t>
            </a:r>
          </a:p>
        </p:txBody>
      </p:sp>
      <p:pic>
        <p:nvPicPr>
          <p:cNvPr id="5" name="Picture 4">
            <a:extLst>
              <a:ext uri="{FF2B5EF4-FFF2-40B4-BE49-F238E27FC236}">
                <a16:creationId xmlns:a16="http://schemas.microsoft.com/office/drawing/2014/main" id="{6EC5FDAA-50E4-1AB7-EB75-DBF21FB6BBE5}"/>
              </a:ext>
            </a:extLst>
          </p:cNvPr>
          <p:cNvPicPr>
            <a:picLocks noChangeAspect="1"/>
          </p:cNvPicPr>
          <p:nvPr/>
        </p:nvPicPr>
        <p:blipFill>
          <a:blip r:embed="rId4"/>
          <a:stretch>
            <a:fillRect/>
          </a:stretch>
        </p:blipFill>
        <p:spPr>
          <a:xfrm>
            <a:off x="312263" y="1654360"/>
            <a:ext cx="3234827" cy="1374085"/>
          </a:xfrm>
          <a:prstGeom prst="rect">
            <a:avLst/>
          </a:prstGeom>
        </p:spPr>
      </p:pic>
    </p:spTree>
    <p:extLst>
      <p:ext uri="{BB962C8B-B14F-4D97-AF65-F5344CB8AC3E}">
        <p14:creationId xmlns:p14="http://schemas.microsoft.com/office/powerpoint/2010/main" val="556716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8224" y="611545"/>
            <a:ext cx="10336953" cy="420070"/>
          </a:xfrm>
          <a:prstGeom prst="rect">
            <a:avLst/>
          </a:prstGeom>
        </p:spPr>
        <p:txBody>
          <a:bodyPr vert="horz" lIns="99569" tIns="49785" rIns="99569" bIns="49785" rtlCol="0" anchor="ctr" anchorCtr="0">
            <a:normAutofit/>
          </a:bodyPr>
          <a:lstStyle/>
          <a:p>
            <a:r>
              <a:rPr lang="de-DE" sz="1500" b="1" dirty="0">
                <a:latin typeface="Arial" pitchFamily="34" charset="0"/>
                <a:cs typeface="Arial" pitchFamily="34" charset="0"/>
              </a:rPr>
              <a:t>Stand des Zertifizierungssystems für Gynäkologische Krebszentren 2022</a:t>
            </a:r>
          </a:p>
        </p:txBody>
      </p:sp>
      <p:sp>
        <p:nvSpPr>
          <p:cNvPr id="2" name="Slide Number Placeholder 1"/>
          <p:cNvSpPr>
            <a:spLocks noGrp="1"/>
          </p:cNvSpPr>
          <p:nvPr>
            <p:ph type="sldNum" sz="quarter" idx="12"/>
          </p:nvPr>
        </p:nvSpPr>
        <p:spPr/>
        <p:txBody>
          <a:bodyPr/>
          <a:lstStyle/>
          <a:p>
            <a:fld id="{B6F15528-21DE-4FAA-801E-634DDDAF4B2B}" type="slidenum">
              <a:rPr lang="en-US" smtClean="0"/>
              <a:pPr/>
              <a:t>5</a:t>
            </a:fld>
            <a:endParaRPr lang="en-US" dirty="0"/>
          </a:p>
        </p:txBody>
      </p:sp>
      <p:cxnSp>
        <p:nvCxnSpPr>
          <p:cNvPr id="11" name="Gerade Verbindung 8"/>
          <p:cNvCxnSpPr/>
          <p:nvPr/>
        </p:nvCxnSpPr>
        <p:spPr>
          <a:xfrm>
            <a:off x="0" y="1047040"/>
            <a:ext cx="10693400" cy="0"/>
          </a:xfrm>
          <a:prstGeom prst="line">
            <a:avLst/>
          </a:prstGeom>
          <a:ln w="38100">
            <a:solidFill>
              <a:srgbClr val="F4A329"/>
            </a:solidFill>
          </a:ln>
        </p:spPr>
        <p:style>
          <a:lnRef idx="1">
            <a:schemeClr val="accent1"/>
          </a:lnRef>
          <a:fillRef idx="0">
            <a:schemeClr val="accent1"/>
          </a:fillRef>
          <a:effectRef idx="0">
            <a:schemeClr val="accent1"/>
          </a:effectRef>
          <a:fontRef idx="minor">
            <a:schemeClr val="tx1"/>
          </a:fontRef>
        </p:style>
      </p:cxnSp>
      <p:graphicFrame>
        <p:nvGraphicFramePr>
          <p:cNvPr id="9" name="Table 9"/>
          <p:cNvGraphicFramePr>
            <a:graphicFrameLocks noGrp="1"/>
          </p:cNvGraphicFramePr>
          <p:nvPr/>
        </p:nvGraphicFramePr>
        <p:xfrm>
          <a:off x="411284" y="1596267"/>
          <a:ext cx="9812214" cy="3659313"/>
        </p:xfrm>
        <a:graphic>
          <a:graphicData uri="http://schemas.openxmlformats.org/drawingml/2006/table">
            <a:tbl>
              <a:tblPr firstRow="1" bandRow="1">
                <a:noFill/>
                <a:tableStyleId>{5C22544A-7EE6-4342-B048-85BDC9FD1C3A}</a:tableStyleId>
              </a:tblPr>
              <a:tblGrid>
                <a:gridCol w="3316607">
                  <a:extLst>
                    <a:ext uri="{9D8B030D-6E8A-4147-A177-3AD203B41FA5}">
                      <a16:colId xmlns:a16="http://schemas.microsoft.com/office/drawing/2014/main" val="20000"/>
                    </a:ext>
                  </a:extLst>
                </a:gridCol>
                <a:gridCol w="1082821">
                  <a:extLst>
                    <a:ext uri="{9D8B030D-6E8A-4147-A177-3AD203B41FA5}">
                      <a16:colId xmlns:a16="http://schemas.microsoft.com/office/drawing/2014/main" val="20006"/>
                    </a:ext>
                  </a:extLst>
                </a:gridCol>
                <a:gridCol w="1082821">
                  <a:extLst>
                    <a:ext uri="{9D8B030D-6E8A-4147-A177-3AD203B41FA5}">
                      <a16:colId xmlns:a16="http://schemas.microsoft.com/office/drawing/2014/main" val="20007"/>
                    </a:ext>
                  </a:extLst>
                </a:gridCol>
                <a:gridCol w="1082821">
                  <a:extLst>
                    <a:ext uri="{9D8B030D-6E8A-4147-A177-3AD203B41FA5}">
                      <a16:colId xmlns:a16="http://schemas.microsoft.com/office/drawing/2014/main" val="20005"/>
                    </a:ext>
                  </a:extLst>
                </a:gridCol>
                <a:gridCol w="1082821">
                  <a:extLst>
                    <a:ext uri="{9D8B030D-6E8A-4147-A177-3AD203B41FA5}">
                      <a16:colId xmlns:a16="http://schemas.microsoft.com/office/drawing/2014/main" val="20001"/>
                    </a:ext>
                  </a:extLst>
                </a:gridCol>
                <a:gridCol w="1082821">
                  <a:extLst>
                    <a:ext uri="{9D8B030D-6E8A-4147-A177-3AD203B41FA5}">
                      <a16:colId xmlns:a16="http://schemas.microsoft.com/office/drawing/2014/main" val="20002"/>
                    </a:ext>
                  </a:extLst>
                </a:gridCol>
                <a:gridCol w="1081502">
                  <a:extLst>
                    <a:ext uri="{9D8B030D-6E8A-4147-A177-3AD203B41FA5}">
                      <a16:colId xmlns:a16="http://schemas.microsoft.com/office/drawing/2014/main" val="20003"/>
                    </a:ext>
                  </a:extLst>
                </a:gridCol>
              </a:tblGrid>
              <a:tr h="421872">
                <a:tc>
                  <a:txBody>
                    <a:bodyPr/>
                    <a:lstStyle/>
                    <a:p>
                      <a:pPr marR="160020">
                        <a:spcAft>
                          <a:spcPts val="0"/>
                        </a:spcAft>
                      </a:pPr>
                      <a:endParaRPr lang="de-DE" sz="1300" dirty="0">
                        <a:effectLst/>
                        <a:latin typeface="Arial" pitchFamily="34" charset="0"/>
                        <a:ea typeface="Times New Roman"/>
                        <a:cs typeface="Arial" pitchFamily="34" charset="0"/>
                      </a:endParaRPr>
                    </a:p>
                  </a:txBody>
                  <a:tcPr marL="74031" marR="74031" marT="0" marB="0">
                    <a:lnL w="31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r" defTabSz="995690" rtl="0" eaLnBrk="1" fontAlgn="auto" latinLnBrk="0" hangingPunct="1">
                        <a:lnSpc>
                          <a:spcPct val="100000"/>
                        </a:lnSpc>
                        <a:spcBef>
                          <a:spcPts val="0"/>
                        </a:spcBef>
                        <a:spcAft>
                          <a:spcPts val="0"/>
                        </a:spcAft>
                        <a:buClrTx/>
                        <a:buSzTx/>
                        <a:buFontTx/>
                        <a:buNone/>
                        <a:tabLst>
                          <a:tab pos="154305" algn="l"/>
                        </a:tabLst>
                        <a:defRPr/>
                      </a:pPr>
                      <a:r>
                        <a:rPr lang="de-DE" sz="1300" dirty="0">
                          <a:solidFill>
                            <a:schemeClr val="tx1"/>
                          </a:solidFill>
                          <a:effectLst/>
                          <a:latin typeface="Arial" pitchFamily="34" charset="0"/>
                          <a:ea typeface="Times New Roman"/>
                          <a:cs typeface="Arial" pitchFamily="34" charset="0"/>
                        </a:rPr>
                        <a:t>31.12.2022</a:t>
                      </a: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9D199"/>
                    </a:solidFill>
                  </a:tcPr>
                </a:tc>
                <a:tc>
                  <a:txBody>
                    <a:bodyPr/>
                    <a:lstStyle/>
                    <a:p>
                      <a:pPr marL="0" marR="0" indent="0" algn="r" defTabSz="995690" rtl="0" eaLnBrk="1" fontAlgn="auto" latinLnBrk="0" hangingPunct="1">
                        <a:lnSpc>
                          <a:spcPct val="100000"/>
                        </a:lnSpc>
                        <a:spcBef>
                          <a:spcPts val="0"/>
                        </a:spcBef>
                        <a:spcAft>
                          <a:spcPts val="0"/>
                        </a:spcAft>
                        <a:buClrTx/>
                        <a:buSzTx/>
                        <a:buFontTx/>
                        <a:buNone/>
                        <a:tabLst>
                          <a:tab pos="154305" algn="l"/>
                        </a:tabLst>
                        <a:defRPr/>
                      </a:pPr>
                      <a:r>
                        <a:rPr lang="de-DE" sz="1300" dirty="0">
                          <a:solidFill>
                            <a:schemeClr val="tx1"/>
                          </a:solidFill>
                          <a:effectLst/>
                          <a:latin typeface="Arial" pitchFamily="34" charset="0"/>
                          <a:ea typeface="Times New Roman"/>
                          <a:cs typeface="Arial" pitchFamily="34" charset="0"/>
                        </a:rPr>
                        <a:t>31.12.2021</a:t>
                      </a: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9D199"/>
                    </a:solidFill>
                  </a:tcPr>
                </a:tc>
                <a:tc>
                  <a:txBody>
                    <a:bodyPr/>
                    <a:lstStyle/>
                    <a:p>
                      <a:pPr marL="0" marR="0" indent="0" algn="r" defTabSz="995690" rtl="0" eaLnBrk="1" fontAlgn="auto" latinLnBrk="0" hangingPunct="1">
                        <a:lnSpc>
                          <a:spcPct val="100000"/>
                        </a:lnSpc>
                        <a:spcBef>
                          <a:spcPts val="0"/>
                        </a:spcBef>
                        <a:spcAft>
                          <a:spcPts val="0"/>
                        </a:spcAft>
                        <a:buClrTx/>
                        <a:buSzTx/>
                        <a:buFontTx/>
                        <a:buNone/>
                        <a:tabLst>
                          <a:tab pos="154305" algn="l"/>
                        </a:tabLst>
                        <a:defRPr/>
                      </a:pPr>
                      <a:r>
                        <a:rPr lang="de-DE" sz="1300" dirty="0">
                          <a:solidFill>
                            <a:schemeClr val="tx1"/>
                          </a:solidFill>
                          <a:effectLst/>
                          <a:latin typeface="Arial" pitchFamily="34" charset="0"/>
                          <a:ea typeface="Times New Roman"/>
                          <a:cs typeface="Arial" pitchFamily="34" charset="0"/>
                        </a:rPr>
                        <a:t>31.12.2020</a:t>
                      </a: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9D199"/>
                    </a:solidFill>
                  </a:tcPr>
                </a:tc>
                <a:tc>
                  <a:txBody>
                    <a:bodyPr/>
                    <a:lstStyle/>
                    <a:p>
                      <a:pPr marL="0" marR="0" indent="0" algn="r" defTabSz="995690" rtl="0" eaLnBrk="1" fontAlgn="auto" latinLnBrk="0" hangingPunct="1">
                        <a:lnSpc>
                          <a:spcPct val="100000"/>
                        </a:lnSpc>
                        <a:spcBef>
                          <a:spcPts val="0"/>
                        </a:spcBef>
                        <a:spcAft>
                          <a:spcPts val="0"/>
                        </a:spcAft>
                        <a:buClrTx/>
                        <a:buSzTx/>
                        <a:buFontTx/>
                        <a:buNone/>
                        <a:tabLst>
                          <a:tab pos="154305" algn="l"/>
                        </a:tabLst>
                        <a:defRPr/>
                      </a:pPr>
                      <a:r>
                        <a:rPr lang="de-DE" sz="1300" dirty="0">
                          <a:solidFill>
                            <a:schemeClr val="tx1"/>
                          </a:solidFill>
                          <a:effectLst/>
                          <a:latin typeface="Arial" pitchFamily="34" charset="0"/>
                          <a:ea typeface="Times New Roman"/>
                          <a:cs typeface="Arial" pitchFamily="34" charset="0"/>
                        </a:rPr>
                        <a:t>31.12.2019</a:t>
                      </a: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9D199"/>
                    </a:solidFill>
                  </a:tcPr>
                </a:tc>
                <a:tc>
                  <a:txBody>
                    <a:bodyPr/>
                    <a:lstStyle/>
                    <a:p>
                      <a:pPr marL="0" marR="0" indent="0" algn="r" defTabSz="995690" rtl="0" eaLnBrk="1" fontAlgn="auto" latinLnBrk="0" hangingPunct="1">
                        <a:lnSpc>
                          <a:spcPct val="100000"/>
                        </a:lnSpc>
                        <a:spcBef>
                          <a:spcPts val="0"/>
                        </a:spcBef>
                        <a:spcAft>
                          <a:spcPts val="0"/>
                        </a:spcAft>
                        <a:buClrTx/>
                        <a:buSzTx/>
                        <a:buFontTx/>
                        <a:buNone/>
                        <a:tabLst>
                          <a:tab pos="154305" algn="l"/>
                        </a:tabLst>
                        <a:defRPr/>
                      </a:pPr>
                      <a:r>
                        <a:rPr lang="de-DE" sz="1300" dirty="0">
                          <a:solidFill>
                            <a:schemeClr val="tx1"/>
                          </a:solidFill>
                          <a:effectLst/>
                          <a:latin typeface="Arial" pitchFamily="34" charset="0"/>
                          <a:ea typeface="Times New Roman"/>
                          <a:cs typeface="Arial" pitchFamily="34" charset="0"/>
                        </a:rPr>
                        <a:t>31.12.2018</a:t>
                      </a: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9D199"/>
                    </a:solidFill>
                  </a:tcPr>
                </a:tc>
                <a:tc>
                  <a:txBody>
                    <a:bodyPr/>
                    <a:lstStyle/>
                    <a:p>
                      <a:pPr marL="0" marR="0" indent="0" algn="r" defTabSz="995690" rtl="0" eaLnBrk="1" fontAlgn="auto" latinLnBrk="0" hangingPunct="1">
                        <a:lnSpc>
                          <a:spcPct val="100000"/>
                        </a:lnSpc>
                        <a:spcBef>
                          <a:spcPts val="0"/>
                        </a:spcBef>
                        <a:spcAft>
                          <a:spcPts val="0"/>
                        </a:spcAft>
                        <a:buClrTx/>
                        <a:buSzTx/>
                        <a:buFontTx/>
                        <a:buNone/>
                        <a:tabLst>
                          <a:tab pos="154305" algn="l"/>
                        </a:tabLst>
                        <a:defRPr/>
                      </a:pPr>
                      <a:r>
                        <a:rPr lang="de-DE" sz="1300" dirty="0">
                          <a:solidFill>
                            <a:schemeClr val="tx1"/>
                          </a:solidFill>
                          <a:effectLst/>
                          <a:latin typeface="Arial" pitchFamily="34" charset="0"/>
                          <a:ea typeface="Times New Roman"/>
                          <a:cs typeface="Arial" pitchFamily="34" charset="0"/>
                        </a:rPr>
                        <a:t>31.12.2017</a:t>
                      </a: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9D199"/>
                    </a:solidFill>
                  </a:tcPr>
                </a:tc>
                <a:extLst>
                  <a:ext uri="{0D108BD9-81ED-4DB2-BD59-A6C34878D82A}">
                    <a16:rowId xmlns:a16="http://schemas.microsoft.com/office/drawing/2014/main" val="10000"/>
                  </a:ext>
                </a:extLst>
              </a:tr>
              <a:tr h="421872">
                <a:tc>
                  <a:txBody>
                    <a:bodyPr/>
                    <a:lstStyle/>
                    <a:p>
                      <a:pPr>
                        <a:spcAft>
                          <a:spcPts val="0"/>
                        </a:spcAft>
                      </a:pPr>
                      <a:r>
                        <a:rPr lang="de-DE" sz="1300" dirty="0">
                          <a:effectLst/>
                          <a:latin typeface="Arial" pitchFamily="34" charset="0"/>
                          <a:ea typeface="Times New Roman"/>
                          <a:cs typeface="Arial" pitchFamily="34" charset="0"/>
                        </a:rPr>
                        <a:t>Laufende Verfahren</a:t>
                      </a:r>
                    </a:p>
                  </a:txBody>
                  <a:tcPr marL="74031" marR="74031" marT="0" marB="0" anchor="ctr">
                    <a:lnL w="31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algn="r" defTabSz="914400" rtl="0" eaLnBrk="1" latinLnBrk="0" hangingPunct="1">
                        <a:spcAft>
                          <a:spcPts val="0"/>
                        </a:spcAft>
                      </a:pPr>
                      <a:r>
                        <a:rPr lang="de-DE" sz="1300" kern="1200" dirty="0">
                          <a:solidFill>
                            <a:schemeClr val="tx1"/>
                          </a:solidFill>
                          <a:effectLst/>
                          <a:latin typeface="Arial" pitchFamily="34" charset="0"/>
                          <a:ea typeface="Times New Roman"/>
                          <a:cs typeface="Arial" pitchFamily="34" charset="0"/>
                        </a:rPr>
                        <a:t>10</a:t>
                      </a: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9D199"/>
                    </a:solidFill>
                  </a:tcPr>
                </a:tc>
                <a:tc>
                  <a:txBody>
                    <a:bodyPr/>
                    <a:lstStyle/>
                    <a:p>
                      <a:pPr marL="0" algn="r" defTabSz="914400" rtl="0" eaLnBrk="1" latinLnBrk="0" hangingPunct="1">
                        <a:spcAft>
                          <a:spcPts val="0"/>
                        </a:spcAft>
                      </a:pPr>
                      <a:r>
                        <a:rPr lang="de-DE" sz="1300" kern="1200" dirty="0">
                          <a:solidFill>
                            <a:schemeClr val="tx1"/>
                          </a:solidFill>
                          <a:effectLst/>
                          <a:latin typeface="Arial" pitchFamily="34" charset="0"/>
                          <a:ea typeface="Times New Roman"/>
                          <a:cs typeface="Arial" pitchFamily="34" charset="0"/>
                        </a:rPr>
                        <a:t>7</a:t>
                      </a: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9D199"/>
                    </a:solidFill>
                  </a:tcPr>
                </a:tc>
                <a:tc>
                  <a:txBody>
                    <a:bodyPr/>
                    <a:lstStyle/>
                    <a:p>
                      <a:pPr marL="0" algn="r" defTabSz="914400" rtl="0" eaLnBrk="1" latinLnBrk="0" hangingPunct="1">
                        <a:spcAft>
                          <a:spcPts val="0"/>
                        </a:spcAft>
                      </a:pPr>
                      <a:r>
                        <a:rPr lang="de-DE" sz="1300" kern="1200" dirty="0">
                          <a:solidFill>
                            <a:schemeClr val="tx1"/>
                          </a:solidFill>
                          <a:effectLst/>
                          <a:latin typeface="Arial" pitchFamily="34" charset="0"/>
                          <a:ea typeface="Times New Roman"/>
                          <a:cs typeface="Arial" pitchFamily="34" charset="0"/>
                        </a:rPr>
                        <a:t>8</a:t>
                      </a: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9D199"/>
                    </a:solidFill>
                  </a:tcPr>
                </a:tc>
                <a:tc>
                  <a:txBody>
                    <a:bodyPr/>
                    <a:lstStyle/>
                    <a:p>
                      <a:pPr marL="0" algn="r" defTabSz="914400" rtl="0" eaLnBrk="1" latinLnBrk="0" hangingPunct="1">
                        <a:spcAft>
                          <a:spcPts val="0"/>
                        </a:spcAft>
                      </a:pPr>
                      <a:r>
                        <a:rPr lang="de-DE" sz="1300" kern="1200" dirty="0">
                          <a:solidFill>
                            <a:schemeClr val="tx1"/>
                          </a:solidFill>
                          <a:effectLst/>
                          <a:latin typeface="Arial" pitchFamily="34" charset="0"/>
                          <a:ea typeface="Times New Roman"/>
                          <a:cs typeface="Arial" pitchFamily="34" charset="0"/>
                        </a:rPr>
                        <a:t>12</a:t>
                      </a: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9D199"/>
                    </a:solidFill>
                  </a:tcPr>
                </a:tc>
                <a:tc>
                  <a:txBody>
                    <a:bodyPr/>
                    <a:lstStyle/>
                    <a:p>
                      <a:pPr marL="0" algn="r" defTabSz="914400" rtl="0" eaLnBrk="1" latinLnBrk="0" hangingPunct="1">
                        <a:spcAft>
                          <a:spcPts val="0"/>
                        </a:spcAft>
                      </a:pPr>
                      <a:r>
                        <a:rPr lang="de-DE" sz="1300" kern="1200" dirty="0">
                          <a:solidFill>
                            <a:schemeClr val="tx1"/>
                          </a:solidFill>
                          <a:effectLst/>
                          <a:latin typeface="Arial" pitchFamily="34" charset="0"/>
                          <a:ea typeface="Times New Roman"/>
                          <a:cs typeface="Arial" pitchFamily="34" charset="0"/>
                        </a:rPr>
                        <a:t>4</a:t>
                      </a: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9D199"/>
                    </a:solidFill>
                  </a:tcPr>
                </a:tc>
                <a:tc>
                  <a:txBody>
                    <a:bodyPr/>
                    <a:lstStyle/>
                    <a:p>
                      <a:pPr marL="0" algn="r" defTabSz="914400" rtl="0" eaLnBrk="1" latinLnBrk="0" hangingPunct="1">
                        <a:spcAft>
                          <a:spcPts val="0"/>
                        </a:spcAft>
                      </a:pPr>
                      <a:r>
                        <a:rPr lang="de-DE" sz="1300" kern="1200" dirty="0">
                          <a:solidFill>
                            <a:schemeClr val="tx1"/>
                          </a:solidFill>
                          <a:effectLst/>
                          <a:latin typeface="Arial" pitchFamily="34" charset="0"/>
                          <a:ea typeface="Times New Roman"/>
                          <a:cs typeface="Arial" pitchFamily="34" charset="0"/>
                        </a:rPr>
                        <a:t>10</a:t>
                      </a: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9D199"/>
                    </a:solidFill>
                  </a:tcPr>
                </a:tc>
                <a:extLst>
                  <a:ext uri="{0D108BD9-81ED-4DB2-BD59-A6C34878D82A}">
                    <a16:rowId xmlns:a16="http://schemas.microsoft.com/office/drawing/2014/main" val="10001"/>
                  </a:ext>
                </a:extLst>
              </a:tr>
              <a:tr h="421872">
                <a:tc>
                  <a:txBody>
                    <a:bodyPr/>
                    <a:lstStyle/>
                    <a:p>
                      <a:pPr>
                        <a:spcAft>
                          <a:spcPts val="0"/>
                        </a:spcAft>
                      </a:pPr>
                      <a:r>
                        <a:rPr lang="de-DE" sz="1300" dirty="0">
                          <a:effectLst/>
                          <a:latin typeface="Arial" pitchFamily="34" charset="0"/>
                          <a:ea typeface="Times New Roman"/>
                          <a:cs typeface="Arial" pitchFamily="34" charset="0"/>
                        </a:rPr>
                        <a:t>Zertifizierte Zentren</a:t>
                      </a:r>
                    </a:p>
                  </a:txBody>
                  <a:tcPr marL="74031" marR="74031" marT="0" marB="0" anchor="ctr">
                    <a:lnL w="31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algn="r" defTabSz="914400" rtl="0" eaLnBrk="1" latinLnBrk="0" hangingPunct="1">
                        <a:spcAft>
                          <a:spcPts val="0"/>
                        </a:spcAft>
                      </a:pPr>
                      <a:r>
                        <a:rPr lang="de-DE" sz="1300" kern="1200" dirty="0">
                          <a:solidFill>
                            <a:schemeClr val="tx1"/>
                          </a:solidFill>
                          <a:effectLst/>
                          <a:latin typeface="Arial" pitchFamily="34" charset="0"/>
                          <a:ea typeface="Times New Roman"/>
                          <a:cs typeface="Arial" pitchFamily="34" charset="0"/>
                        </a:rPr>
                        <a:t>182</a:t>
                      </a: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9D199"/>
                    </a:solidFill>
                  </a:tcPr>
                </a:tc>
                <a:tc>
                  <a:txBody>
                    <a:bodyPr/>
                    <a:lstStyle/>
                    <a:p>
                      <a:pPr marL="0" algn="r" defTabSz="914400" rtl="0" eaLnBrk="1" latinLnBrk="0" hangingPunct="1">
                        <a:spcAft>
                          <a:spcPts val="0"/>
                        </a:spcAft>
                      </a:pPr>
                      <a:r>
                        <a:rPr lang="de-DE" sz="1300" kern="1200" dirty="0">
                          <a:solidFill>
                            <a:schemeClr val="tx1"/>
                          </a:solidFill>
                          <a:effectLst/>
                          <a:latin typeface="Arial" pitchFamily="34" charset="0"/>
                          <a:ea typeface="Times New Roman"/>
                          <a:cs typeface="Arial" pitchFamily="34" charset="0"/>
                        </a:rPr>
                        <a:t>182</a:t>
                      </a: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9D199"/>
                    </a:solidFill>
                  </a:tcPr>
                </a:tc>
                <a:tc>
                  <a:txBody>
                    <a:bodyPr/>
                    <a:lstStyle/>
                    <a:p>
                      <a:pPr marL="0" algn="r" defTabSz="914400" rtl="0" eaLnBrk="1" latinLnBrk="0" hangingPunct="1">
                        <a:spcAft>
                          <a:spcPts val="0"/>
                        </a:spcAft>
                      </a:pPr>
                      <a:r>
                        <a:rPr lang="de-DE" sz="1300" kern="1200" dirty="0">
                          <a:solidFill>
                            <a:schemeClr val="tx1"/>
                          </a:solidFill>
                          <a:effectLst/>
                          <a:latin typeface="Arial" pitchFamily="34" charset="0"/>
                          <a:ea typeface="Times New Roman"/>
                          <a:cs typeface="Arial" pitchFamily="34" charset="0"/>
                        </a:rPr>
                        <a:t>164</a:t>
                      </a: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9D199"/>
                    </a:solidFill>
                  </a:tcPr>
                </a:tc>
                <a:tc>
                  <a:txBody>
                    <a:bodyPr/>
                    <a:lstStyle/>
                    <a:p>
                      <a:pPr marL="0" algn="r" defTabSz="914400" rtl="0" eaLnBrk="1" latinLnBrk="0" hangingPunct="1">
                        <a:spcAft>
                          <a:spcPts val="0"/>
                        </a:spcAft>
                      </a:pPr>
                      <a:r>
                        <a:rPr lang="de-DE" sz="1300" kern="1200" dirty="0">
                          <a:solidFill>
                            <a:schemeClr val="tx1"/>
                          </a:solidFill>
                          <a:effectLst/>
                          <a:latin typeface="Arial" pitchFamily="34" charset="0"/>
                          <a:ea typeface="Times New Roman"/>
                          <a:cs typeface="Arial" pitchFamily="34" charset="0"/>
                        </a:rPr>
                        <a:t>155</a:t>
                      </a: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9D199"/>
                    </a:solidFill>
                  </a:tcPr>
                </a:tc>
                <a:tc>
                  <a:txBody>
                    <a:bodyPr/>
                    <a:lstStyle/>
                    <a:p>
                      <a:pPr marL="0" algn="r" defTabSz="914400" rtl="0" eaLnBrk="1" latinLnBrk="0" hangingPunct="1">
                        <a:spcAft>
                          <a:spcPts val="0"/>
                        </a:spcAft>
                      </a:pPr>
                      <a:r>
                        <a:rPr lang="de-DE" sz="1300" kern="1200" dirty="0">
                          <a:solidFill>
                            <a:schemeClr val="tx1"/>
                          </a:solidFill>
                          <a:effectLst/>
                          <a:latin typeface="Arial" pitchFamily="34" charset="0"/>
                          <a:ea typeface="Times New Roman"/>
                          <a:cs typeface="Arial" pitchFamily="34" charset="0"/>
                        </a:rPr>
                        <a:t>143</a:t>
                      </a: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9D199"/>
                    </a:solidFill>
                  </a:tcPr>
                </a:tc>
                <a:tc>
                  <a:txBody>
                    <a:bodyPr/>
                    <a:lstStyle/>
                    <a:p>
                      <a:pPr marL="0" algn="r" defTabSz="914400" rtl="0" eaLnBrk="1" latinLnBrk="0" hangingPunct="1">
                        <a:spcAft>
                          <a:spcPts val="0"/>
                        </a:spcAft>
                      </a:pPr>
                      <a:r>
                        <a:rPr lang="de-DE" sz="1300" kern="1200" dirty="0">
                          <a:solidFill>
                            <a:schemeClr val="tx1"/>
                          </a:solidFill>
                          <a:effectLst/>
                          <a:latin typeface="Arial" pitchFamily="34" charset="0"/>
                          <a:ea typeface="Times New Roman"/>
                          <a:cs typeface="Arial" pitchFamily="34" charset="0"/>
                        </a:rPr>
                        <a:t>134</a:t>
                      </a: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9D199"/>
                    </a:solidFill>
                  </a:tcPr>
                </a:tc>
                <a:extLst>
                  <a:ext uri="{0D108BD9-81ED-4DB2-BD59-A6C34878D82A}">
                    <a16:rowId xmlns:a16="http://schemas.microsoft.com/office/drawing/2014/main" val="10002"/>
                  </a:ext>
                </a:extLst>
              </a:tr>
              <a:tr h="284337">
                <a:tc>
                  <a:txBody>
                    <a:bodyPr/>
                    <a:lstStyle/>
                    <a:p>
                      <a:pPr>
                        <a:spcAft>
                          <a:spcPts val="0"/>
                        </a:spcAft>
                      </a:pPr>
                      <a:endParaRPr lang="de-DE" sz="1300" dirty="0">
                        <a:effectLst/>
                        <a:latin typeface="Arial" pitchFamily="34" charset="0"/>
                        <a:ea typeface="Times New Roman"/>
                        <a:cs typeface="Arial" pitchFamily="34" charset="0"/>
                      </a:endParaRPr>
                    </a:p>
                  </a:txBody>
                  <a:tcPr marL="74031" marR="74031" marT="0" marB="0" anchor="ctr">
                    <a:lnL w="31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noFill/>
                  </a:tcPr>
                </a:tc>
                <a:tc>
                  <a:txBody>
                    <a:bodyPr/>
                    <a:lstStyle/>
                    <a:p>
                      <a:pPr algn="r">
                        <a:spcAft>
                          <a:spcPts val="0"/>
                        </a:spcAft>
                      </a:pPr>
                      <a:endParaRPr lang="de-DE" sz="1300" dirty="0">
                        <a:solidFill>
                          <a:schemeClr val="tx1"/>
                        </a:solidFill>
                        <a:effectLst/>
                        <a:latin typeface="Arial" pitchFamily="34" charset="0"/>
                        <a:ea typeface="Times New Roman"/>
                        <a:cs typeface="Arial" pitchFamily="34" charset="0"/>
                      </a:endParaRP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noFill/>
                  </a:tcPr>
                </a:tc>
                <a:tc>
                  <a:txBody>
                    <a:bodyPr/>
                    <a:lstStyle/>
                    <a:p>
                      <a:pPr algn="r">
                        <a:spcAft>
                          <a:spcPts val="0"/>
                        </a:spcAft>
                      </a:pPr>
                      <a:endParaRPr lang="de-DE" sz="1300" dirty="0">
                        <a:solidFill>
                          <a:schemeClr val="tx1"/>
                        </a:solidFill>
                        <a:effectLst/>
                        <a:latin typeface="Arial" pitchFamily="34" charset="0"/>
                        <a:ea typeface="Times New Roman"/>
                        <a:cs typeface="Arial" pitchFamily="34" charset="0"/>
                      </a:endParaRP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noFill/>
                  </a:tcPr>
                </a:tc>
                <a:tc>
                  <a:txBody>
                    <a:bodyPr/>
                    <a:lstStyle/>
                    <a:p>
                      <a:pPr algn="r">
                        <a:spcAft>
                          <a:spcPts val="0"/>
                        </a:spcAft>
                      </a:pPr>
                      <a:endParaRPr lang="de-DE" sz="1300" dirty="0">
                        <a:solidFill>
                          <a:schemeClr val="tx1"/>
                        </a:solidFill>
                        <a:effectLst/>
                        <a:latin typeface="Arial" pitchFamily="34" charset="0"/>
                        <a:ea typeface="Times New Roman"/>
                        <a:cs typeface="Arial" pitchFamily="34" charset="0"/>
                      </a:endParaRP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noFill/>
                  </a:tcPr>
                </a:tc>
                <a:tc>
                  <a:txBody>
                    <a:bodyPr/>
                    <a:lstStyle/>
                    <a:p>
                      <a:pPr algn="r">
                        <a:spcAft>
                          <a:spcPts val="0"/>
                        </a:spcAft>
                      </a:pPr>
                      <a:endParaRPr lang="de-DE" sz="1300" dirty="0">
                        <a:solidFill>
                          <a:schemeClr val="tx1"/>
                        </a:solidFill>
                        <a:effectLst/>
                        <a:latin typeface="Arial" pitchFamily="34" charset="0"/>
                        <a:ea typeface="Times New Roman"/>
                        <a:cs typeface="Arial" pitchFamily="34" charset="0"/>
                      </a:endParaRP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noFill/>
                  </a:tcPr>
                </a:tc>
                <a:tc>
                  <a:txBody>
                    <a:bodyPr/>
                    <a:lstStyle/>
                    <a:p>
                      <a:pPr algn="r">
                        <a:spcAft>
                          <a:spcPts val="0"/>
                        </a:spcAft>
                      </a:pPr>
                      <a:endParaRPr lang="de-DE" sz="1300" dirty="0">
                        <a:solidFill>
                          <a:schemeClr val="tx1"/>
                        </a:solidFill>
                        <a:effectLst/>
                        <a:latin typeface="Arial" pitchFamily="34" charset="0"/>
                        <a:ea typeface="Times New Roman"/>
                        <a:cs typeface="Arial" pitchFamily="34" charset="0"/>
                      </a:endParaRP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noFill/>
                  </a:tcPr>
                </a:tc>
                <a:tc>
                  <a:txBody>
                    <a:bodyPr/>
                    <a:lstStyle/>
                    <a:p>
                      <a:pPr algn="r">
                        <a:spcAft>
                          <a:spcPts val="0"/>
                        </a:spcAft>
                      </a:pPr>
                      <a:endParaRPr lang="de-DE" sz="1300" dirty="0">
                        <a:solidFill>
                          <a:schemeClr val="tx1"/>
                        </a:solidFill>
                        <a:effectLst/>
                        <a:latin typeface="Arial" pitchFamily="34" charset="0"/>
                        <a:ea typeface="Times New Roman"/>
                        <a:cs typeface="Arial" pitchFamily="34" charset="0"/>
                      </a:endParaRP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3"/>
                  </a:ext>
                </a:extLst>
              </a:tr>
              <a:tr h="421872">
                <a:tc>
                  <a:txBody>
                    <a:bodyPr/>
                    <a:lstStyle/>
                    <a:p>
                      <a:pPr>
                        <a:spcAft>
                          <a:spcPts val="0"/>
                        </a:spcAft>
                      </a:pPr>
                      <a:r>
                        <a:rPr lang="de-DE" sz="1300" dirty="0">
                          <a:effectLst/>
                          <a:latin typeface="Arial" pitchFamily="34" charset="0"/>
                          <a:ea typeface="Times New Roman"/>
                          <a:cs typeface="Arial" pitchFamily="34" charset="0"/>
                        </a:rPr>
                        <a:t>Zertifizierte Standorte</a:t>
                      </a:r>
                    </a:p>
                  </a:txBody>
                  <a:tcPr marL="74031" marR="74031" marT="0" marB="0" anchor="ctr">
                    <a:lnL w="31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algn="r" defTabSz="914400" rtl="0" eaLnBrk="1" latinLnBrk="0" hangingPunct="1">
                        <a:spcAft>
                          <a:spcPts val="0"/>
                        </a:spcAft>
                      </a:pPr>
                      <a:r>
                        <a:rPr lang="de-DE" sz="1300" kern="1200" dirty="0">
                          <a:solidFill>
                            <a:schemeClr val="tx1"/>
                          </a:solidFill>
                          <a:effectLst/>
                          <a:latin typeface="Arial" pitchFamily="34" charset="0"/>
                          <a:ea typeface="Times New Roman"/>
                          <a:cs typeface="Arial" pitchFamily="34" charset="0"/>
                        </a:rPr>
                        <a:t>182</a:t>
                      </a: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9D199"/>
                    </a:solidFill>
                  </a:tcPr>
                </a:tc>
                <a:tc>
                  <a:txBody>
                    <a:bodyPr/>
                    <a:lstStyle/>
                    <a:p>
                      <a:pPr marL="0" algn="r" defTabSz="914400" rtl="0" eaLnBrk="1" latinLnBrk="0" hangingPunct="1">
                        <a:spcAft>
                          <a:spcPts val="0"/>
                        </a:spcAft>
                      </a:pPr>
                      <a:r>
                        <a:rPr lang="de-DE" sz="1300" kern="1200" dirty="0">
                          <a:solidFill>
                            <a:schemeClr val="tx1"/>
                          </a:solidFill>
                          <a:effectLst/>
                          <a:latin typeface="Arial" pitchFamily="34" charset="0"/>
                          <a:ea typeface="Times New Roman"/>
                          <a:cs typeface="Arial" pitchFamily="34" charset="0"/>
                        </a:rPr>
                        <a:t>183</a:t>
                      </a: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9D199"/>
                    </a:solidFill>
                  </a:tcPr>
                </a:tc>
                <a:tc>
                  <a:txBody>
                    <a:bodyPr/>
                    <a:lstStyle/>
                    <a:p>
                      <a:pPr marL="0" algn="r" defTabSz="914400" rtl="0" eaLnBrk="1" latinLnBrk="0" hangingPunct="1">
                        <a:spcAft>
                          <a:spcPts val="0"/>
                        </a:spcAft>
                      </a:pPr>
                      <a:r>
                        <a:rPr lang="de-DE" sz="1300" kern="1200" dirty="0">
                          <a:solidFill>
                            <a:schemeClr val="tx1"/>
                          </a:solidFill>
                          <a:effectLst/>
                          <a:latin typeface="Arial" pitchFamily="34" charset="0"/>
                          <a:ea typeface="Times New Roman"/>
                          <a:cs typeface="Arial" pitchFamily="34" charset="0"/>
                        </a:rPr>
                        <a:t>165</a:t>
                      </a: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9D199"/>
                    </a:solidFill>
                  </a:tcPr>
                </a:tc>
                <a:tc>
                  <a:txBody>
                    <a:bodyPr/>
                    <a:lstStyle/>
                    <a:p>
                      <a:pPr marL="0" algn="r" defTabSz="914400" rtl="0" eaLnBrk="1" latinLnBrk="0" hangingPunct="1">
                        <a:spcAft>
                          <a:spcPts val="0"/>
                        </a:spcAft>
                      </a:pPr>
                      <a:r>
                        <a:rPr lang="de-DE" sz="1300" kern="1200" dirty="0">
                          <a:solidFill>
                            <a:schemeClr val="tx1"/>
                          </a:solidFill>
                          <a:effectLst/>
                          <a:latin typeface="Arial" pitchFamily="34" charset="0"/>
                          <a:ea typeface="Times New Roman"/>
                          <a:cs typeface="Arial" pitchFamily="34" charset="0"/>
                        </a:rPr>
                        <a:t>156</a:t>
                      </a: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9D199"/>
                    </a:solidFill>
                  </a:tcPr>
                </a:tc>
                <a:tc>
                  <a:txBody>
                    <a:bodyPr/>
                    <a:lstStyle/>
                    <a:p>
                      <a:pPr marL="0" algn="r" defTabSz="914400" rtl="0" eaLnBrk="1" latinLnBrk="0" hangingPunct="1">
                        <a:spcAft>
                          <a:spcPts val="0"/>
                        </a:spcAft>
                      </a:pPr>
                      <a:r>
                        <a:rPr lang="de-DE" sz="1300" kern="1200" dirty="0">
                          <a:solidFill>
                            <a:schemeClr val="tx1"/>
                          </a:solidFill>
                          <a:effectLst/>
                          <a:latin typeface="Arial" pitchFamily="34" charset="0"/>
                          <a:ea typeface="Times New Roman"/>
                          <a:cs typeface="Arial" pitchFamily="34" charset="0"/>
                        </a:rPr>
                        <a:t>145</a:t>
                      </a: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9D199"/>
                    </a:solidFill>
                  </a:tcPr>
                </a:tc>
                <a:tc>
                  <a:txBody>
                    <a:bodyPr/>
                    <a:lstStyle/>
                    <a:p>
                      <a:pPr marL="0" algn="r" defTabSz="914400" rtl="0" eaLnBrk="1" latinLnBrk="0" hangingPunct="1">
                        <a:spcAft>
                          <a:spcPts val="0"/>
                        </a:spcAft>
                      </a:pPr>
                      <a:r>
                        <a:rPr lang="de-DE" sz="1300" kern="1200" dirty="0">
                          <a:solidFill>
                            <a:schemeClr val="tx1"/>
                          </a:solidFill>
                          <a:effectLst/>
                          <a:latin typeface="Arial" pitchFamily="34" charset="0"/>
                          <a:ea typeface="Times New Roman"/>
                          <a:cs typeface="Arial" pitchFamily="34" charset="0"/>
                        </a:rPr>
                        <a:t>136</a:t>
                      </a: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9D199"/>
                    </a:solidFill>
                  </a:tcPr>
                </a:tc>
                <a:extLst>
                  <a:ext uri="{0D108BD9-81ED-4DB2-BD59-A6C34878D82A}">
                    <a16:rowId xmlns:a16="http://schemas.microsoft.com/office/drawing/2014/main" val="10004"/>
                  </a:ext>
                </a:extLst>
              </a:tr>
              <a:tr h="421872">
                <a:tc>
                  <a:txBody>
                    <a:bodyPr/>
                    <a:lstStyle/>
                    <a:p>
                      <a:pPr>
                        <a:spcAft>
                          <a:spcPts val="0"/>
                        </a:spcAft>
                        <a:tabLst>
                          <a:tab pos="1790700" algn="l"/>
                          <a:tab pos="2509838" algn="l"/>
                        </a:tabLst>
                      </a:pPr>
                      <a:r>
                        <a:rPr lang="de-DE" sz="1300" dirty="0">
                          <a:effectLst/>
                          <a:latin typeface="Arial" pitchFamily="34" charset="0"/>
                          <a:ea typeface="Times New Roman"/>
                          <a:cs typeface="Arial" pitchFamily="34" charset="0"/>
                        </a:rPr>
                        <a:t>Gynäkologische</a:t>
                      </a:r>
                      <a:r>
                        <a:rPr lang="de-DE" sz="1300" baseline="0" dirty="0">
                          <a:effectLst/>
                          <a:latin typeface="Arial" pitchFamily="34" charset="0"/>
                          <a:ea typeface="Times New Roman"/>
                          <a:cs typeface="Arial" pitchFamily="34" charset="0"/>
                        </a:rPr>
                        <a:t> </a:t>
                      </a:r>
                    </a:p>
                    <a:p>
                      <a:pPr>
                        <a:spcAft>
                          <a:spcPts val="0"/>
                        </a:spcAft>
                        <a:tabLst>
                          <a:tab pos="1790700" algn="l"/>
                          <a:tab pos="2509838" algn="l"/>
                        </a:tabLst>
                      </a:pPr>
                      <a:r>
                        <a:rPr lang="de-DE" sz="1300" baseline="0" dirty="0">
                          <a:effectLst/>
                          <a:latin typeface="Arial" pitchFamily="34" charset="0"/>
                          <a:ea typeface="Times New Roman"/>
                          <a:cs typeface="Arial" pitchFamily="34" charset="0"/>
                        </a:rPr>
                        <a:t>Krebs</a:t>
                      </a:r>
                      <a:r>
                        <a:rPr lang="de-DE" sz="1300" dirty="0">
                          <a:effectLst/>
                          <a:latin typeface="Arial" pitchFamily="34" charset="0"/>
                          <a:ea typeface="Times New Roman"/>
                          <a:cs typeface="Arial" pitchFamily="34" charset="0"/>
                        </a:rPr>
                        <a:t>zentren mit</a:t>
                      </a:r>
                      <a:r>
                        <a:rPr lang="de-DE" sz="1300" baseline="0" dirty="0">
                          <a:effectLst/>
                          <a:latin typeface="Arial" pitchFamily="34" charset="0"/>
                          <a:ea typeface="Times New Roman"/>
                          <a:cs typeface="Arial" pitchFamily="34" charset="0"/>
                        </a:rPr>
                        <a:t>	</a:t>
                      </a:r>
                      <a:r>
                        <a:rPr lang="de-DE" sz="1300" dirty="0">
                          <a:effectLst/>
                          <a:latin typeface="Arial" pitchFamily="34" charset="0"/>
                          <a:ea typeface="Times New Roman"/>
                          <a:cs typeface="Arial" pitchFamily="34" charset="0"/>
                        </a:rPr>
                        <a:t>1 Standort</a:t>
                      </a:r>
                    </a:p>
                  </a:txBody>
                  <a:tcPr marL="74031" marR="74031" marT="0" marB="0" anchor="ctr">
                    <a:lnL w="31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algn="r" defTabSz="914400" rtl="0" eaLnBrk="1" latinLnBrk="0" hangingPunct="1">
                        <a:spcAft>
                          <a:spcPts val="0"/>
                        </a:spcAft>
                      </a:pPr>
                      <a:r>
                        <a:rPr lang="de-DE" sz="1300" kern="1200" dirty="0">
                          <a:solidFill>
                            <a:schemeClr val="tx1"/>
                          </a:solidFill>
                          <a:effectLst/>
                          <a:latin typeface="Arial" pitchFamily="34" charset="0"/>
                          <a:ea typeface="Times New Roman"/>
                          <a:cs typeface="Arial" pitchFamily="34" charset="0"/>
                        </a:rPr>
                        <a:t>182</a:t>
                      </a: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9D199"/>
                    </a:solidFill>
                  </a:tcPr>
                </a:tc>
                <a:tc>
                  <a:txBody>
                    <a:bodyPr/>
                    <a:lstStyle/>
                    <a:p>
                      <a:pPr marL="0" algn="r" defTabSz="914400" rtl="0" eaLnBrk="1" latinLnBrk="0" hangingPunct="1">
                        <a:spcAft>
                          <a:spcPts val="0"/>
                        </a:spcAft>
                      </a:pPr>
                      <a:r>
                        <a:rPr lang="de-DE" sz="1300" kern="1200" dirty="0">
                          <a:solidFill>
                            <a:schemeClr val="tx1"/>
                          </a:solidFill>
                          <a:effectLst/>
                          <a:latin typeface="Arial" pitchFamily="34" charset="0"/>
                          <a:ea typeface="Times New Roman"/>
                          <a:cs typeface="Arial" pitchFamily="34" charset="0"/>
                        </a:rPr>
                        <a:t>181</a:t>
                      </a: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9D199"/>
                    </a:solidFill>
                  </a:tcPr>
                </a:tc>
                <a:tc>
                  <a:txBody>
                    <a:bodyPr/>
                    <a:lstStyle/>
                    <a:p>
                      <a:pPr marL="0" algn="r" defTabSz="914400" rtl="0" eaLnBrk="1" latinLnBrk="0" hangingPunct="1">
                        <a:spcAft>
                          <a:spcPts val="0"/>
                        </a:spcAft>
                      </a:pPr>
                      <a:r>
                        <a:rPr lang="de-DE" sz="1300" kern="1200" dirty="0">
                          <a:solidFill>
                            <a:schemeClr val="tx1"/>
                          </a:solidFill>
                          <a:effectLst/>
                          <a:latin typeface="Arial" pitchFamily="34" charset="0"/>
                          <a:ea typeface="Times New Roman"/>
                          <a:cs typeface="Arial" pitchFamily="34" charset="0"/>
                        </a:rPr>
                        <a:t>163</a:t>
                      </a: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9D199"/>
                    </a:solidFill>
                  </a:tcPr>
                </a:tc>
                <a:tc>
                  <a:txBody>
                    <a:bodyPr/>
                    <a:lstStyle/>
                    <a:p>
                      <a:pPr marL="0" algn="r" defTabSz="914400" rtl="0" eaLnBrk="1" latinLnBrk="0" hangingPunct="1">
                        <a:spcAft>
                          <a:spcPts val="0"/>
                        </a:spcAft>
                      </a:pPr>
                      <a:r>
                        <a:rPr lang="de-DE" sz="1300" kern="1200" dirty="0">
                          <a:solidFill>
                            <a:schemeClr val="tx1"/>
                          </a:solidFill>
                          <a:effectLst/>
                          <a:latin typeface="Arial" pitchFamily="34" charset="0"/>
                          <a:ea typeface="Times New Roman"/>
                          <a:cs typeface="Arial" pitchFamily="34" charset="0"/>
                        </a:rPr>
                        <a:t>154</a:t>
                      </a: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9D199"/>
                    </a:solidFill>
                  </a:tcPr>
                </a:tc>
                <a:tc>
                  <a:txBody>
                    <a:bodyPr/>
                    <a:lstStyle/>
                    <a:p>
                      <a:pPr marL="0" algn="r" defTabSz="914400" rtl="0" eaLnBrk="1" latinLnBrk="0" hangingPunct="1">
                        <a:spcAft>
                          <a:spcPts val="0"/>
                        </a:spcAft>
                      </a:pPr>
                      <a:r>
                        <a:rPr lang="de-DE" sz="1300" kern="1200" dirty="0">
                          <a:solidFill>
                            <a:schemeClr val="tx1"/>
                          </a:solidFill>
                          <a:effectLst/>
                          <a:latin typeface="Arial" pitchFamily="34" charset="0"/>
                          <a:ea typeface="Times New Roman"/>
                          <a:cs typeface="Arial" pitchFamily="34" charset="0"/>
                        </a:rPr>
                        <a:t>141</a:t>
                      </a: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9D199"/>
                    </a:solidFill>
                  </a:tcPr>
                </a:tc>
                <a:tc>
                  <a:txBody>
                    <a:bodyPr/>
                    <a:lstStyle/>
                    <a:p>
                      <a:pPr marL="0" algn="r" defTabSz="914400" rtl="0" eaLnBrk="1" latinLnBrk="0" hangingPunct="1">
                        <a:spcAft>
                          <a:spcPts val="0"/>
                        </a:spcAft>
                      </a:pPr>
                      <a:r>
                        <a:rPr lang="de-DE" sz="1300" kern="1200" dirty="0">
                          <a:solidFill>
                            <a:schemeClr val="tx1"/>
                          </a:solidFill>
                          <a:effectLst/>
                          <a:latin typeface="Arial" pitchFamily="34" charset="0"/>
                          <a:ea typeface="Times New Roman"/>
                          <a:cs typeface="Arial" pitchFamily="34" charset="0"/>
                        </a:rPr>
                        <a:t>132</a:t>
                      </a: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9D199"/>
                    </a:solidFill>
                  </a:tcPr>
                </a:tc>
                <a:extLst>
                  <a:ext uri="{0D108BD9-81ED-4DB2-BD59-A6C34878D82A}">
                    <a16:rowId xmlns:a16="http://schemas.microsoft.com/office/drawing/2014/main" val="10005"/>
                  </a:ext>
                </a:extLst>
              </a:tr>
              <a:tr h="421872">
                <a:tc>
                  <a:txBody>
                    <a:bodyPr/>
                    <a:lstStyle/>
                    <a:p>
                      <a:pPr>
                        <a:spcAft>
                          <a:spcPts val="0"/>
                        </a:spcAft>
                        <a:tabLst>
                          <a:tab pos="1790700" algn="l"/>
                        </a:tabLst>
                      </a:pPr>
                      <a:r>
                        <a:rPr lang="de-DE" sz="1300" dirty="0">
                          <a:effectLst/>
                          <a:latin typeface="Arial" pitchFamily="34" charset="0"/>
                          <a:ea typeface="Times New Roman"/>
                          <a:cs typeface="Arial" pitchFamily="34" charset="0"/>
                        </a:rPr>
                        <a:t>	2 Standorte</a:t>
                      </a:r>
                    </a:p>
                  </a:txBody>
                  <a:tcPr marL="74031" marR="74031" marT="0" marB="0" anchor="ctr">
                    <a:lnL w="31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algn="r" defTabSz="914400" rtl="0" eaLnBrk="1" latinLnBrk="0" hangingPunct="1">
                        <a:spcAft>
                          <a:spcPts val="0"/>
                        </a:spcAft>
                      </a:pPr>
                      <a:r>
                        <a:rPr lang="de-DE" sz="1300" kern="1200" dirty="0">
                          <a:solidFill>
                            <a:schemeClr val="tx1"/>
                          </a:solidFill>
                          <a:effectLst/>
                          <a:latin typeface="Arial" pitchFamily="34" charset="0"/>
                          <a:ea typeface="Times New Roman"/>
                          <a:cs typeface="Arial" pitchFamily="34" charset="0"/>
                        </a:rPr>
                        <a:t>0</a:t>
                      </a: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9D199"/>
                    </a:solidFill>
                  </a:tcPr>
                </a:tc>
                <a:tc>
                  <a:txBody>
                    <a:bodyPr/>
                    <a:lstStyle/>
                    <a:p>
                      <a:pPr marL="0" algn="r" defTabSz="914400" rtl="0" eaLnBrk="1" latinLnBrk="0" hangingPunct="1">
                        <a:spcAft>
                          <a:spcPts val="0"/>
                        </a:spcAft>
                      </a:pPr>
                      <a:r>
                        <a:rPr lang="de-DE" sz="1300" kern="1200" dirty="0">
                          <a:solidFill>
                            <a:schemeClr val="tx1"/>
                          </a:solidFill>
                          <a:effectLst/>
                          <a:latin typeface="Arial" pitchFamily="34" charset="0"/>
                          <a:ea typeface="Times New Roman"/>
                          <a:cs typeface="Arial" pitchFamily="34" charset="0"/>
                        </a:rPr>
                        <a:t>1</a:t>
                      </a: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9D199"/>
                    </a:solidFill>
                  </a:tcPr>
                </a:tc>
                <a:tc>
                  <a:txBody>
                    <a:bodyPr/>
                    <a:lstStyle/>
                    <a:p>
                      <a:pPr marL="0" algn="r" defTabSz="914400" rtl="0" eaLnBrk="1" latinLnBrk="0" hangingPunct="1">
                        <a:spcAft>
                          <a:spcPts val="0"/>
                        </a:spcAft>
                      </a:pPr>
                      <a:r>
                        <a:rPr lang="de-DE" sz="1300" kern="1200" dirty="0">
                          <a:solidFill>
                            <a:schemeClr val="tx1"/>
                          </a:solidFill>
                          <a:effectLst/>
                          <a:latin typeface="Arial" pitchFamily="34" charset="0"/>
                          <a:ea typeface="Times New Roman"/>
                          <a:cs typeface="Arial" pitchFamily="34" charset="0"/>
                        </a:rPr>
                        <a:t>1</a:t>
                      </a: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9D199"/>
                    </a:solidFill>
                  </a:tcPr>
                </a:tc>
                <a:tc>
                  <a:txBody>
                    <a:bodyPr/>
                    <a:lstStyle/>
                    <a:p>
                      <a:pPr marL="0" algn="r" defTabSz="914400" rtl="0" eaLnBrk="1" latinLnBrk="0" hangingPunct="1">
                        <a:spcAft>
                          <a:spcPts val="0"/>
                        </a:spcAft>
                      </a:pPr>
                      <a:r>
                        <a:rPr lang="de-DE" sz="1300" kern="1200" dirty="0">
                          <a:solidFill>
                            <a:schemeClr val="tx1"/>
                          </a:solidFill>
                          <a:effectLst/>
                          <a:latin typeface="Arial" pitchFamily="34" charset="0"/>
                          <a:ea typeface="Times New Roman"/>
                          <a:cs typeface="Arial" pitchFamily="34" charset="0"/>
                        </a:rPr>
                        <a:t>1</a:t>
                      </a: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9D199"/>
                    </a:solidFill>
                  </a:tcPr>
                </a:tc>
                <a:tc>
                  <a:txBody>
                    <a:bodyPr/>
                    <a:lstStyle/>
                    <a:p>
                      <a:pPr marL="0" algn="r" defTabSz="914400" rtl="0" eaLnBrk="1" latinLnBrk="0" hangingPunct="1">
                        <a:spcAft>
                          <a:spcPts val="0"/>
                        </a:spcAft>
                      </a:pPr>
                      <a:r>
                        <a:rPr lang="de-DE" sz="1300" kern="1200" dirty="0">
                          <a:solidFill>
                            <a:schemeClr val="tx1"/>
                          </a:solidFill>
                          <a:effectLst/>
                          <a:latin typeface="Arial" pitchFamily="34" charset="0"/>
                          <a:ea typeface="Times New Roman"/>
                          <a:cs typeface="Arial" pitchFamily="34" charset="0"/>
                        </a:rPr>
                        <a:t>2</a:t>
                      </a: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9D199"/>
                    </a:solidFill>
                  </a:tcPr>
                </a:tc>
                <a:tc>
                  <a:txBody>
                    <a:bodyPr/>
                    <a:lstStyle/>
                    <a:p>
                      <a:pPr marL="0" algn="r" defTabSz="914400" rtl="0" eaLnBrk="1" latinLnBrk="0" hangingPunct="1">
                        <a:spcAft>
                          <a:spcPts val="0"/>
                        </a:spcAft>
                      </a:pPr>
                      <a:r>
                        <a:rPr lang="de-DE" sz="1300" kern="1200" dirty="0">
                          <a:solidFill>
                            <a:schemeClr val="tx1"/>
                          </a:solidFill>
                          <a:effectLst/>
                          <a:latin typeface="Arial" pitchFamily="34" charset="0"/>
                          <a:ea typeface="Times New Roman"/>
                          <a:cs typeface="Arial" pitchFamily="34" charset="0"/>
                        </a:rPr>
                        <a:t>2</a:t>
                      </a: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9D199"/>
                    </a:solidFill>
                  </a:tcPr>
                </a:tc>
                <a:extLst>
                  <a:ext uri="{0D108BD9-81ED-4DB2-BD59-A6C34878D82A}">
                    <a16:rowId xmlns:a16="http://schemas.microsoft.com/office/drawing/2014/main" val="10006"/>
                  </a:ext>
                </a:extLst>
              </a:tr>
              <a:tr h="421872">
                <a:tc>
                  <a:txBody>
                    <a:bodyPr/>
                    <a:lstStyle/>
                    <a:p>
                      <a:pPr>
                        <a:spcAft>
                          <a:spcPts val="0"/>
                        </a:spcAft>
                        <a:tabLst>
                          <a:tab pos="1790700" algn="l"/>
                          <a:tab pos="2509838" algn="l"/>
                        </a:tabLst>
                      </a:pPr>
                      <a:r>
                        <a:rPr lang="de-DE" sz="1300" dirty="0">
                          <a:effectLst/>
                          <a:latin typeface="Arial" pitchFamily="34" charset="0"/>
                          <a:ea typeface="Times New Roman"/>
                          <a:cs typeface="Arial" pitchFamily="34" charset="0"/>
                        </a:rPr>
                        <a:t>	3 Standorte</a:t>
                      </a:r>
                    </a:p>
                  </a:txBody>
                  <a:tcPr marL="74031" marR="74031" marT="0" marB="0" anchor="ctr">
                    <a:lnL w="31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algn="r" defTabSz="914400" rtl="0" eaLnBrk="1" latinLnBrk="0" hangingPunct="1">
                        <a:spcAft>
                          <a:spcPts val="0"/>
                        </a:spcAft>
                      </a:pPr>
                      <a:r>
                        <a:rPr lang="de-DE" sz="1300" kern="1200" dirty="0">
                          <a:solidFill>
                            <a:schemeClr val="tx1"/>
                          </a:solidFill>
                          <a:effectLst/>
                          <a:latin typeface="Arial" pitchFamily="34" charset="0"/>
                          <a:ea typeface="Times New Roman"/>
                          <a:cs typeface="Arial" pitchFamily="34" charset="0"/>
                        </a:rPr>
                        <a:t>0</a:t>
                      </a: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9D199"/>
                    </a:solidFill>
                  </a:tcPr>
                </a:tc>
                <a:tc>
                  <a:txBody>
                    <a:bodyPr/>
                    <a:lstStyle/>
                    <a:p>
                      <a:pPr marL="0" algn="r" defTabSz="914400" rtl="0" eaLnBrk="1" latinLnBrk="0" hangingPunct="1">
                        <a:spcAft>
                          <a:spcPts val="0"/>
                        </a:spcAft>
                      </a:pPr>
                      <a:r>
                        <a:rPr lang="de-DE" sz="1300" kern="1200" dirty="0">
                          <a:solidFill>
                            <a:schemeClr val="tx1"/>
                          </a:solidFill>
                          <a:effectLst/>
                          <a:latin typeface="Arial" pitchFamily="34" charset="0"/>
                          <a:ea typeface="Times New Roman"/>
                          <a:cs typeface="Arial" pitchFamily="34" charset="0"/>
                        </a:rPr>
                        <a:t>0</a:t>
                      </a: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9D199"/>
                    </a:solidFill>
                  </a:tcPr>
                </a:tc>
                <a:tc>
                  <a:txBody>
                    <a:bodyPr/>
                    <a:lstStyle/>
                    <a:p>
                      <a:pPr marL="0" algn="r" defTabSz="914400" rtl="0" eaLnBrk="1" latinLnBrk="0" hangingPunct="1">
                        <a:spcAft>
                          <a:spcPts val="0"/>
                        </a:spcAft>
                      </a:pPr>
                      <a:r>
                        <a:rPr lang="de-DE" sz="1300" kern="1200" dirty="0">
                          <a:solidFill>
                            <a:schemeClr val="tx1"/>
                          </a:solidFill>
                          <a:effectLst/>
                          <a:latin typeface="Arial" pitchFamily="34" charset="0"/>
                          <a:ea typeface="Times New Roman"/>
                          <a:cs typeface="Arial" pitchFamily="34" charset="0"/>
                        </a:rPr>
                        <a:t>0</a:t>
                      </a: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9D199"/>
                    </a:solidFill>
                  </a:tcPr>
                </a:tc>
                <a:tc>
                  <a:txBody>
                    <a:bodyPr/>
                    <a:lstStyle/>
                    <a:p>
                      <a:pPr marL="0" algn="r" defTabSz="914400" rtl="0" eaLnBrk="1" latinLnBrk="0" hangingPunct="1">
                        <a:spcAft>
                          <a:spcPts val="0"/>
                        </a:spcAft>
                      </a:pPr>
                      <a:r>
                        <a:rPr lang="de-DE" sz="1300" kern="1200" dirty="0">
                          <a:solidFill>
                            <a:schemeClr val="tx1"/>
                          </a:solidFill>
                          <a:effectLst/>
                          <a:latin typeface="Arial" pitchFamily="34" charset="0"/>
                          <a:ea typeface="Times New Roman"/>
                          <a:cs typeface="Arial" pitchFamily="34" charset="0"/>
                        </a:rPr>
                        <a:t>0</a:t>
                      </a: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9D199"/>
                    </a:solidFill>
                  </a:tcPr>
                </a:tc>
                <a:tc>
                  <a:txBody>
                    <a:bodyPr/>
                    <a:lstStyle/>
                    <a:p>
                      <a:pPr marL="0" algn="r" defTabSz="914400" rtl="0" eaLnBrk="1" latinLnBrk="0" hangingPunct="1">
                        <a:spcAft>
                          <a:spcPts val="0"/>
                        </a:spcAft>
                      </a:pPr>
                      <a:r>
                        <a:rPr lang="de-DE" sz="1300" kern="1200" dirty="0">
                          <a:solidFill>
                            <a:schemeClr val="tx1"/>
                          </a:solidFill>
                          <a:effectLst/>
                          <a:latin typeface="Arial" pitchFamily="34" charset="0"/>
                          <a:ea typeface="Times New Roman"/>
                          <a:cs typeface="Arial" pitchFamily="34" charset="0"/>
                        </a:rPr>
                        <a:t>0</a:t>
                      </a: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9D199"/>
                    </a:solidFill>
                  </a:tcPr>
                </a:tc>
                <a:tc>
                  <a:txBody>
                    <a:bodyPr/>
                    <a:lstStyle/>
                    <a:p>
                      <a:pPr marL="0" algn="r" defTabSz="914400" rtl="0" eaLnBrk="1" latinLnBrk="0" hangingPunct="1">
                        <a:spcAft>
                          <a:spcPts val="0"/>
                        </a:spcAft>
                      </a:pPr>
                      <a:r>
                        <a:rPr lang="de-DE" sz="1300" kern="1200" dirty="0">
                          <a:solidFill>
                            <a:schemeClr val="tx1"/>
                          </a:solidFill>
                          <a:effectLst/>
                          <a:latin typeface="Arial" pitchFamily="34" charset="0"/>
                          <a:ea typeface="Times New Roman"/>
                          <a:cs typeface="Arial" pitchFamily="34" charset="0"/>
                        </a:rPr>
                        <a:t>0</a:t>
                      </a: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9D199"/>
                    </a:solidFill>
                  </a:tcPr>
                </a:tc>
                <a:extLst>
                  <a:ext uri="{0D108BD9-81ED-4DB2-BD59-A6C34878D82A}">
                    <a16:rowId xmlns:a16="http://schemas.microsoft.com/office/drawing/2014/main" val="10007"/>
                  </a:ext>
                </a:extLst>
              </a:tr>
              <a:tr h="421872">
                <a:tc>
                  <a:txBody>
                    <a:bodyPr/>
                    <a:lstStyle/>
                    <a:p>
                      <a:pPr>
                        <a:spcAft>
                          <a:spcPts val="0"/>
                        </a:spcAft>
                        <a:tabLst>
                          <a:tab pos="1790700" algn="l"/>
                          <a:tab pos="2509838" algn="l"/>
                        </a:tabLst>
                      </a:pPr>
                      <a:r>
                        <a:rPr lang="de-DE" sz="1300" dirty="0">
                          <a:effectLst/>
                          <a:latin typeface="Arial" pitchFamily="34" charset="0"/>
                          <a:ea typeface="Times New Roman"/>
                          <a:cs typeface="Arial" pitchFamily="34" charset="0"/>
                        </a:rPr>
                        <a:t>	4 Standorte</a:t>
                      </a:r>
                    </a:p>
                  </a:txBody>
                  <a:tcPr marL="74031" marR="74031" marT="0" marB="0" anchor="ctr">
                    <a:lnL w="31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algn="r" defTabSz="914400" rtl="0" eaLnBrk="1" latinLnBrk="0" hangingPunct="1">
                        <a:spcAft>
                          <a:spcPts val="0"/>
                        </a:spcAft>
                      </a:pPr>
                      <a:r>
                        <a:rPr lang="de-DE" sz="1300" kern="1200" dirty="0">
                          <a:solidFill>
                            <a:schemeClr val="tx1"/>
                          </a:solidFill>
                          <a:effectLst/>
                          <a:latin typeface="Arial" pitchFamily="34" charset="0"/>
                          <a:ea typeface="Times New Roman"/>
                          <a:cs typeface="Arial" pitchFamily="34" charset="0"/>
                        </a:rPr>
                        <a:t>0</a:t>
                      </a: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9D199"/>
                    </a:solidFill>
                  </a:tcPr>
                </a:tc>
                <a:tc>
                  <a:txBody>
                    <a:bodyPr/>
                    <a:lstStyle/>
                    <a:p>
                      <a:pPr marL="0" algn="r" defTabSz="914400" rtl="0" eaLnBrk="1" latinLnBrk="0" hangingPunct="1">
                        <a:spcAft>
                          <a:spcPts val="0"/>
                        </a:spcAft>
                      </a:pPr>
                      <a:r>
                        <a:rPr lang="de-DE" sz="1300" kern="1200" dirty="0">
                          <a:solidFill>
                            <a:schemeClr val="tx1"/>
                          </a:solidFill>
                          <a:effectLst/>
                          <a:latin typeface="Arial" pitchFamily="34" charset="0"/>
                          <a:ea typeface="Times New Roman"/>
                          <a:cs typeface="Arial" pitchFamily="34" charset="0"/>
                        </a:rPr>
                        <a:t>0</a:t>
                      </a: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9D199"/>
                    </a:solidFill>
                  </a:tcPr>
                </a:tc>
                <a:tc>
                  <a:txBody>
                    <a:bodyPr/>
                    <a:lstStyle/>
                    <a:p>
                      <a:pPr marL="0" algn="r" defTabSz="914400" rtl="0" eaLnBrk="1" latinLnBrk="0" hangingPunct="1">
                        <a:spcAft>
                          <a:spcPts val="0"/>
                        </a:spcAft>
                      </a:pPr>
                      <a:r>
                        <a:rPr lang="de-DE" sz="1300" kern="1200" dirty="0">
                          <a:solidFill>
                            <a:schemeClr val="tx1"/>
                          </a:solidFill>
                          <a:effectLst/>
                          <a:latin typeface="Arial" pitchFamily="34" charset="0"/>
                          <a:ea typeface="Times New Roman"/>
                          <a:cs typeface="Arial" pitchFamily="34" charset="0"/>
                        </a:rPr>
                        <a:t>0</a:t>
                      </a: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9D199"/>
                    </a:solidFill>
                  </a:tcPr>
                </a:tc>
                <a:tc>
                  <a:txBody>
                    <a:bodyPr/>
                    <a:lstStyle/>
                    <a:p>
                      <a:pPr marL="0" algn="r" defTabSz="914400" rtl="0" eaLnBrk="1" latinLnBrk="0" hangingPunct="1">
                        <a:spcAft>
                          <a:spcPts val="0"/>
                        </a:spcAft>
                      </a:pPr>
                      <a:r>
                        <a:rPr lang="de-DE" sz="1300" kern="1200" dirty="0">
                          <a:solidFill>
                            <a:schemeClr val="tx1"/>
                          </a:solidFill>
                          <a:effectLst/>
                          <a:latin typeface="Arial" pitchFamily="34" charset="0"/>
                          <a:ea typeface="Times New Roman"/>
                          <a:cs typeface="Arial" pitchFamily="34" charset="0"/>
                        </a:rPr>
                        <a:t>0</a:t>
                      </a: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9D199"/>
                    </a:solidFill>
                  </a:tcPr>
                </a:tc>
                <a:tc>
                  <a:txBody>
                    <a:bodyPr/>
                    <a:lstStyle/>
                    <a:p>
                      <a:pPr marL="0" algn="r" defTabSz="914400" rtl="0" eaLnBrk="1" latinLnBrk="0" hangingPunct="1">
                        <a:spcAft>
                          <a:spcPts val="0"/>
                        </a:spcAft>
                      </a:pPr>
                      <a:r>
                        <a:rPr lang="de-DE" sz="1300" kern="1200">
                          <a:solidFill>
                            <a:schemeClr val="tx1"/>
                          </a:solidFill>
                          <a:effectLst/>
                          <a:latin typeface="Arial" pitchFamily="34" charset="0"/>
                          <a:ea typeface="Times New Roman"/>
                          <a:cs typeface="Arial" pitchFamily="34" charset="0"/>
                        </a:rPr>
                        <a:t>0</a:t>
                      </a:r>
                      <a:endParaRPr lang="de-DE" sz="1300" kern="1200" dirty="0">
                        <a:solidFill>
                          <a:schemeClr val="tx1"/>
                        </a:solidFill>
                        <a:effectLst/>
                        <a:latin typeface="Arial" pitchFamily="34" charset="0"/>
                        <a:ea typeface="Times New Roman"/>
                        <a:cs typeface="Arial" pitchFamily="34" charset="0"/>
                      </a:endParaRP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9D199"/>
                    </a:solidFill>
                  </a:tcPr>
                </a:tc>
                <a:tc>
                  <a:txBody>
                    <a:bodyPr/>
                    <a:lstStyle/>
                    <a:p>
                      <a:pPr marL="0" algn="r" defTabSz="914400" rtl="0" eaLnBrk="1" latinLnBrk="0" hangingPunct="1">
                        <a:spcAft>
                          <a:spcPts val="0"/>
                        </a:spcAft>
                      </a:pPr>
                      <a:r>
                        <a:rPr lang="de-DE" sz="1300" kern="1200" dirty="0">
                          <a:solidFill>
                            <a:schemeClr val="tx1"/>
                          </a:solidFill>
                          <a:effectLst/>
                          <a:latin typeface="Arial" pitchFamily="34" charset="0"/>
                          <a:ea typeface="Times New Roman"/>
                          <a:cs typeface="Arial" pitchFamily="34" charset="0"/>
                        </a:rPr>
                        <a:t>0</a:t>
                      </a: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9D199"/>
                    </a:solidFill>
                  </a:tcPr>
                </a:tc>
                <a:extLst>
                  <a:ext uri="{0D108BD9-81ED-4DB2-BD59-A6C34878D82A}">
                    <a16:rowId xmlns:a16="http://schemas.microsoft.com/office/drawing/2014/main" val="10008"/>
                  </a:ext>
                </a:extLst>
              </a:tr>
            </a:tbl>
          </a:graphicData>
        </a:graphic>
      </p:graphicFrame>
      <p:sp>
        <p:nvSpPr>
          <p:cNvPr id="14" name="Title 1"/>
          <p:cNvSpPr txBox="1">
            <a:spLocks/>
          </p:cNvSpPr>
          <p:nvPr/>
        </p:nvSpPr>
        <p:spPr bwMode="auto">
          <a:xfrm>
            <a:off x="178224" y="252042"/>
            <a:ext cx="8064076" cy="336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de-DE" sz="1300" dirty="0">
                <a:latin typeface="Arial" pitchFamily="34" charset="0"/>
              </a:rPr>
              <a:t>Jahresbericht Gynäkologische Krebszentren 2023 (Auditjahr 2022 / Kennzahlenjahr 2021)</a:t>
            </a:r>
            <a:endParaRPr lang="de-DE" sz="1300" kern="0" dirty="0">
              <a:solidFill>
                <a:srgbClr val="7F7F7F"/>
              </a:solidFill>
              <a:latin typeface="Arial" charset="0"/>
              <a:cs typeface="Arial" charset="0"/>
            </a:endParaRPr>
          </a:p>
        </p:txBody>
      </p:sp>
      <p:sp>
        <p:nvSpPr>
          <p:cNvPr id="10" name="TextBox 21">
            <a:hlinkClick r:id="rId2" action="ppaction://hlinksldjump"/>
            <a:extLst>
              <a:ext uri="{FF2B5EF4-FFF2-40B4-BE49-F238E27FC236}">
                <a16:creationId xmlns:a16="http://schemas.microsoft.com/office/drawing/2014/main" id="{7CBC8255-9487-47BD-AF97-FFA76727948E}"/>
              </a:ext>
            </a:extLst>
          </p:cNvPr>
          <p:cNvSpPr txBox="1"/>
          <p:nvPr/>
        </p:nvSpPr>
        <p:spPr bwMode="auto">
          <a:xfrm>
            <a:off x="8851900" y="7283599"/>
            <a:ext cx="165523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spAutoFit/>
          </a:bodyPr>
          <a:lstStyle/>
          <a:p>
            <a:pPr eaLnBrk="1" hangingPunct="1"/>
            <a:r>
              <a:rPr lang="de-DE" sz="800" b="1" dirty="0">
                <a:solidFill>
                  <a:schemeClr val="bg1"/>
                </a:solidFill>
                <a:latin typeface="Arial" pitchFamily="34" charset="0"/>
              </a:rPr>
              <a:t>       </a:t>
            </a:r>
            <a:r>
              <a:rPr lang="de-DE" sz="900" b="1" dirty="0">
                <a:solidFill>
                  <a:schemeClr val="bg1"/>
                </a:solidFill>
                <a:latin typeface="Arial" pitchFamily="34" charset="0"/>
              </a:rPr>
              <a:t>Zum Inhaltsverzeichnis</a:t>
            </a:r>
          </a:p>
        </p:txBody>
      </p:sp>
    </p:spTree>
    <p:extLst>
      <p:ext uri="{BB962C8B-B14F-4D97-AF65-F5344CB8AC3E}">
        <p14:creationId xmlns:p14="http://schemas.microsoft.com/office/powerpoint/2010/main" val="1397075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8224" y="611545"/>
            <a:ext cx="10336953" cy="420070"/>
          </a:xfrm>
          <a:prstGeom prst="rect">
            <a:avLst/>
          </a:prstGeom>
        </p:spPr>
        <p:txBody>
          <a:bodyPr vert="horz" lIns="99569" tIns="49785" rIns="99569" bIns="49785" rtlCol="0" anchor="ctr" anchorCtr="0">
            <a:normAutofit/>
          </a:bodyPr>
          <a:lstStyle/>
          <a:p>
            <a:r>
              <a:rPr lang="de-DE" sz="1400" b="1" dirty="0">
                <a:latin typeface="Arial" pitchFamily="34" charset="0"/>
                <a:cs typeface="Arial" pitchFamily="34" charset="0"/>
              </a:rPr>
              <a:t>Berücksichtigte Standorte</a:t>
            </a:r>
          </a:p>
        </p:txBody>
      </p:sp>
      <p:sp>
        <p:nvSpPr>
          <p:cNvPr id="2" name="Slide Number Placeholder 1"/>
          <p:cNvSpPr>
            <a:spLocks noGrp="1"/>
          </p:cNvSpPr>
          <p:nvPr>
            <p:ph type="sldNum" sz="quarter" idx="12"/>
          </p:nvPr>
        </p:nvSpPr>
        <p:spPr/>
        <p:txBody>
          <a:bodyPr/>
          <a:lstStyle/>
          <a:p>
            <a:fld id="{B6F15528-21DE-4FAA-801E-634DDDAF4B2B}" type="slidenum">
              <a:rPr lang="en-US" smtClean="0"/>
              <a:pPr/>
              <a:t>6</a:t>
            </a:fld>
            <a:endParaRPr lang="en-US" dirty="0"/>
          </a:p>
        </p:txBody>
      </p:sp>
      <p:cxnSp>
        <p:nvCxnSpPr>
          <p:cNvPr id="12" name="Gerade Verbindung 8"/>
          <p:cNvCxnSpPr/>
          <p:nvPr/>
        </p:nvCxnSpPr>
        <p:spPr>
          <a:xfrm>
            <a:off x="0" y="1047040"/>
            <a:ext cx="10693400" cy="0"/>
          </a:xfrm>
          <a:prstGeom prst="line">
            <a:avLst/>
          </a:prstGeom>
          <a:ln w="38100">
            <a:solidFill>
              <a:srgbClr val="F4A329"/>
            </a:solidFill>
          </a:ln>
        </p:spPr>
        <p:style>
          <a:lnRef idx="1">
            <a:schemeClr val="accent1"/>
          </a:lnRef>
          <a:fillRef idx="0">
            <a:schemeClr val="accent1"/>
          </a:fillRef>
          <a:effectRef idx="0">
            <a:schemeClr val="accent1"/>
          </a:effectRef>
          <a:fontRef idx="minor">
            <a:schemeClr val="tx1"/>
          </a:fontRef>
        </p:style>
      </p:cxnSp>
      <p:sp>
        <p:nvSpPr>
          <p:cNvPr id="9" name="Textfeld 9"/>
          <p:cNvSpPr txBox="1"/>
          <p:nvPr/>
        </p:nvSpPr>
        <p:spPr>
          <a:xfrm>
            <a:off x="390368" y="4775203"/>
            <a:ext cx="9912664" cy="2701254"/>
          </a:xfrm>
          <a:prstGeom prst="rect">
            <a:avLst/>
          </a:prstGeom>
          <a:noFill/>
        </p:spPr>
        <p:txBody>
          <a:bodyPr wrap="square" lIns="99569" tIns="49785" rIns="99569" bIns="49785"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de-DE" sz="1300" dirty="0">
                <a:latin typeface="Arial" pitchFamily="34" charset="0"/>
                <a:cs typeface="Arial" pitchFamily="34" charset="0"/>
              </a:rPr>
              <a:t>Der vorliegende Jahresbericht betrachtet die im Zertifizierungssystem der Deutschen Krebsgesellschaft zertifizierten Gynäkologischen Krebszentren. Grundlage für die Diagramme des Jahresberichtes ist das Datenblatt.</a:t>
            </a:r>
          </a:p>
          <a:p>
            <a:pPr algn="just"/>
            <a:r>
              <a:rPr lang="de-DE" sz="1300" dirty="0">
                <a:latin typeface="Arial" pitchFamily="34" charset="0"/>
                <a:cs typeface="Arial" pitchFamily="34" charset="0"/>
              </a:rPr>
              <a:t> </a:t>
            </a:r>
          </a:p>
          <a:p>
            <a:pPr algn="just"/>
            <a:r>
              <a:rPr lang="de-DE" sz="1300" dirty="0">
                <a:latin typeface="Arial" pitchFamily="34" charset="0"/>
                <a:cs typeface="Arial" pitchFamily="34" charset="0"/>
              </a:rPr>
              <a:t>In dem Jahresbericht sind 177 der 182 zertifizierten Zentrumstandorte enthalten. Ausgenommen sind 3 Standorte, die im Jahr 2022 zum ersten Mal zertifiziert wurden (Datenabbildung komplettes Kalenderjahr für Erstzertifizierungen nicht verpflichtend). Zudem wurde ein Standort nicht berücksichtigt, der 2022 kein Audit durchgeführt und auch kein Datenblatt eingereicht hat (Zertifikataussetzung im 1. Quartal 2023). Ein weiterer Standort erfüllte nicht die Fallzahlvorgaben bei Re-Zertifizierung und entschied sich gegen eine Auditdurchführung (Zertifikataussetzung bevorstehend). An 181 Standorten mit vorliegendem Datenblatt wurden insgesamt 16.535 Primärfälle mit Genitalmalignom behandelt. Eine aktuelle Übersicht aller zertifizierten Standorte ist unter </a:t>
            </a:r>
            <a:r>
              <a:rPr lang="de-DE" sz="1300" dirty="0">
                <a:latin typeface="Arial" pitchFamily="34" charset="0"/>
                <a:cs typeface="Arial" pitchFamily="34" charset="0"/>
                <a:hlinkClick r:id="rId2"/>
              </a:rPr>
              <a:t>www.oncomap.de </a:t>
            </a:r>
            <a:r>
              <a:rPr lang="de-DE" sz="1300" dirty="0">
                <a:latin typeface="Arial" pitchFamily="34" charset="0"/>
                <a:cs typeface="Arial" pitchFamily="34" charset="0"/>
              </a:rPr>
              <a:t>abgebildet.</a:t>
            </a:r>
          </a:p>
          <a:p>
            <a:pPr algn="just"/>
            <a:r>
              <a:rPr lang="de-DE" sz="1300" dirty="0">
                <a:latin typeface="Arial" pitchFamily="34" charset="0"/>
                <a:cs typeface="Arial" pitchFamily="34" charset="0"/>
              </a:rPr>
              <a:t> </a:t>
            </a:r>
          </a:p>
          <a:p>
            <a:pPr algn="just"/>
            <a:r>
              <a:rPr lang="de-DE" sz="1300" dirty="0">
                <a:latin typeface="Arial" pitchFamily="34" charset="0"/>
                <a:cs typeface="Arial" pitchFamily="34" charset="0"/>
              </a:rPr>
              <a:t>Die hier veröffentlichten Kennzahlen beziehen sich auf das Kennzahlenjahr 2021. Sie stellen für die 2022 durchgeführten Audits die Bewertungsgrundlage dar.</a:t>
            </a:r>
          </a:p>
        </p:txBody>
      </p:sp>
      <p:graphicFrame>
        <p:nvGraphicFramePr>
          <p:cNvPr id="13" name="Table 9"/>
          <p:cNvGraphicFramePr>
            <a:graphicFrameLocks noGrp="1"/>
          </p:cNvGraphicFramePr>
          <p:nvPr/>
        </p:nvGraphicFramePr>
        <p:xfrm>
          <a:off x="411282" y="1570831"/>
          <a:ext cx="9812217" cy="2856474"/>
        </p:xfrm>
        <a:graphic>
          <a:graphicData uri="http://schemas.openxmlformats.org/drawingml/2006/table">
            <a:tbl>
              <a:tblPr firstRow="1" bandRow="1">
                <a:noFill/>
                <a:tableStyleId>{5C22544A-7EE6-4342-B048-85BDC9FD1C3A}</a:tableStyleId>
              </a:tblPr>
              <a:tblGrid>
                <a:gridCol w="3316609">
                  <a:extLst>
                    <a:ext uri="{9D8B030D-6E8A-4147-A177-3AD203B41FA5}">
                      <a16:colId xmlns:a16="http://schemas.microsoft.com/office/drawing/2014/main" val="20000"/>
                    </a:ext>
                  </a:extLst>
                </a:gridCol>
                <a:gridCol w="1082821">
                  <a:extLst>
                    <a:ext uri="{9D8B030D-6E8A-4147-A177-3AD203B41FA5}">
                      <a16:colId xmlns:a16="http://schemas.microsoft.com/office/drawing/2014/main" val="20006"/>
                    </a:ext>
                  </a:extLst>
                </a:gridCol>
                <a:gridCol w="1082821">
                  <a:extLst>
                    <a:ext uri="{9D8B030D-6E8A-4147-A177-3AD203B41FA5}">
                      <a16:colId xmlns:a16="http://schemas.microsoft.com/office/drawing/2014/main" val="20007"/>
                    </a:ext>
                  </a:extLst>
                </a:gridCol>
                <a:gridCol w="1082821">
                  <a:extLst>
                    <a:ext uri="{9D8B030D-6E8A-4147-A177-3AD203B41FA5}">
                      <a16:colId xmlns:a16="http://schemas.microsoft.com/office/drawing/2014/main" val="20005"/>
                    </a:ext>
                  </a:extLst>
                </a:gridCol>
                <a:gridCol w="1082821">
                  <a:extLst>
                    <a:ext uri="{9D8B030D-6E8A-4147-A177-3AD203B41FA5}">
                      <a16:colId xmlns:a16="http://schemas.microsoft.com/office/drawing/2014/main" val="20001"/>
                    </a:ext>
                  </a:extLst>
                </a:gridCol>
                <a:gridCol w="1082821">
                  <a:extLst>
                    <a:ext uri="{9D8B030D-6E8A-4147-A177-3AD203B41FA5}">
                      <a16:colId xmlns:a16="http://schemas.microsoft.com/office/drawing/2014/main" val="20002"/>
                    </a:ext>
                  </a:extLst>
                </a:gridCol>
                <a:gridCol w="1081503">
                  <a:extLst>
                    <a:ext uri="{9D8B030D-6E8A-4147-A177-3AD203B41FA5}">
                      <a16:colId xmlns:a16="http://schemas.microsoft.com/office/drawing/2014/main" val="20003"/>
                    </a:ext>
                  </a:extLst>
                </a:gridCol>
              </a:tblGrid>
              <a:tr h="428001">
                <a:tc>
                  <a:txBody>
                    <a:bodyPr/>
                    <a:lstStyle/>
                    <a:p>
                      <a:pPr marR="160020">
                        <a:spcAft>
                          <a:spcPts val="0"/>
                        </a:spcAft>
                      </a:pPr>
                      <a:endParaRPr lang="de-DE" sz="1300" dirty="0">
                        <a:effectLst/>
                        <a:latin typeface="Arial" pitchFamily="34" charset="0"/>
                        <a:ea typeface="Times New Roman"/>
                        <a:cs typeface="Arial" pitchFamily="34" charset="0"/>
                      </a:endParaRPr>
                    </a:p>
                  </a:txBody>
                  <a:tcPr marL="74031" marR="74031" marT="0" marB="0">
                    <a:lnL w="31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marR="0" indent="0" algn="r" defTabSz="995690" rtl="0" eaLnBrk="1" fontAlgn="auto" latinLnBrk="0" hangingPunct="1">
                        <a:lnSpc>
                          <a:spcPct val="100000"/>
                        </a:lnSpc>
                        <a:spcBef>
                          <a:spcPts val="0"/>
                        </a:spcBef>
                        <a:spcAft>
                          <a:spcPts val="0"/>
                        </a:spcAft>
                        <a:buClrTx/>
                        <a:buSzTx/>
                        <a:buFontTx/>
                        <a:buNone/>
                        <a:tabLst>
                          <a:tab pos="154305" algn="l"/>
                        </a:tabLst>
                        <a:defRPr/>
                      </a:pPr>
                      <a:r>
                        <a:rPr lang="de-DE" sz="1300" dirty="0">
                          <a:solidFill>
                            <a:schemeClr val="tx1"/>
                          </a:solidFill>
                          <a:effectLst/>
                          <a:latin typeface="Arial" pitchFamily="34" charset="0"/>
                          <a:ea typeface="Times New Roman"/>
                          <a:cs typeface="Arial" pitchFamily="34" charset="0"/>
                        </a:rPr>
                        <a:t>31.12.2022</a:t>
                      </a: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9D199"/>
                    </a:solidFill>
                  </a:tcPr>
                </a:tc>
                <a:tc>
                  <a:txBody>
                    <a:bodyPr/>
                    <a:lstStyle/>
                    <a:p>
                      <a:pPr marL="0" marR="0" indent="0" algn="r" defTabSz="995690" rtl="0" eaLnBrk="1" fontAlgn="auto" latinLnBrk="0" hangingPunct="1">
                        <a:lnSpc>
                          <a:spcPct val="100000"/>
                        </a:lnSpc>
                        <a:spcBef>
                          <a:spcPts val="0"/>
                        </a:spcBef>
                        <a:spcAft>
                          <a:spcPts val="0"/>
                        </a:spcAft>
                        <a:buClrTx/>
                        <a:buSzTx/>
                        <a:buFontTx/>
                        <a:buNone/>
                        <a:tabLst>
                          <a:tab pos="154305" algn="l"/>
                        </a:tabLst>
                        <a:defRPr/>
                      </a:pPr>
                      <a:r>
                        <a:rPr lang="de-DE" sz="1300" dirty="0">
                          <a:solidFill>
                            <a:schemeClr val="tx1"/>
                          </a:solidFill>
                          <a:effectLst/>
                          <a:latin typeface="Arial" pitchFamily="34" charset="0"/>
                          <a:ea typeface="Times New Roman"/>
                          <a:cs typeface="Arial" pitchFamily="34" charset="0"/>
                        </a:rPr>
                        <a:t>31.12.2021</a:t>
                      </a: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9D199"/>
                    </a:solidFill>
                  </a:tcPr>
                </a:tc>
                <a:tc>
                  <a:txBody>
                    <a:bodyPr/>
                    <a:lstStyle/>
                    <a:p>
                      <a:pPr marL="0" marR="0" indent="0" algn="r" defTabSz="995690" rtl="0" eaLnBrk="1" fontAlgn="auto" latinLnBrk="0" hangingPunct="1">
                        <a:lnSpc>
                          <a:spcPct val="100000"/>
                        </a:lnSpc>
                        <a:spcBef>
                          <a:spcPts val="0"/>
                        </a:spcBef>
                        <a:spcAft>
                          <a:spcPts val="0"/>
                        </a:spcAft>
                        <a:buClrTx/>
                        <a:buSzTx/>
                        <a:buFontTx/>
                        <a:buNone/>
                        <a:tabLst>
                          <a:tab pos="154305" algn="l"/>
                        </a:tabLst>
                        <a:defRPr/>
                      </a:pPr>
                      <a:r>
                        <a:rPr lang="de-DE" sz="1300" dirty="0">
                          <a:solidFill>
                            <a:schemeClr val="tx1"/>
                          </a:solidFill>
                          <a:effectLst/>
                          <a:latin typeface="Arial" pitchFamily="34" charset="0"/>
                          <a:ea typeface="Times New Roman"/>
                          <a:cs typeface="Arial" pitchFamily="34" charset="0"/>
                        </a:rPr>
                        <a:t>31.12.2020</a:t>
                      </a: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9D199"/>
                    </a:solidFill>
                  </a:tcPr>
                </a:tc>
                <a:tc>
                  <a:txBody>
                    <a:bodyPr/>
                    <a:lstStyle/>
                    <a:p>
                      <a:pPr marL="0" marR="0" indent="0" algn="r" defTabSz="995690" rtl="0" eaLnBrk="1" fontAlgn="auto" latinLnBrk="0" hangingPunct="1">
                        <a:lnSpc>
                          <a:spcPct val="100000"/>
                        </a:lnSpc>
                        <a:spcBef>
                          <a:spcPts val="0"/>
                        </a:spcBef>
                        <a:spcAft>
                          <a:spcPts val="0"/>
                        </a:spcAft>
                        <a:buClrTx/>
                        <a:buSzTx/>
                        <a:buFontTx/>
                        <a:buNone/>
                        <a:tabLst>
                          <a:tab pos="154305" algn="l"/>
                        </a:tabLst>
                        <a:defRPr/>
                      </a:pPr>
                      <a:r>
                        <a:rPr lang="de-DE" sz="1300" dirty="0">
                          <a:solidFill>
                            <a:schemeClr val="tx1"/>
                          </a:solidFill>
                          <a:effectLst/>
                          <a:latin typeface="Arial" pitchFamily="34" charset="0"/>
                          <a:ea typeface="Times New Roman"/>
                          <a:cs typeface="Arial" pitchFamily="34" charset="0"/>
                        </a:rPr>
                        <a:t>31.12.2019</a:t>
                      </a: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9D199"/>
                    </a:solidFill>
                  </a:tcPr>
                </a:tc>
                <a:tc>
                  <a:txBody>
                    <a:bodyPr/>
                    <a:lstStyle/>
                    <a:p>
                      <a:pPr marL="0" marR="0" indent="0" algn="r" defTabSz="995690" rtl="0" eaLnBrk="1" fontAlgn="auto" latinLnBrk="0" hangingPunct="1">
                        <a:lnSpc>
                          <a:spcPct val="100000"/>
                        </a:lnSpc>
                        <a:spcBef>
                          <a:spcPts val="0"/>
                        </a:spcBef>
                        <a:spcAft>
                          <a:spcPts val="0"/>
                        </a:spcAft>
                        <a:buClrTx/>
                        <a:buSzTx/>
                        <a:buFontTx/>
                        <a:buNone/>
                        <a:tabLst>
                          <a:tab pos="154305" algn="l"/>
                        </a:tabLst>
                        <a:defRPr/>
                      </a:pPr>
                      <a:r>
                        <a:rPr lang="de-DE" sz="1300" dirty="0">
                          <a:solidFill>
                            <a:schemeClr val="tx1"/>
                          </a:solidFill>
                          <a:effectLst/>
                          <a:latin typeface="Arial" pitchFamily="34" charset="0"/>
                          <a:ea typeface="Times New Roman"/>
                          <a:cs typeface="Arial" pitchFamily="34" charset="0"/>
                        </a:rPr>
                        <a:t>31.12.2018</a:t>
                      </a: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9D199"/>
                    </a:solidFill>
                  </a:tcPr>
                </a:tc>
                <a:tc>
                  <a:txBody>
                    <a:bodyPr/>
                    <a:lstStyle/>
                    <a:p>
                      <a:pPr marL="0" marR="0" indent="0" algn="r" defTabSz="995690" rtl="0" eaLnBrk="1" fontAlgn="auto" latinLnBrk="0" hangingPunct="1">
                        <a:lnSpc>
                          <a:spcPct val="100000"/>
                        </a:lnSpc>
                        <a:spcBef>
                          <a:spcPts val="0"/>
                        </a:spcBef>
                        <a:spcAft>
                          <a:spcPts val="0"/>
                        </a:spcAft>
                        <a:buClrTx/>
                        <a:buSzTx/>
                        <a:buFontTx/>
                        <a:buNone/>
                        <a:tabLst>
                          <a:tab pos="154305" algn="l"/>
                        </a:tabLst>
                        <a:defRPr/>
                      </a:pPr>
                      <a:r>
                        <a:rPr lang="de-DE" sz="1300" dirty="0">
                          <a:solidFill>
                            <a:schemeClr val="tx1"/>
                          </a:solidFill>
                          <a:effectLst/>
                          <a:latin typeface="Arial" pitchFamily="34" charset="0"/>
                          <a:ea typeface="Times New Roman"/>
                          <a:cs typeface="Arial" pitchFamily="34" charset="0"/>
                        </a:rPr>
                        <a:t>31.12.2017</a:t>
                      </a: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9D199"/>
                    </a:solidFill>
                  </a:tcPr>
                </a:tc>
                <a:extLst>
                  <a:ext uri="{0D108BD9-81ED-4DB2-BD59-A6C34878D82A}">
                    <a16:rowId xmlns:a16="http://schemas.microsoft.com/office/drawing/2014/main" val="10000"/>
                  </a:ext>
                </a:extLst>
              </a:tr>
              <a:tr h="428001">
                <a:tc>
                  <a:txBody>
                    <a:bodyPr/>
                    <a:lstStyle/>
                    <a:p>
                      <a:pPr>
                        <a:spcAft>
                          <a:spcPts val="0"/>
                        </a:spcAft>
                      </a:pPr>
                      <a:r>
                        <a:rPr lang="de-DE" sz="1300" dirty="0">
                          <a:effectLst/>
                          <a:latin typeface="Arial" pitchFamily="34" charset="0"/>
                          <a:ea typeface="Times New Roman"/>
                          <a:cs typeface="Arial" pitchFamily="34" charset="0"/>
                        </a:rPr>
                        <a:t>Im Jahresbericht</a:t>
                      </a:r>
                      <a:r>
                        <a:rPr lang="de-DE" sz="1300" baseline="0" dirty="0">
                          <a:effectLst/>
                          <a:latin typeface="Arial" pitchFamily="34" charset="0"/>
                          <a:ea typeface="Times New Roman"/>
                          <a:cs typeface="Arial" pitchFamily="34" charset="0"/>
                        </a:rPr>
                        <a:t> berücksichtigte Standorte</a:t>
                      </a:r>
                      <a:endParaRPr lang="de-DE" sz="1300" dirty="0">
                        <a:effectLst/>
                        <a:latin typeface="Arial" pitchFamily="34" charset="0"/>
                        <a:ea typeface="Times New Roman"/>
                        <a:cs typeface="Arial" pitchFamily="34" charset="0"/>
                      </a:endParaRPr>
                    </a:p>
                  </a:txBody>
                  <a:tcPr marL="74031" marR="74031" marT="0" marB="0" anchor="ctr">
                    <a:lnL w="31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algn="r" defTabSz="914400" rtl="0" eaLnBrk="1" latinLnBrk="0" hangingPunct="1">
                        <a:spcAft>
                          <a:spcPts val="0"/>
                        </a:spcAft>
                      </a:pPr>
                      <a:r>
                        <a:rPr lang="de-DE" sz="1300" kern="1200" dirty="0">
                          <a:solidFill>
                            <a:schemeClr val="tx1"/>
                          </a:solidFill>
                          <a:effectLst/>
                          <a:latin typeface="Arial" pitchFamily="34" charset="0"/>
                          <a:ea typeface="Times New Roman"/>
                          <a:cs typeface="Arial" pitchFamily="34" charset="0"/>
                        </a:rPr>
                        <a:t>177</a:t>
                      </a: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9D199"/>
                    </a:solidFill>
                  </a:tcPr>
                </a:tc>
                <a:tc>
                  <a:txBody>
                    <a:bodyPr/>
                    <a:lstStyle/>
                    <a:p>
                      <a:pPr marL="0" algn="r" defTabSz="914400" rtl="0" eaLnBrk="1" latinLnBrk="0" hangingPunct="1">
                        <a:spcAft>
                          <a:spcPts val="0"/>
                        </a:spcAft>
                      </a:pPr>
                      <a:r>
                        <a:rPr lang="de-DE" sz="1300" kern="1200" dirty="0">
                          <a:solidFill>
                            <a:schemeClr val="tx1"/>
                          </a:solidFill>
                          <a:effectLst/>
                          <a:latin typeface="Arial" pitchFamily="34" charset="0"/>
                          <a:ea typeface="Times New Roman"/>
                          <a:cs typeface="Arial" pitchFamily="34" charset="0"/>
                        </a:rPr>
                        <a:t>169</a:t>
                      </a: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9D199"/>
                    </a:solidFill>
                  </a:tcPr>
                </a:tc>
                <a:tc>
                  <a:txBody>
                    <a:bodyPr/>
                    <a:lstStyle/>
                    <a:p>
                      <a:pPr marL="0" algn="r" defTabSz="914400" rtl="0" eaLnBrk="1" latinLnBrk="0" hangingPunct="1">
                        <a:spcAft>
                          <a:spcPts val="0"/>
                        </a:spcAft>
                      </a:pPr>
                      <a:r>
                        <a:rPr lang="de-DE" sz="1300" kern="1200" dirty="0">
                          <a:solidFill>
                            <a:schemeClr val="tx1"/>
                          </a:solidFill>
                          <a:effectLst/>
                          <a:latin typeface="Arial" pitchFamily="34" charset="0"/>
                          <a:ea typeface="Times New Roman"/>
                          <a:cs typeface="Arial" pitchFamily="34" charset="0"/>
                        </a:rPr>
                        <a:t>162</a:t>
                      </a: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9D199"/>
                    </a:solidFill>
                  </a:tcPr>
                </a:tc>
                <a:tc>
                  <a:txBody>
                    <a:bodyPr/>
                    <a:lstStyle/>
                    <a:p>
                      <a:pPr marL="0" algn="r" defTabSz="914400" rtl="0" eaLnBrk="1" latinLnBrk="0" hangingPunct="1">
                        <a:spcAft>
                          <a:spcPts val="0"/>
                        </a:spcAft>
                      </a:pPr>
                      <a:r>
                        <a:rPr lang="de-DE" sz="1300" kern="1200" dirty="0">
                          <a:solidFill>
                            <a:schemeClr val="tx1"/>
                          </a:solidFill>
                          <a:effectLst/>
                          <a:latin typeface="Arial" pitchFamily="34" charset="0"/>
                          <a:ea typeface="Times New Roman"/>
                          <a:cs typeface="Arial" pitchFamily="34" charset="0"/>
                        </a:rPr>
                        <a:t>149</a:t>
                      </a: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9D199"/>
                    </a:solidFill>
                  </a:tcPr>
                </a:tc>
                <a:tc>
                  <a:txBody>
                    <a:bodyPr/>
                    <a:lstStyle/>
                    <a:p>
                      <a:pPr marL="0" algn="r" defTabSz="914400" rtl="0" eaLnBrk="1" latinLnBrk="0" hangingPunct="1">
                        <a:spcAft>
                          <a:spcPts val="0"/>
                        </a:spcAft>
                      </a:pPr>
                      <a:r>
                        <a:rPr lang="de-DE" sz="1300" kern="1200" dirty="0">
                          <a:solidFill>
                            <a:schemeClr val="tx1"/>
                          </a:solidFill>
                          <a:effectLst/>
                          <a:latin typeface="Arial" pitchFamily="34" charset="0"/>
                          <a:ea typeface="Times New Roman"/>
                          <a:cs typeface="Arial" pitchFamily="34" charset="0"/>
                        </a:rPr>
                        <a:t>139</a:t>
                      </a: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9D199"/>
                    </a:solidFill>
                  </a:tcPr>
                </a:tc>
                <a:tc>
                  <a:txBody>
                    <a:bodyPr/>
                    <a:lstStyle/>
                    <a:p>
                      <a:pPr marL="0" algn="r" defTabSz="914400" rtl="0" eaLnBrk="1" latinLnBrk="0" hangingPunct="1">
                        <a:spcAft>
                          <a:spcPts val="0"/>
                        </a:spcAft>
                      </a:pPr>
                      <a:r>
                        <a:rPr lang="de-DE" sz="1300" kern="1200" dirty="0">
                          <a:solidFill>
                            <a:schemeClr val="tx1"/>
                          </a:solidFill>
                          <a:effectLst/>
                          <a:latin typeface="Arial" pitchFamily="34" charset="0"/>
                          <a:ea typeface="Times New Roman"/>
                          <a:cs typeface="Arial" pitchFamily="34" charset="0"/>
                        </a:rPr>
                        <a:t>128</a:t>
                      </a: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9D199"/>
                    </a:solidFill>
                  </a:tcPr>
                </a:tc>
                <a:extLst>
                  <a:ext uri="{0D108BD9-81ED-4DB2-BD59-A6C34878D82A}">
                    <a16:rowId xmlns:a16="http://schemas.microsoft.com/office/drawing/2014/main" val="10001"/>
                  </a:ext>
                </a:extLst>
              </a:tr>
              <a:tr h="428001">
                <a:tc>
                  <a:txBody>
                    <a:bodyPr/>
                    <a:lstStyle/>
                    <a:p>
                      <a:pPr>
                        <a:spcAft>
                          <a:spcPts val="0"/>
                        </a:spcAft>
                      </a:pPr>
                      <a:r>
                        <a:rPr lang="de-DE" sz="1300" dirty="0">
                          <a:effectLst/>
                          <a:latin typeface="Arial" pitchFamily="34" charset="0"/>
                          <a:ea typeface="Times New Roman"/>
                          <a:cs typeface="Arial" pitchFamily="34" charset="0"/>
                        </a:rPr>
                        <a:t>entspricht</a:t>
                      </a:r>
                    </a:p>
                  </a:txBody>
                  <a:tcPr marL="74031" marR="74031" marT="0" marB="0" anchor="ctr">
                    <a:lnL w="31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algn="r" defTabSz="914400" rtl="0" eaLnBrk="1" latinLnBrk="0" hangingPunct="1">
                        <a:spcAft>
                          <a:spcPts val="0"/>
                        </a:spcAft>
                      </a:pPr>
                      <a:r>
                        <a:rPr lang="de-DE" sz="1300" kern="1200" dirty="0">
                          <a:solidFill>
                            <a:schemeClr val="tx1"/>
                          </a:solidFill>
                          <a:effectLst/>
                          <a:latin typeface="Arial" pitchFamily="34" charset="0"/>
                          <a:ea typeface="Times New Roman"/>
                          <a:cs typeface="Arial" pitchFamily="34" charset="0"/>
                        </a:rPr>
                        <a:t>97,3%</a:t>
                      </a: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9D199"/>
                    </a:solidFill>
                  </a:tcPr>
                </a:tc>
                <a:tc>
                  <a:txBody>
                    <a:bodyPr/>
                    <a:lstStyle/>
                    <a:p>
                      <a:pPr marL="0" algn="r" defTabSz="914400" rtl="0" eaLnBrk="1" latinLnBrk="0" hangingPunct="1">
                        <a:spcAft>
                          <a:spcPts val="0"/>
                        </a:spcAft>
                      </a:pPr>
                      <a:r>
                        <a:rPr lang="de-DE" sz="1300" kern="1200" dirty="0">
                          <a:solidFill>
                            <a:schemeClr val="tx1"/>
                          </a:solidFill>
                          <a:effectLst/>
                          <a:latin typeface="Arial" pitchFamily="34" charset="0"/>
                          <a:ea typeface="Times New Roman"/>
                          <a:cs typeface="Arial" pitchFamily="34" charset="0"/>
                        </a:rPr>
                        <a:t>92,3%</a:t>
                      </a: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9D199"/>
                    </a:solidFill>
                  </a:tcPr>
                </a:tc>
                <a:tc>
                  <a:txBody>
                    <a:bodyPr/>
                    <a:lstStyle/>
                    <a:p>
                      <a:pPr marL="0" algn="r" defTabSz="914400" rtl="0" eaLnBrk="1" latinLnBrk="0" hangingPunct="1">
                        <a:spcAft>
                          <a:spcPts val="0"/>
                        </a:spcAft>
                      </a:pPr>
                      <a:r>
                        <a:rPr lang="de-DE" sz="1300" kern="1200" dirty="0">
                          <a:solidFill>
                            <a:schemeClr val="tx1"/>
                          </a:solidFill>
                          <a:effectLst/>
                          <a:latin typeface="Arial" pitchFamily="34" charset="0"/>
                          <a:ea typeface="Times New Roman"/>
                          <a:cs typeface="Arial" pitchFamily="34" charset="0"/>
                        </a:rPr>
                        <a:t>98,8%</a:t>
                      </a: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9D199"/>
                    </a:solidFill>
                  </a:tcPr>
                </a:tc>
                <a:tc>
                  <a:txBody>
                    <a:bodyPr/>
                    <a:lstStyle/>
                    <a:p>
                      <a:pPr marL="0" algn="r" defTabSz="914400" rtl="0" eaLnBrk="1" latinLnBrk="0" hangingPunct="1">
                        <a:spcAft>
                          <a:spcPts val="0"/>
                        </a:spcAft>
                      </a:pPr>
                      <a:r>
                        <a:rPr lang="de-DE" sz="1300" kern="1200" dirty="0">
                          <a:solidFill>
                            <a:schemeClr val="tx1"/>
                          </a:solidFill>
                          <a:effectLst/>
                          <a:latin typeface="Arial" pitchFamily="34" charset="0"/>
                          <a:ea typeface="Times New Roman"/>
                          <a:cs typeface="Arial" pitchFamily="34" charset="0"/>
                        </a:rPr>
                        <a:t>95,5%</a:t>
                      </a: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9D199"/>
                    </a:solidFill>
                  </a:tcPr>
                </a:tc>
                <a:tc>
                  <a:txBody>
                    <a:bodyPr/>
                    <a:lstStyle/>
                    <a:p>
                      <a:pPr marL="0" algn="r" defTabSz="914400" rtl="0" eaLnBrk="1" latinLnBrk="0" hangingPunct="1">
                        <a:spcAft>
                          <a:spcPts val="0"/>
                        </a:spcAft>
                      </a:pPr>
                      <a:r>
                        <a:rPr lang="de-DE" sz="1300" kern="1200" dirty="0">
                          <a:solidFill>
                            <a:schemeClr val="tx1"/>
                          </a:solidFill>
                          <a:effectLst/>
                          <a:latin typeface="Arial" pitchFamily="34" charset="0"/>
                          <a:ea typeface="Times New Roman"/>
                          <a:cs typeface="Arial" pitchFamily="34" charset="0"/>
                        </a:rPr>
                        <a:t>95,9%</a:t>
                      </a: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9D199"/>
                    </a:solidFill>
                  </a:tcPr>
                </a:tc>
                <a:tc>
                  <a:txBody>
                    <a:bodyPr/>
                    <a:lstStyle/>
                    <a:p>
                      <a:pPr marL="0" algn="r" defTabSz="914400" rtl="0" eaLnBrk="1" latinLnBrk="0" hangingPunct="1">
                        <a:spcAft>
                          <a:spcPts val="0"/>
                        </a:spcAft>
                      </a:pPr>
                      <a:r>
                        <a:rPr lang="de-DE" sz="1300" kern="1200" dirty="0">
                          <a:solidFill>
                            <a:schemeClr val="tx1"/>
                          </a:solidFill>
                          <a:effectLst/>
                          <a:latin typeface="Arial" pitchFamily="34" charset="0"/>
                          <a:ea typeface="Times New Roman"/>
                          <a:cs typeface="Arial" pitchFamily="34" charset="0"/>
                        </a:rPr>
                        <a:t>94,1%</a:t>
                      </a: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9D199"/>
                    </a:solidFill>
                  </a:tcPr>
                </a:tc>
                <a:extLst>
                  <a:ext uri="{0D108BD9-81ED-4DB2-BD59-A6C34878D82A}">
                    <a16:rowId xmlns:a16="http://schemas.microsoft.com/office/drawing/2014/main" val="10002"/>
                  </a:ext>
                </a:extLst>
              </a:tr>
              <a:tr h="288468">
                <a:tc>
                  <a:txBody>
                    <a:bodyPr/>
                    <a:lstStyle/>
                    <a:p>
                      <a:pPr>
                        <a:spcAft>
                          <a:spcPts val="0"/>
                        </a:spcAft>
                      </a:pPr>
                      <a:endParaRPr lang="de-DE" sz="1300" dirty="0">
                        <a:effectLst/>
                        <a:latin typeface="Arial" pitchFamily="34" charset="0"/>
                        <a:ea typeface="Times New Roman"/>
                        <a:cs typeface="Arial" pitchFamily="34" charset="0"/>
                      </a:endParaRPr>
                    </a:p>
                  </a:txBody>
                  <a:tcPr marL="74031" marR="74031" marT="0" marB="0" anchor="ctr">
                    <a:lnL w="31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noFill/>
                  </a:tcPr>
                </a:tc>
                <a:tc>
                  <a:txBody>
                    <a:bodyPr/>
                    <a:lstStyle/>
                    <a:p>
                      <a:pPr algn="r">
                        <a:spcAft>
                          <a:spcPts val="0"/>
                        </a:spcAft>
                      </a:pPr>
                      <a:endParaRPr lang="de-DE" sz="1300" dirty="0">
                        <a:solidFill>
                          <a:schemeClr val="tx1"/>
                        </a:solidFill>
                        <a:effectLst/>
                        <a:latin typeface="Arial" pitchFamily="34" charset="0"/>
                        <a:ea typeface="Times New Roman"/>
                        <a:cs typeface="Arial" pitchFamily="34" charset="0"/>
                      </a:endParaRP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noFill/>
                  </a:tcPr>
                </a:tc>
                <a:tc>
                  <a:txBody>
                    <a:bodyPr/>
                    <a:lstStyle/>
                    <a:p>
                      <a:pPr algn="r">
                        <a:spcAft>
                          <a:spcPts val="0"/>
                        </a:spcAft>
                      </a:pPr>
                      <a:endParaRPr lang="de-DE" sz="1300" dirty="0">
                        <a:solidFill>
                          <a:schemeClr val="tx1"/>
                        </a:solidFill>
                        <a:effectLst/>
                        <a:latin typeface="Arial" pitchFamily="34" charset="0"/>
                        <a:ea typeface="Times New Roman"/>
                        <a:cs typeface="Arial" pitchFamily="34" charset="0"/>
                      </a:endParaRP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noFill/>
                  </a:tcPr>
                </a:tc>
                <a:tc>
                  <a:txBody>
                    <a:bodyPr/>
                    <a:lstStyle/>
                    <a:p>
                      <a:pPr algn="r">
                        <a:spcAft>
                          <a:spcPts val="0"/>
                        </a:spcAft>
                      </a:pPr>
                      <a:endParaRPr lang="de-DE" sz="1300" dirty="0">
                        <a:solidFill>
                          <a:schemeClr val="tx1"/>
                        </a:solidFill>
                        <a:effectLst/>
                        <a:latin typeface="Arial" pitchFamily="34" charset="0"/>
                        <a:ea typeface="Times New Roman"/>
                        <a:cs typeface="Arial" pitchFamily="34" charset="0"/>
                      </a:endParaRP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noFill/>
                  </a:tcPr>
                </a:tc>
                <a:tc>
                  <a:txBody>
                    <a:bodyPr/>
                    <a:lstStyle/>
                    <a:p>
                      <a:pPr algn="r">
                        <a:spcAft>
                          <a:spcPts val="0"/>
                        </a:spcAft>
                      </a:pPr>
                      <a:endParaRPr lang="de-DE" sz="1300" dirty="0">
                        <a:solidFill>
                          <a:schemeClr val="tx1"/>
                        </a:solidFill>
                        <a:effectLst/>
                        <a:latin typeface="Arial" pitchFamily="34" charset="0"/>
                        <a:ea typeface="Times New Roman"/>
                        <a:cs typeface="Arial" pitchFamily="34" charset="0"/>
                      </a:endParaRP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noFill/>
                  </a:tcPr>
                </a:tc>
                <a:tc>
                  <a:txBody>
                    <a:bodyPr/>
                    <a:lstStyle/>
                    <a:p>
                      <a:pPr algn="r">
                        <a:spcAft>
                          <a:spcPts val="0"/>
                        </a:spcAft>
                      </a:pPr>
                      <a:endParaRPr lang="de-DE" sz="1300" dirty="0">
                        <a:solidFill>
                          <a:schemeClr val="tx1"/>
                        </a:solidFill>
                        <a:effectLst/>
                        <a:latin typeface="Arial" pitchFamily="34" charset="0"/>
                        <a:ea typeface="Times New Roman"/>
                        <a:cs typeface="Arial" pitchFamily="34" charset="0"/>
                      </a:endParaRP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noFill/>
                  </a:tcPr>
                </a:tc>
                <a:tc>
                  <a:txBody>
                    <a:bodyPr/>
                    <a:lstStyle/>
                    <a:p>
                      <a:pPr algn="r">
                        <a:spcAft>
                          <a:spcPts val="0"/>
                        </a:spcAft>
                      </a:pPr>
                      <a:endParaRPr lang="de-DE" sz="1300" dirty="0">
                        <a:solidFill>
                          <a:schemeClr val="tx1"/>
                        </a:solidFill>
                        <a:effectLst/>
                        <a:latin typeface="Arial" pitchFamily="34" charset="0"/>
                        <a:ea typeface="Times New Roman"/>
                        <a:cs typeface="Arial" pitchFamily="34" charset="0"/>
                      </a:endParaRP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3"/>
                  </a:ext>
                </a:extLst>
              </a:tr>
              <a:tr h="428001">
                <a:tc>
                  <a:txBody>
                    <a:bodyPr/>
                    <a:lstStyle/>
                    <a:p>
                      <a:pPr>
                        <a:spcAft>
                          <a:spcPts val="0"/>
                        </a:spcAft>
                      </a:pPr>
                      <a:r>
                        <a:rPr lang="de-DE" sz="1300" b="0" dirty="0">
                          <a:solidFill>
                            <a:schemeClr val="tx1"/>
                          </a:solidFill>
                          <a:effectLst/>
                          <a:latin typeface="Arial" pitchFamily="34" charset="0"/>
                          <a:ea typeface="Times New Roman"/>
                          <a:cs typeface="Arial" pitchFamily="34" charset="0"/>
                        </a:rPr>
                        <a:t>Primärfälle gesamt*</a:t>
                      </a:r>
                    </a:p>
                  </a:txBody>
                  <a:tcPr marL="74020" marR="74020" marT="0" marB="0" anchor="ctr">
                    <a:lnL w="31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algn="r" defTabSz="914400" rtl="0" eaLnBrk="1" latinLnBrk="0" hangingPunct="1">
                        <a:spcAft>
                          <a:spcPts val="0"/>
                        </a:spcAft>
                      </a:pPr>
                      <a:r>
                        <a:rPr lang="de-DE" sz="1300" kern="1200" dirty="0">
                          <a:solidFill>
                            <a:schemeClr val="tx1"/>
                          </a:solidFill>
                          <a:effectLst/>
                          <a:latin typeface="Arial" pitchFamily="34" charset="0"/>
                          <a:ea typeface="Times New Roman"/>
                          <a:cs typeface="Arial" pitchFamily="34" charset="0"/>
                        </a:rPr>
                        <a:t>16.272</a:t>
                      </a: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9D199"/>
                    </a:solidFill>
                  </a:tcPr>
                </a:tc>
                <a:tc>
                  <a:txBody>
                    <a:bodyPr/>
                    <a:lstStyle/>
                    <a:p>
                      <a:pPr marL="0" algn="r" defTabSz="914400" rtl="0" eaLnBrk="1" latinLnBrk="0" hangingPunct="1">
                        <a:spcAft>
                          <a:spcPts val="0"/>
                        </a:spcAft>
                      </a:pPr>
                      <a:r>
                        <a:rPr lang="de-DE" sz="1300" kern="1200" dirty="0">
                          <a:solidFill>
                            <a:schemeClr val="tx1"/>
                          </a:solidFill>
                          <a:effectLst/>
                          <a:latin typeface="Arial" pitchFamily="34" charset="0"/>
                          <a:ea typeface="Times New Roman"/>
                          <a:cs typeface="Arial" pitchFamily="34" charset="0"/>
                        </a:rPr>
                        <a:t>15.254</a:t>
                      </a: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9D199"/>
                    </a:solidFill>
                  </a:tcPr>
                </a:tc>
                <a:tc>
                  <a:txBody>
                    <a:bodyPr/>
                    <a:lstStyle/>
                    <a:p>
                      <a:pPr marL="0" algn="r" defTabSz="914400" rtl="0" eaLnBrk="1" latinLnBrk="0" hangingPunct="1">
                        <a:spcAft>
                          <a:spcPts val="0"/>
                        </a:spcAft>
                      </a:pPr>
                      <a:r>
                        <a:rPr lang="de-DE" sz="1300" kern="1200" dirty="0">
                          <a:solidFill>
                            <a:schemeClr val="tx1"/>
                          </a:solidFill>
                          <a:effectLst/>
                          <a:latin typeface="Arial" pitchFamily="34" charset="0"/>
                          <a:ea typeface="Times New Roman"/>
                          <a:cs typeface="Arial" pitchFamily="34" charset="0"/>
                        </a:rPr>
                        <a:t>14.986</a:t>
                      </a: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9D199"/>
                    </a:solidFill>
                  </a:tcPr>
                </a:tc>
                <a:tc>
                  <a:txBody>
                    <a:bodyPr/>
                    <a:lstStyle/>
                    <a:p>
                      <a:pPr marL="0" algn="r" defTabSz="914400" rtl="0" eaLnBrk="1" latinLnBrk="0" hangingPunct="1">
                        <a:spcAft>
                          <a:spcPts val="0"/>
                        </a:spcAft>
                      </a:pPr>
                      <a:r>
                        <a:rPr lang="de-DE" sz="1300" kern="1200" dirty="0">
                          <a:solidFill>
                            <a:schemeClr val="tx1"/>
                          </a:solidFill>
                          <a:effectLst/>
                          <a:latin typeface="Arial" pitchFamily="34" charset="0"/>
                          <a:ea typeface="Times New Roman"/>
                          <a:cs typeface="Arial" pitchFamily="34" charset="0"/>
                        </a:rPr>
                        <a:t>13.762</a:t>
                      </a: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9D199"/>
                    </a:solidFill>
                  </a:tcPr>
                </a:tc>
                <a:tc>
                  <a:txBody>
                    <a:bodyPr/>
                    <a:lstStyle/>
                    <a:p>
                      <a:pPr marL="0" algn="r" defTabSz="914400" rtl="0" eaLnBrk="1" latinLnBrk="0" hangingPunct="1">
                        <a:spcAft>
                          <a:spcPts val="0"/>
                        </a:spcAft>
                      </a:pPr>
                      <a:r>
                        <a:rPr lang="de-DE" sz="1300" kern="1200" dirty="0">
                          <a:solidFill>
                            <a:schemeClr val="tx1"/>
                          </a:solidFill>
                          <a:effectLst/>
                          <a:latin typeface="Arial" pitchFamily="34" charset="0"/>
                          <a:ea typeface="Times New Roman"/>
                          <a:cs typeface="Arial" pitchFamily="34" charset="0"/>
                        </a:rPr>
                        <a:t>12.937</a:t>
                      </a: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9D199"/>
                    </a:solidFill>
                  </a:tcPr>
                </a:tc>
                <a:tc>
                  <a:txBody>
                    <a:bodyPr/>
                    <a:lstStyle/>
                    <a:p>
                      <a:pPr marL="0" algn="r" defTabSz="914400" rtl="0" eaLnBrk="1" latinLnBrk="0" hangingPunct="1">
                        <a:spcAft>
                          <a:spcPts val="0"/>
                        </a:spcAft>
                      </a:pPr>
                      <a:r>
                        <a:rPr lang="de-DE" sz="1300" kern="1200" dirty="0">
                          <a:solidFill>
                            <a:schemeClr val="tx1"/>
                          </a:solidFill>
                          <a:effectLst/>
                          <a:latin typeface="Arial" pitchFamily="34" charset="0"/>
                          <a:ea typeface="Times New Roman"/>
                          <a:cs typeface="Arial" pitchFamily="34" charset="0"/>
                        </a:rPr>
                        <a:t>12.087</a:t>
                      </a: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9D199"/>
                    </a:solidFill>
                  </a:tcPr>
                </a:tc>
                <a:extLst>
                  <a:ext uri="{0D108BD9-81ED-4DB2-BD59-A6C34878D82A}">
                    <a16:rowId xmlns:a16="http://schemas.microsoft.com/office/drawing/2014/main" val="10004"/>
                  </a:ext>
                </a:extLst>
              </a:tr>
              <a:tr h="428001">
                <a:tc>
                  <a:txBody>
                    <a:bodyPr/>
                    <a:lstStyle/>
                    <a:p>
                      <a:pPr>
                        <a:spcAft>
                          <a:spcPts val="0"/>
                        </a:spcAft>
                      </a:pPr>
                      <a:r>
                        <a:rPr lang="de-DE" sz="1300" dirty="0">
                          <a:effectLst/>
                          <a:latin typeface="Arial" pitchFamily="34" charset="0"/>
                          <a:ea typeface="Times New Roman"/>
                          <a:cs typeface="Arial" pitchFamily="34" charset="0"/>
                        </a:rPr>
                        <a:t>Primärfälle pro Standort (Mittelwert)*</a:t>
                      </a:r>
                    </a:p>
                  </a:txBody>
                  <a:tcPr marL="74020" marR="74020" marT="0" marB="0" anchor="ctr">
                    <a:lnL w="31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algn="r" defTabSz="914400" rtl="0" eaLnBrk="1" latinLnBrk="0" hangingPunct="1">
                        <a:spcAft>
                          <a:spcPts val="0"/>
                        </a:spcAft>
                      </a:pPr>
                      <a:r>
                        <a:rPr lang="de-DE" sz="1300" kern="1200" dirty="0">
                          <a:solidFill>
                            <a:schemeClr val="tx1"/>
                          </a:solidFill>
                          <a:effectLst/>
                          <a:latin typeface="Arial" pitchFamily="34" charset="0"/>
                          <a:ea typeface="Times New Roman"/>
                          <a:cs typeface="Arial" pitchFamily="34" charset="0"/>
                        </a:rPr>
                        <a:t>92</a:t>
                      </a: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9D199"/>
                    </a:solidFill>
                  </a:tcPr>
                </a:tc>
                <a:tc>
                  <a:txBody>
                    <a:bodyPr/>
                    <a:lstStyle/>
                    <a:p>
                      <a:pPr marL="0" algn="r" defTabSz="914400" rtl="0" eaLnBrk="1" latinLnBrk="0" hangingPunct="1">
                        <a:spcAft>
                          <a:spcPts val="0"/>
                        </a:spcAft>
                      </a:pPr>
                      <a:r>
                        <a:rPr lang="de-DE" sz="1300" kern="1200" dirty="0">
                          <a:solidFill>
                            <a:schemeClr val="tx1"/>
                          </a:solidFill>
                          <a:effectLst/>
                          <a:latin typeface="Arial" pitchFamily="34" charset="0"/>
                          <a:ea typeface="Times New Roman"/>
                          <a:cs typeface="Arial" pitchFamily="34" charset="0"/>
                        </a:rPr>
                        <a:t>90</a:t>
                      </a: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9D199"/>
                    </a:solidFill>
                  </a:tcPr>
                </a:tc>
                <a:tc>
                  <a:txBody>
                    <a:bodyPr/>
                    <a:lstStyle/>
                    <a:p>
                      <a:pPr marL="0" algn="r" defTabSz="914400" rtl="0" eaLnBrk="1" latinLnBrk="0" hangingPunct="1">
                        <a:spcAft>
                          <a:spcPts val="0"/>
                        </a:spcAft>
                      </a:pPr>
                      <a:r>
                        <a:rPr lang="de-DE" sz="1300" kern="1200" dirty="0">
                          <a:solidFill>
                            <a:schemeClr val="tx1"/>
                          </a:solidFill>
                          <a:effectLst/>
                          <a:latin typeface="Arial" pitchFamily="34" charset="0"/>
                          <a:ea typeface="Times New Roman"/>
                          <a:cs typeface="Arial" pitchFamily="34" charset="0"/>
                        </a:rPr>
                        <a:t>92</a:t>
                      </a: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9D199"/>
                    </a:solidFill>
                  </a:tcPr>
                </a:tc>
                <a:tc>
                  <a:txBody>
                    <a:bodyPr/>
                    <a:lstStyle/>
                    <a:p>
                      <a:pPr marL="0" algn="r" defTabSz="914400" rtl="0" eaLnBrk="1" latinLnBrk="0" hangingPunct="1">
                        <a:spcAft>
                          <a:spcPts val="0"/>
                        </a:spcAft>
                      </a:pPr>
                      <a:r>
                        <a:rPr lang="de-DE" sz="1300" kern="1200" dirty="0">
                          <a:solidFill>
                            <a:schemeClr val="tx1"/>
                          </a:solidFill>
                          <a:effectLst/>
                          <a:latin typeface="Arial" pitchFamily="34" charset="0"/>
                          <a:ea typeface="Times New Roman"/>
                          <a:cs typeface="Arial" pitchFamily="34" charset="0"/>
                        </a:rPr>
                        <a:t>92</a:t>
                      </a: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9D199"/>
                    </a:solidFill>
                  </a:tcPr>
                </a:tc>
                <a:tc>
                  <a:txBody>
                    <a:bodyPr/>
                    <a:lstStyle/>
                    <a:p>
                      <a:pPr marL="0" algn="r" defTabSz="914400" rtl="0" eaLnBrk="1" latinLnBrk="0" hangingPunct="1">
                        <a:spcAft>
                          <a:spcPts val="0"/>
                        </a:spcAft>
                      </a:pPr>
                      <a:r>
                        <a:rPr lang="de-DE" sz="1300" kern="1200" dirty="0">
                          <a:solidFill>
                            <a:schemeClr val="tx1"/>
                          </a:solidFill>
                          <a:effectLst/>
                          <a:latin typeface="Arial" pitchFamily="34" charset="0"/>
                          <a:ea typeface="Times New Roman"/>
                          <a:cs typeface="Arial" pitchFamily="34" charset="0"/>
                        </a:rPr>
                        <a:t>93</a:t>
                      </a: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9D199"/>
                    </a:solidFill>
                  </a:tcPr>
                </a:tc>
                <a:tc>
                  <a:txBody>
                    <a:bodyPr/>
                    <a:lstStyle/>
                    <a:p>
                      <a:pPr marL="0" algn="r" defTabSz="914400" rtl="0" eaLnBrk="1" latinLnBrk="0" hangingPunct="1">
                        <a:spcAft>
                          <a:spcPts val="0"/>
                        </a:spcAft>
                      </a:pPr>
                      <a:r>
                        <a:rPr lang="de-DE" sz="1300" kern="1200" dirty="0">
                          <a:solidFill>
                            <a:schemeClr val="tx1"/>
                          </a:solidFill>
                          <a:effectLst/>
                          <a:latin typeface="Arial" pitchFamily="34" charset="0"/>
                          <a:ea typeface="Times New Roman"/>
                          <a:cs typeface="Arial" pitchFamily="34" charset="0"/>
                        </a:rPr>
                        <a:t>94</a:t>
                      </a: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9D199"/>
                    </a:solidFill>
                  </a:tcPr>
                </a:tc>
                <a:extLst>
                  <a:ext uri="{0D108BD9-81ED-4DB2-BD59-A6C34878D82A}">
                    <a16:rowId xmlns:a16="http://schemas.microsoft.com/office/drawing/2014/main" val="10005"/>
                  </a:ext>
                </a:extLst>
              </a:tr>
              <a:tr h="428001">
                <a:tc>
                  <a:txBody>
                    <a:bodyPr/>
                    <a:lstStyle/>
                    <a:p>
                      <a:pPr marL="0" algn="l" defTabSz="914400" rtl="0" eaLnBrk="1" latinLnBrk="0" hangingPunct="1">
                        <a:spcAft>
                          <a:spcPts val="0"/>
                        </a:spcAft>
                      </a:pPr>
                      <a:r>
                        <a:rPr lang="de-DE" sz="1300" kern="1200" dirty="0">
                          <a:solidFill>
                            <a:schemeClr val="tx1"/>
                          </a:solidFill>
                          <a:effectLst/>
                          <a:latin typeface="Arial" pitchFamily="34" charset="0"/>
                          <a:ea typeface="Times New Roman"/>
                          <a:cs typeface="Arial" pitchFamily="34" charset="0"/>
                        </a:rPr>
                        <a:t>P</a:t>
                      </a:r>
                      <a:r>
                        <a:rPr lang="en-US" sz="1300" kern="1200" dirty="0" err="1">
                          <a:solidFill>
                            <a:schemeClr val="tx1"/>
                          </a:solidFill>
                          <a:effectLst/>
                          <a:latin typeface="Arial" pitchFamily="34" charset="0"/>
                          <a:ea typeface="Times New Roman"/>
                          <a:cs typeface="Arial" pitchFamily="34" charset="0"/>
                        </a:rPr>
                        <a:t>rimärfälle</a:t>
                      </a:r>
                      <a:r>
                        <a:rPr lang="en-US" sz="1300" kern="1200" baseline="0" noProof="1">
                          <a:solidFill>
                            <a:schemeClr val="tx1"/>
                          </a:solidFill>
                          <a:effectLst/>
                          <a:latin typeface="Arial" pitchFamily="34" charset="0"/>
                          <a:ea typeface="Times New Roman"/>
                          <a:cs typeface="Arial" pitchFamily="34" charset="0"/>
                        </a:rPr>
                        <a:t> </a:t>
                      </a:r>
                      <a:r>
                        <a:rPr lang="en-US" sz="1300" kern="1200" noProof="1">
                          <a:solidFill>
                            <a:schemeClr val="tx1"/>
                          </a:solidFill>
                          <a:effectLst/>
                          <a:latin typeface="Arial" pitchFamily="34" charset="0"/>
                          <a:ea typeface="Times New Roman"/>
                          <a:cs typeface="Arial" pitchFamily="34" charset="0"/>
                        </a:rPr>
                        <a:t>pro Standort (Median)*</a:t>
                      </a:r>
                      <a:endParaRPr lang="de-DE" sz="1300" kern="1200" dirty="0">
                        <a:solidFill>
                          <a:schemeClr val="tx1"/>
                        </a:solidFill>
                        <a:effectLst/>
                        <a:latin typeface="Arial" pitchFamily="34" charset="0"/>
                        <a:ea typeface="Times New Roman"/>
                        <a:cs typeface="Arial" pitchFamily="34" charset="0"/>
                      </a:endParaRPr>
                    </a:p>
                  </a:txBody>
                  <a:tcPr marL="79904" marR="79904" marT="0" marB="0" anchor="ctr">
                    <a:lnL w="31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F5EA"/>
                    </a:solidFill>
                  </a:tcPr>
                </a:tc>
                <a:tc>
                  <a:txBody>
                    <a:bodyPr/>
                    <a:lstStyle/>
                    <a:p>
                      <a:pPr marL="0" algn="r" defTabSz="914400" rtl="0" eaLnBrk="1" latinLnBrk="0" hangingPunct="1">
                        <a:spcAft>
                          <a:spcPts val="0"/>
                        </a:spcAft>
                      </a:pPr>
                      <a:r>
                        <a:rPr lang="de-DE" sz="1300" kern="1200" dirty="0">
                          <a:solidFill>
                            <a:schemeClr val="tx1"/>
                          </a:solidFill>
                          <a:effectLst/>
                          <a:latin typeface="Arial" pitchFamily="34" charset="0"/>
                          <a:ea typeface="Times New Roman"/>
                          <a:cs typeface="Arial" pitchFamily="34" charset="0"/>
                        </a:rPr>
                        <a:t>76</a:t>
                      </a: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9D199"/>
                    </a:solidFill>
                  </a:tcPr>
                </a:tc>
                <a:tc>
                  <a:txBody>
                    <a:bodyPr/>
                    <a:lstStyle/>
                    <a:p>
                      <a:pPr marL="0" algn="r" defTabSz="914400" rtl="0" eaLnBrk="1" latinLnBrk="0" hangingPunct="1">
                        <a:spcAft>
                          <a:spcPts val="0"/>
                        </a:spcAft>
                      </a:pPr>
                      <a:r>
                        <a:rPr lang="de-DE" sz="1300" kern="1200" dirty="0">
                          <a:solidFill>
                            <a:schemeClr val="tx1"/>
                          </a:solidFill>
                          <a:effectLst/>
                          <a:latin typeface="Arial" pitchFamily="34" charset="0"/>
                          <a:ea typeface="Times New Roman"/>
                          <a:cs typeface="Arial" pitchFamily="34" charset="0"/>
                        </a:rPr>
                        <a:t>75</a:t>
                      </a: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9D199"/>
                    </a:solidFill>
                  </a:tcPr>
                </a:tc>
                <a:tc>
                  <a:txBody>
                    <a:bodyPr/>
                    <a:lstStyle/>
                    <a:p>
                      <a:pPr marL="0" algn="r" defTabSz="914400" rtl="0" eaLnBrk="1" latinLnBrk="0" hangingPunct="1">
                        <a:spcAft>
                          <a:spcPts val="0"/>
                        </a:spcAft>
                      </a:pPr>
                      <a:r>
                        <a:rPr lang="de-DE" sz="1300" kern="1200" dirty="0">
                          <a:solidFill>
                            <a:schemeClr val="tx1"/>
                          </a:solidFill>
                          <a:effectLst/>
                          <a:latin typeface="Arial" pitchFamily="34" charset="0"/>
                          <a:ea typeface="Times New Roman"/>
                          <a:cs typeface="Arial" pitchFamily="34" charset="0"/>
                        </a:rPr>
                        <a:t>78</a:t>
                      </a: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9D199"/>
                    </a:solidFill>
                  </a:tcPr>
                </a:tc>
                <a:tc>
                  <a:txBody>
                    <a:bodyPr/>
                    <a:lstStyle/>
                    <a:p>
                      <a:pPr marL="0" algn="r" defTabSz="914400" rtl="0" eaLnBrk="1" latinLnBrk="0" hangingPunct="1">
                        <a:spcAft>
                          <a:spcPts val="0"/>
                        </a:spcAft>
                      </a:pPr>
                      <a:r>
                        <a:rPr lang="de-DE" sz="1300" kern="1200" dirty="0">
                          <a:solidFill>
                            <a:schemeClr val="tx1"/>
                          </a:solidFill>
                          <a:effectLst/>
                          <a:latin typeface="Arial" pitchFamily="34" charset="0"/>
                          <a:ea typeface="Times New Roman"/>
                          <a:cs typeface="Arial" pitchFamily="34" charset="0"/>
                        </a:rPr>
                        <a:t>78</a:t>
                      </a: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9D199"/>
                    </a:solidFill>
                  </a:tcPr>
                </a:tc>
                <a:tc>
                  <a:txBody>
                    <a:bodyPr/>
                    <a:lstStyle/>
                    <a:p>
                      <a:pPr marL="0" algn="r" defTabSz="914400" rtl="0" eaLnBrk="1" latinLnBrk="0" hangingPunct="1">
                        <a:spcAft>
                          <a:spcPts val="0"/>
                        </a:spcAft>
                      </a:pPr>
                      <a:r>
                        <a:rPr lang="de-DE" sz="1300" kern="1200" dirty="0">
                          <a:solidFill>
                            <a:schemeClr val="tx1"/>
                          </a:solidFill>
                          <a:effectLst/>
                          <a:latin typeface="Arial" pitchFamily="34" charset="0"/>
                          <a:ea typeface="Times New Roman"/>
                          <a:cs typeface="Arial" pitchFamily="34" charset="0"/>
                        </a:rPr>
                        <a:t>77</a:t>
                      </a: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9D199"/>
                    </a:solidFill>
                  </a:tcPr>
                </a:tc>
                <a:tc>
                  <a:txBody>
                    <a:bodyPr/>
                    <a:lstStyle/>
                    <a:p>
                      <a:pPr marL="0" algn="r" defTabSz="914400" rtl="0" eaLnBrk="1" latinLnBrk="0" hangingPunct="1">
                        <a:spcAft>
                          <a:spcPts val="0"/>
                        </a:spcAft>
                      </a:pPr>
                      <a:r>
                        <a:rPr lang="de-DE" sz="1300" kern="1200" dirty="0">
                          <a:solidFill>
                            <a:schemeClr val="tx1"/>
                          </a:solidFill>
                          <a:effectLst/>
                          <a:latin typeface="Arial" pitchFamily="34" charset="0"/>
                          <a:ea typeface="Times New Roman"/>
                          <a:cs typeface="Arial" pitchFamily="34" charset="0"/>
                        </a:rPr>
                        <a:t>76</a:t>
                      </a:r>
                    </a:p>
                  </a:txBody>
                  <a:tcPr marL="74031" marR="74031"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9D199"/>
                    </a:solidFill>
                  </a:tcPr>
                </a:tc>
                <a:extLst>
                  <a:ext uri="{0D108BD9-81ED-4DB2-BD59-A6C34878D82A}">
                    <a16:rowId xmlns:a16="http://schemas.microsoft.com/office/drawing/2014/main" val="10006"/>
                  </a:ext>
                </a:extLst>
              </a:tr>
            </a:tbl>
          </a:graphicData>
        </a:graphic>
      </p:graphicFrame>
      <p:sp>
        <p:nvSpPr>
          <p:cNvPr id="14" name="Textfeld 7"/>
          <p:cNvSpPr txBox="1"/>
          <p:nvPr/>
        </p:nvSpPr>
        <p:spPr>
          <a:xfrm>
            <a:off x="293667" y="4452744"/>
            <a:ext cx="6836223" cy="269819"/>
          </a:xfrm>
          <a:prstGeom prst="rect">
            <a:avLst/>
          </a:prstGeom>
          <a:noFill/>
        </p:spPr>
        <p:txBody>
          <a:bodyPr wrap="square" lIns="99569" tIns="49785" rIns="99569" bIns="49785" rtlCol="0">
            <a:spAutoFit/>
          </a:bodyPr>
          <a:lstStyle/>
          <a:p>
            <a:pPr algn="just"/>
            <a:r>
              <a:rPr lang="de-DE" sz="1100" dirty="0">
                <a:latin typeface="Arial" pitchFamily="34" charset="0"/>
                <a:cs typeface="Arial" pitchFamily="34" charset="0"/>
              </a:rPr>
              <a:t> * Die Zahlen </a:t>
            </a:r>
            <a:r>
              <a:rPr lang="de-DE" sz="1100">
                <a:latin typeface="Arial" pitchFamily="34" charset="0"/>
                <a:cs typeface="Arial" pitchFamily="34" charset="0"/>
              </a:rPr>
              <a:t>basieren auf </a:t>
            </a:r>
            <a:r>
              <a:rPr lang="de-DE" sz="1100" dirty="0">
                <a:latin typeface="Arial" pitchFamily="34" charset="0"/>
                <a:cs typeface="Arial" pitchFamily="34" charset="0"/>
              </a:rPr>
              <a:t>den im Jahresbericht aufgeführten Standorten.</a:t>
            </a:r>
            <a:endParaRPr lang="de-DE" sz="1400" dirty="0">
              <a:latin typeface="Arial" pitchFamily="34" charset="0"/>
              <a:cs typeface="Arial" pitchFamily="34" charset="0"/>
            </a:endParaRPr>
          </a:p>
        </p:txBody>
      </p:sp>
      <p:sp>
        <p:nvSpPr>
          <p:cNvPr id="18" name="Title 1"/>
          <p:cNvSpPr txBox="1">
            <a:spLocks/>
          </p:cNvSpPr>
          <p:nvPr/>
        </p:nvSpPr>
        <p:spPr bwMode="auto">
          <a:xfrm>
            <a:off x="178224" y="252042"/>
            <a:ext cx="8064076" cy="336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de-DE" sz="1300" dirty="0">
                <a:latin typeface="Arial" pitchFamily="34" charset="0"/>
              </a:rPr>
              <a:t>Jahresbericht Gynäkologische Krebszentren 2023 (Auditjahr 2022 / Kennzahlenjahr 2021)</a:t>
            </a:r>
            <a:endParaRPr lang="de-DE" sz="1300" kern="0" dirty="0">
              <a:solidFill>
                <a:srgbClr val="7F7F7F"/>
              </a:solidFill>
              <a:latin typeface="Arial" charset="0"/>
              <a:cs typeface="Arial" charset="0"/>
            </a:endParaRPr>
          </a:p>
        </p:txBody>
      </p:sp>
      <p:sp>
        <p:nvSpPr>
          <p:cNvPr id="15" name="TextBox 21">
            <a:hlinkClick r:id="rId3" action="ppaction://hlinksldjump"/>
            <a:extLst>
              <a:ext uri="{FF2B5EF4-FFF2-40B4-BE49-F238E27FC236}">
                <a16:creationId xmlns:a16="http://schemas.microsoft.com/office/drawing/2014/main" id="{0440FA15-8132-4682-BD66-2FCFB9AEC1BB}"/>
              </a:ext>
            </a:extLst>
          </p:cNvPr>
          <p:cNvSpPr txBox="1"/>
          <p:nvPr/>
        </p:nvSpPr>
        <p:spPr bwMode="auto">
          <a:xfrm>
            <a:off x="8851900" y="7283599"/>
            <a:ext cx="165523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spAutoFit/>
          </a:bodyPr>
          <a:lstStyle/>
          <a:p>
            <a:pPr eaLnBrk="1" hangingPunct="1"/>
            <a:r>
              <a:rPr lang="de-DE" sz="800" b="1" dirty="0">
                <a:solidFill>
                  <a:schemeClr val="bg1"/>
                </a:solidFill>
                <a:latin typeface="Arial" pitchFamily="34" charset="0"/>
              </a:rPr>
              <a:t>       </a:t>
            </a:r>
            <a:r>
              <a:rPr lang="de-DE" sz="900" b="1" dirty="0">
                <a:solidFill>
                  <a:schemeClr val="bg1"/>
                </a:solidFill>
                <a:latin typeface="Arial" pitchFamily="34" charset="0"/>
              </a:rPr>
              <a:t>Zum Inhaltsverzeichnis</a:t>
            </a:r>
          </a:p>
        </p:txBody>
      </p:sp>
    </p:spTree>
    <p:extLst>
      <p:ext uri="{BB962C8B-B14F-4D97-AF65-F5344CB8AC3E}">
        <p14:creationId xmlns:p14="http://schemas.microsoft.com/office/powerpoint/2010/main" val="3537088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8224" y="611545"/>
            <a:ext cx="8021561" cy="420070"/>
          </a:xfrm>
          <a:prstGeom prst="rect">
            <a:avLst/>
          </a:prstGeom>
          <a:noFill/>
        </p:spPr>
        <p:txBody>
          <a:bodyPr vert="horz" lIns="99569" tIns="49785" rIns="99569" bIns="49785" rtlCol="0" anchor="ctr" anchorCtr="0">
            <a:normAutofit/>
          </a:bodyPr>
          <a:lstStyle/>
          <a:p>
            <a:r>
              <a:rPr lang="de-DE" sz="1500" b="1" dirty="0">
                <a:solidFill>
                  <a:prstClr val="black"/>
                </a:solidFill>
                <a:latin typeface="Arial" pitchFamily="34" charset="0"/>
                <a:cs typeface="Arial" pitchFamily="34" charset="0"/>
              </a:rPr>
              <a:t>Tumordokumentationssysteme in den Zentrumsstandorten</a:t>
            </a:r>
          </a:p>
        </p:txBody>
      </p:sp>
      <p:graphicFrame>
        <p:nvGraphicFramePr>
          <p:cNvPr id="3" name="Tabelle 2"/>
          <p:cNvGraphicFramePr>
            <a:graphicFrameLocks noGrp="1"/>
          </p:cNvGraphicFramePr>
          <p:nvPr/>
        </p:nvGraphicFramePr>
        <p:xfrm>
          <a:off x="411285" y="6570715"/>
          <a:ext cx="3893494" cy="538558"/>
        </p:xfrm>
        <a:graphic>
          <a:graphicData uri="http://schemas.openxmlformats.org/drawingml/2006/table">
            <a:tbl>
              <a:tblPr firstRow="1" bandRow="1">
                <a:tableStyleId>{2D5ABB26-0587-4C30-8999-92F81FD0307C}</a:tableStyleId>
              </a:tblPr>
              <a:tblGrid>
                <a:gridCol w="987083">
                  <a:extLst>
                    <a:ext uri="{9D8B030D-6E8A-4147-A177-3AD203B41FA5}">
                      <a16:colId xmlns:a16="http://schemas.microsoft.com/office/drawing/2014/main" val="20000"/>
                    </a:ext>
                  </a:extLst>
                </a:gridCol>
                <a:gridCol w="2906411">
                  <a:extLst>
                    <a:ext uri="{9D8B030D-6E8A-4147-A177-3AD203B41FA5}">
                      <a16:colId xmlns:a16="http://schemas.microsoft.com/office/drawing/2014/main" val="20001"/>
                    </a:ext>
                  </a:extLst>
                </a:gridCol>
              </a:tblGrid>
              <a:tr h="268845">
                <a:tc>
                  <a:txBody>
                    <a:bodyPr/>
                    <a:lstStyle/>
                    <a:p>
                      <a:r>
                        <a:rPr lang="de-DE" sz="1100" dirty="0">
                          <a:solidFill>
                            <a:schemeClr val="bg1"/>
                          </a:solidFill>
                          <a:latin typeface="Arial" pitchFamily="34" charset="0"/>
                          <a:cs typeface="Arial" pitchFamily="34" charset="0"/>
                        </a:rPr>
                        <a:t>Legende:</a:t>
                      </a:r>
                    </a:p>
                  </a:txBody>
                  <a:tcPr marL="98708" marR="98708" marT="50408" marB="50408">
                    <a:lnR w="12700" cap="flat" cmpd="sng" algn="ctr">
                      <a:solidFill>
                        <a:schemeClr val="bg1"/>
                      </a:solidFill>
                      <a:prstDash val="solid"/>
                      <a:round/>
                      <a:headEnd type="none" w="med" len="med"/>
                      <a:tailEnd type="none" w="med" len="med"/>
                    </a:lnR>
                    <a:solidFill>
                      <a:srgbClr val="F8C57F"/>
                    </a:solidFill>
                  </a:tcPr>
                </a:tc>
                <a:tc>
                  <a:txBody>
                    <a:bodyPr/>
                    <a:lstStyle/>
                    <a:p>
                      <a:endParaRPr lang="de-DE" sz="1100" dirty="0">
                        <a:ln>
                          <a:solidFill>
                            <a:schemeClr val="bg1"/>
                          </a:solidFill>
                        </a:ln>
                        <a:latin typeface="Arial" pitchFamily="34" charset="0"/>
                        <a:cs typeface="Arial" pitchFamily="34" charset="0"/>
                      </a:endParaRPr>
                    </a:p>
                  </a:txBody>
                  <a:tcPr marL="98708" marR="98708" marT="50408" marB="50408">
                    <a:lnL w="12700" cap="flat" cmpd="sng" algn="ctr">
                      <a:solidFill>
                        <a:schemeClr val="bg1"/>
                      </a:solidFill>
                      <a:prstDash val="solid"/>
                      <a:round/>
                      <a:headEnd type="none" w="med" len="med"/>
                      <a:tailEnd type="none" w="med" len="med"/>
                    </a:lnL>
                    <a:solidFill>
                      <a:srgbClr val="F8C57F"/>
                    </a:solidFill>
                  </a:tcPr>
                </a:tc>
                <a:extLst>
                  <a:ext uri="{0D108BD9-81ED-4DB2-BD59-A6C34878D82A}">
                    <a16:rowId xmlns:a16="http://schemas.microsoft.com/office/drawing/2014/main" val="10000"/>
                  </a:ext>
                </a:extLst>
              </a:tr>
              <a:tr h="269713">
                <a:tc>
                  <a:txBody>
                    <a:bodyPr/>
                    <a:lstStyle/>
                    <a:p>
                      <a:r>
                        <a:rPr lang="de-DE" sz="1100">
                          <a:latin typeface="Arial" pitchFamily="34" charset="0"/>
                          <a:cs typeface="Arial" pitchFamily="34" charset="0"/>
                        </a:rPr>
                        <a:t>Andere</a:t>
                      </a:r>
                      <a:endParaRPr lang="de-DE" sz="1100" dirty="0">
                        <a:latin typeface="Arial" pitchFamily="34" charset="0"/>
                        <a:cs typeface="Arial" pitchFamily="34" charset="0"/>
                      </a:endParaRPr>
                    </a:p>
                  </a:txBody>
                  <a:tcPr marL="98708" marR="98708" marT="50408" marB="50408">
                    <a:lnR w="12700" cap="flat" cmpd="sng" algn="ctr">
                      <a:solidFill>
                        <a:schemeClr val="bg1"/>
                      </a:solidFill>
                      <a:prstDash val="solid"/>
                      <a:round/>
                      <a:headEnd type="none" w="med" len="med"/>
                      <a:tailEnd type="none" w="med" len="med"/>
                    </a:lnR>
                    <a:solidFill>
                      <a:srgbClr val="FEF3E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100" dirty="0">
                          <a:latin typeface="Arial" pitchFamily="34" charset="0"/>
                          <a:cs typeface="Arial" pitchFamily="34" charset="0"/>
                        </a:rPr>
                        <a:t>System in ≤ 3 Standorten genutzt</a:t>
                      </a:r>
                    </a:p>
                  </a:txBody>
                  <a:tcPr marL="98708" marR="98708" marT="50408" marB="50408">
                    <a:lnL w="12700" cap="flat" cmpd="sng" algn="ctr">
                      <a:solidFill>
                        <a:schemeClr val="bg1"/>
                      </a:solidFill>
                      <a:prstDash val="solid"/>
                      <a:round/>
                      <a:headEnd type="none" w="med" len="med"/>
                      <a:tailEnd type="none" w="med" len="med"/>
                    </a:lnL>
                    <a:solidFill>
                      <a:srgbClr val="FEF3E5"/>
                    </a:solidFill>
                  </a:tcPr>
                </a:tc>
                <a:extLst>
                  <a:ext uri="{0D108BD9-81ED-4DB2-BD59-A6C34878D82A}">
                    <a16:rowId xmlns:a16="http://schemas.microsoft.com/office/drawing/2014/main" val="10001"/>
                  </a:ext>
                </a:extLst>
              </a:tr>
            </a:tbl>
          </a:graphicData>
        </a:graphic>
      </p:graphicFrame>
      <p:sp>
        <p:nvSpPr>
          <p:cNvPr id="2" name="Slide Number Placeholder 1"/>
          <p:cNvSpPr>
            <a:spLocks noGrp="1"/>
          </p:cNvSpPr>
          <p:nvPr>
            <p:ph type="sldNum" sz="quarter" idx="12"/>
          </p:nvPr>
        </p:nvSpPr>
        <p:spPr/>
        <p:txBody>
          <a:bodyPr/>
          <a:lstStyle/>
          <a:p>
            <a:fld id="{B6F15528-21DE-4FAA-801E-634DDDAF4B2B}" type="slidenum">
              <a:rPr lang="en-US"/>
              <a:pPr/>
              <a:t>7</a:t>
            </a:fld>
            <a:endParaRPr lang="en-US" dirty="0"/>
          </a:p>
        </p:txBody>
      </p:sp>
      <p:cxnSp>
        <p:nvCxnSpPr>
          <p:cNvPr id="11" name="Gerade Verbindung 8"/>
          <p:cNvCxnSpPr/>
          <p:nvPr/>
        </p:nvCxnSpPr>
        <p:spPr>
          <a:xfrm>
            <a:off x="0" y="1047040"/>
            <a:ext cx="10693400" cy="0"/>
          </a:xfrm>
          <a:prstGeom prst="line">
            <a:avLst/>
          </a:prstGeom>
          <a:ln w="38100">
            <a:solidFill>
              <a:srgbClr val="F4A329"/>
            </a:solidFill>
          </a:ln>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6061105" y="5693621"/>
            <a:ext cx="4277360" cy="1500926"/>
          </a:xfrm>
          <a:prstGeom prst="rect">
            <a:avLst/>
          </a:prstGeom>
          <a:noFill/>
        </p:spPr>
        <p:txBody>
          <a:bodyPr wrap="square" lIns="99569" tIns="49785" rIns="99569" bIns="49785" rtlCol="0">
            <a:spAutoFit/>
          </a:bodyPr>
          <a:lstStyle/>
          <a:p>
            <a:pPr algn="just"/>
            <a:r>
              <a:rPr lang="de-DE" sz="1300" dirty="0">
                <a:solidFill>
                  <a:prstClr val="black"/>
                </a:solidFill>
                <a:latin typeface="Arial" panose="020B0604020202020204" pitchFamily="34" charset="0"/>
                <a:cs typeface="Arial" panose="020B0604020202020204" pitchFamily="34" charset="0"/>
              </a:rPr>
              <a:t>Die Angaben zum Tumordokumentationssystem wurden aus dem Datenblatt (Tabellenblatt Basisdaten) entnommen. Die Angabe von mehreren Systemen ist nicht möglich. Vielfach erfolgt eine Unterstützung durch die Krebsregister bzw. kann über ein bestimmtes Tumordokumentationssystem eine direkte Verbindung zum Krebsregister bestehen.</a:t>
            </a:r>
          </a:p>
        </p:txBody>
      </p:sp>
      <p:sp>
        <p:nvSpPr>
          <p:cNvPr id="6" name="Rectangle 2"/>
          <p:cNvSpPr>
            <a:spLocks noChangeArrowheads="1"/>
          </p:cNvSpPr>
          <p:nvPr/>
        </p:nvSpPr>
        <p:spPr bwMode="auto">
          <a:xfrm>
            <a:off x="0" y="-204159"/>
            <a:ext cx="201147" cy="408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9569" tIns="49785" rIns="99569" bIns="49785" numCol="1" anchor="ctr" anchorCtr="0" compatLnSpc="1">
            <a:prstTxWarp prst="textNoShape">
              <a:avLst/>
            </a:prstTxWarp>
            <a:spAutoFit/>
          </a:bodyPr>
          <a:lstStyle/>
          <a:p>
            <a:endParaRPr lang="de-DE"/>
          </a:p>
        </p:txBody>
      </p:sp>
      <p:sp>
        <p:nvSpPr>
          <p:cNvPr id="17" name="Title 1"/>
          <p:cNvSpPr txBox="1">
            <a:spLocks/>
          </p:cNvSpPr>
          <p:nvPr/>
        </p:nvSpPr>
        <p:spPr bwMode="auto">
          <a:xfrm>
            <a:off x="178224" y="252042"/>
            <a:ext cx="8064076" cy="336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de-DE" sz="1300" dirty="0">
                <a:latin typeface="Arial" pitchFamily="34" charset="0"/>
              </a:rPr>
              <a:t>Jahresbericht Gynäkologische Krebszentren 2023 (Auditjahr 2022 / Kennzahlenjahr 2021)</a:t>
            </a:r>
            <a:endParaRPr lang="de-DE" sz="1300" kern="0" dirty="0">
              <a:solidFill>
                <a:srgbClr val="7F7F7F"/>
              </a:solidFill>
              <a:latin typeface="Arial" charset="0"/>
              <a:cs typeface="Arial" charset="0"/>
            </a:endParaRPr>
          </a:p>
        </p:txBody>
      </p:sp>
      <p:pic>
        <p:nvPicPr>
          <p:cNvPr id="9" name="Picture 8" descr="Chart, pie chart&#10;&#10;Description automatically generated">
            <a:extLst>
              <a:ext uri="{FF2B5EF4-FFF2-40B4-BE49-F238E27FC236}">
                <a16:creationId xmlns:a16="http://schemas.microsoft.com/office/drawing/2014/main" id="{C034A8B6-78F7-B7E0-5E6B-ADBEA49AA073}"/>
              </a:ext>
            </a:extLst>
          </p:cNvPr>
          <p:cNvPicPr>
            <a:picLocks noChangeAspect="1"/>
          </p:cNvPicPr>
          <p:nvPr/>
        </p:nvPicPr>
        <p:blipFill rotWithShape="1">
          <a:blip r:embed="rId2">
            <a:extLst>
              <a:ext uri="{28A0092B-C50C-407E-A947-70E740481C1C}">
                <a14:useLocalDpi xmlns:a14="http://schemas.microsoft.com/office/drawing/2010/main" val="0"/>
              </a:ext>
            </a:extLst>
          </a:blip>
          <a:srcRect t="24791" b="25613"/>
          <a:stretch/>
        </p:blipFill>
        <p:spPr>
          <a:xfrm>
            <a:off x="258184" y="1383035"/>
            <a:ext cx="10049108" cy="4105325"/>
          </a:xfrm>
          <a:prstGeom prst="rect">
            <a:avLst/>
          </a:prstGeom>
        </p:spPr>
      </p:pic>
    </p:spTree>
    <p:extLst>
      <p:ext uri="{BB962C8B-B14F-4D97-AF65-F5344CB8AC3E}">
        <p14:creationId xmlns:p14="http://schemas.microsoft.com/office/powerpoint/2010/main" val="2179661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8</a:t>
            </a:fld>
            <a:endParaRPr lang="en-US" dirty="0"/>
          </a:p>
        </p:txBody>
      </p:sp>
      <p:cxnSp>
        <p:nvCxnSpPr>
          <p:cNvPr id="11" name="Gerade Verbindung 8"/>
          <p:cNvCxnSpPr/>
          <p:nvPr/>
        </p:nvCxnSpPr>
        <p:spPr>
          <a:xfrm>
            <a:off x="0" y="1047040"/>
            <a:ext cx="10693400" cy="0"/>
          </a:xfrm>
          <a:prstGeom prst="line">
            <a:avLst/>
          </a:prstGeom>
          <a:ln w="38100">
            <a:solidFill>
              <a:srgbClr val="F4A329"/>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bwMode="auto">
          <a:xfrm>
            <a:off x="88900" y="7303996"/>
            <a:ext cx="2961250" cy="223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569" tIns="49785" rIns="99569" bIns="49785" rtlCol="0" anchor="ctr">
            <a:spAutoFit/>
          </a:bodyPr>
          <a:lstStyle/>
          <a:p>
            <a:r>
              <a:rPr lang="en-US" sz="800" dirty="0">
                <a:latin typeface="Arial" panose="020B0604020202020204" pitchFamily="34" charset="0"/>
                <a:cs typeface="Arial" panose="020B0604020202020204" pitchFamily="34" charset="0"/>
              </a:rPr>
              <a:t>* </a:t>
            </a:r>
            <a:fld id="{7DF783BB-B897-4ABF-A28D-462F3494F6BA}" type="CATEGORYNAME">
              <a:rPr lang="en-US" sz="800">
                <a:latin typeface="Arial" panose="020B0604020202020204" pitchFamily="34" charset="0"/>
                <a:cs typeface="Arial" panose="020B0604020202020204" pitchFamily="34" charset="0"/>
              </a:rPr>
              <a:pPr/>
              <a:t>Sonstige </a:t>
            </a:fld>
            <a:r>
              <a:rPr lang="en-US" sz="800" dirty="0">
                <a:latin typeface="Arial" panose="020B0604020202020204" pitchFamily="34" charset="0"/>
                <a:cs typeface="Arial" panose="020B0604020202020204" pitchFamily="34" charset="0"/>
              </a:rPr>
              <a:t>(</a:t>
            </a:r>
            <a:r>
              <a:rPr lang="en-US" sz="800" dirty="0" err="1">
                <a:latin typeface="Arial" panose="020B0604020202020204" pitchFamily="34" charset="0"/>
                <a:cs typeface="Arial" panose="020B0604020202020204" pitchFamily="34" charset="0"/>
              </a:rPr>
              <a:t>u.a</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Sarkome</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Chorionkarzinome</a:t>
            </a:r>
            <a:r>
              <a:rPr lang="en-US" sz="800" dirty="0">
                <a:latin typeface="Arial" panose="020B0604020202020204" pitchFamily="34" charset="0"/>
                <a:cs typeface="Arial" panose="020B0604020202020204" pitchFamily="34" charset="0"/>
              </a:rPr>
              <a:t> etc.)</a:t>
            </a:r>
            <a:endParaRPr lang="de-DE" sz="800" dirty="0" err="1">
              <a:latin typeface="Arial" pitchFamily="34" charset="0"/>
              <a:cs typeface="Arial" panose="020B0604020202020204" pitchFamily="34" charset="0"/>
            </a:endParaRPr>
          </a:p>
        </p:txBody>
      </p:sp>
      <p:sp>
        <p:nvSpPr>
          <p:cNvPr id="10" name="Title 1"/>
          <p:cNvSpPr txBox="1">
            <a:spLocks/>
          </p:cNvSpPr>
          <p:nvPr/>
        </p:nvSpPr>
        <p:spPr>
          <a:xfrm>
            <a:off x="178225" y="611545"/>
            <a:ext cx="8140276" cy="420070"/>
          </a:xfrm>
          <a:prstGeom prst="rect">
            <a:avLst/>
          </a:prstGeom>
          <a:noFill/>
        </p:spPr>
        <p:txBody>
          <a:bodyPr vert="horz" lIns="99569" tIns="49785" rIns="99569" bIns="49785" rtlCol="0" anchor="ctr" anchorCtr="0">
            <a:normAutofit/>
          </a:bodyPr>
          <a:lstStyle/>
          <a:p>
            <a:r>
              <a:rPr lang="de-DE" sz="1500" b="1" dirty="0">
                <a:latin typeface="Arial" panose="020B0604020202020204" pitchFamily="34" charset="0"/>
                <a:cs typeface="Arial" panose="020B0604020202020204" pitchFamily="34" charset="0"/>
              </a:rPr>
              <a:t>Basisdaten – Gesamtfallzahl (Primärfälle und Nicht-Primärfälle)</a:t>
            </a:r>
          </a:p>
        </p:txBody>
      </p:sp>
      <p:sp>
        <p:nvSpPr>
          <p:cNvPr id="51" name="TextBox 50"/>
          <p:cNvSpPr txBox="1"/>
          <p:nvPr/>
        </p:nvSpPr>
        <p:spPr bwMode="auto">
          <a:xfrm>
            <a:off x="3290297" y="1077025"/>
            <a:ext cx="3991395" cy="288437"/>
          </a:xfrm>
          <a:prstGeom prst="rect">
            <a:avLst/>
          </a:prstGeom>
          <a:noFill/>
          <a:ln>
            <a:noFill/>
          </a:ln>
        </p:spPr>
        <p:txBody>
          <a:bodyPr wrap="square" lIns="99569" tIns="49785" rIns="99569" bIns="49785" rtlCol="0" anchor="ctr">
            <a:spAutoFit/>
          </a:bodyPr>
          <a:lstStyle/>
          <a:p>
            <a:r>
              <a:rPr lang="de-DE" sz="1200" b="1" dirty="0">
                <a:latin typeface="Arial" pitchFamily="34" charset="0"/>
              </a:rPr>
              <a:t>Gesamtfallzahl </a:t>
            </a:r>
            <a:r>
              <a:rPr lang="de-DE" sz="1200" b="1" dirty="0">
                <a:latin typeface="Arial" panose="020B0604020202020204" pitchFamily="34" charset="0"/>
                <a:cs typeface="Arial" panose="020B0604020202020204" pitchFamily="34" charset="0"/>
              </a:rPr>
              <a:t>(Primärfälle und Nicht-Primärfälle)</a:t>
            </a:r>
          </a:p>
        </p:txBody>
      </p:sp>
      <p:graphicFrame>
        <p:nvGraphicFramePr>
          <p:cNvPr id="14" name="Table 13"/>
          <p:cNvGraphicFramePr>
            <a:graphicFrameLocks noGrp="1"/>
          </p:cNvGraphicFramePr>
          <p:nvPr/>
        </p:nvGraphicFramePr>
        <p:xfrm>
          <a:off x="113387" y="4630306"/>
          <a:ext cx="4803312" cy="2659110"/>
        </p:xfrm>
        <a:graphic>
          <a:graphicData uri="http://schemas.openxmlformats.org/drawingml/2006/table">
            <a:tbl>
              <a:tblPr/>
              <a:tblGrid>
                <a:gridCol w="1126985">
                  <a:extLst>
                    <a:ext uri="{9D8B030D-6E8A-4147-A177-3AD203B41FA5}">
                      <a16:colId xmlns:a16="http://schemas.microsoft.com/office/drawing/2014/main" val="20000"/>
                    </a:ext>
                  </a:extLst>
                </a:gridCol>
                <a:gridCol w="1316111">
                  <a:extLst>
                    <a:ext uri="{9D8B030D-6E8A-4147-A177-3AD203B41FA5}">
                      <a16:colId xmlns:a16="http://schemas.microsoft.com/office/drawing/2014/main" val="20001"/>
                    </a:ext>
                  </a:extLst>
                </a:gridCol>
                <a:gridCol w="1151597">
                  <a:extLst>
                    <a:ext uri="{9D8B030D-6E8A-4147-A177-3AD203B41FA5}">
                      <a16:colId xmlns:a16="http://schemas.microsoft.com/office/drawing/2014/main" val="20003"/>
                    </a:ext>
                  </a:extLst>
                </a:gridCol>
                <a:gridCol w="1208619">
                  <a:extLst>
                    <a:ext uri="{9D8B030D-6E8A-4147-A177-3AD203B41FA5}">
                      <a16:colId xmlns:a16="http://schemas.microsoft.com/office/drawing/2014/main" val="20005"/>
                    </a:ext>
                  </a:extLst>
                </a:gridCol>
              </a:tblGrid>
              <a:tr h="392064">
                <a:tc>
                  <a:txBody>
                    <a:bodyPr/>
                    <a:lstStyle/>
                    <a:p>
                      <a:pPr algn="l" fontAlgn="t"/>
                      <a:r>
                        <a:rPr lang="de-DE" sz="2000" b="0" i="0" u="none" strike="noStrike" dirty="0">
                          <a:effectLst/>
                          <a:latin typeface="Arial" panose="020B0604020202020204" pitchFamily="34" charset="0"/>
                        </a:rPr>
                        <a:t> </a:t>
                      </a:r>
                    </a:p>
                  </a:txBody>
                  <a:tcPr marL="10282" marR="10282" marT="10502"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8C57F"/>
                    </a:solidFill>
                  </a:tcPr>
                </a:tc>
                <a:tc>
                  <a:txBody>
                    <a:bodyPr/>
                    <a:lstStyle/>
                    <a:p>
                      <a:pPr algn="ctr" rtl="0" fontAlgn="ctr"/>
                      <a:r>
                        <a:rPr lang="de-DE" sz="1000" b="1" i="0" u="none" strike="noStrike">
                          <a:solidFill>
                            <a:srgbClr val="000000"/>
                          </a:solidFill>
                          <a:effectLst/>
                          <a:latin typeface="Arial" panose="020B0604020202020204" pitchFamily="34" charset="0"/>
                        </a:rPr>
                        <a:t>Gesamtfallzahl</a:t>
                      </a:r>
                    </a:p>
                    <a:p>
                      <a:pPr algn="ctr" rtl="0" fontAlgn="ctr"/>
                      <a:r>
                        <a:rPr lang="de-DE" sz="1000" b="1" i="0" u="none" strike="noStrike">
                          <a:solidFill>
                            <a:srgbClr val="000000"/>
                          </a:solidFill>
                          <a:effectLst/>
                          <a:latin typeface="Arial" panose="020B0604020202020204" pitchFamily="34" charset="0"/>
                        </a:rPr>
                        <a:t>Gyn. Zentren</a:t>
                      </a:r>
                      <a:endParaRPr lang="de-DE" sz="1000" b="1" i="0" u="none" strike="noStrike" dirty="0">
                        <a:solidFill>
                          <a:srgbClr val="000000"/>
                        </a:solidFill>
                        <a:effectLst/>
                        <a:latin typeface="Arial" panose="020B0604020202020204" pitchFamily="34" charset="0"/>
                      </a:endParaRPr>
                    </a:p>
                  </a:txBody>
                  <a:tcPr marL="10282" marR="92539" marT="1050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8C57F"/>
                    </a:solidFill>
                  </a:tcPr>
                </a:tc>
                <a:tc>
                  <a:txBody>
                    <a:bodyPr/>
                    <a:lstStyle/>
                    <a:p>
                      <a:pPr algn="ctr" rtl="0" fontAlgn="ctr"/>
                      <a:r>
                        <a:rPr lang="de-DE" sz="1000" b="1" i="0" u="none" strike="noStrike" dirty="0">
                          <a:solidFill>
                            <a:srgbClr val="000000"/>
                          </a:solidFill>
                          <a:effectLst/>
                          <a:latin typeface="Arial" panose="020B0604020202020204" pitchFamily="34" charset="0"/>
                        </a:rPr>
                        <a:t>Primärfälle</a:t>
                      </a:r>
                    </a:p>
                    <a:p>
                      <a:pPr algn="ctr" rtl="0" fontAlgn="ctr"/>
                      <a:r>
                        <a:rPr lang="de-DE" sz="1000" b="1" i="0" u="none" strike="noStrike" dirty="0">
                          <a:solidFill>
                            <a:srgbClr val="000000"/>
                          </a:solidFill>
                          <a:effectLst/>
                          <a:latin typeface="Arial" panose="020B0604020202020204" pitchFamily="34" charset="0"/>
                        </a:rPr>
                        <a:t>Gyn.</a:t>
                      </a:r>
                      <a:r>
                        <a:rPr lang="de-DE" sz="1000" b="1" i="0" u="none" strike="noStrike" baseline="0" dirty="0">
                          <a:solidFill>
                            <a:srgbClr val="000000"/>
                          </a:solidFill>
                          <a:effectLst/>
                          <a:latin typeface="Arial" panose="020B0604020202020204" pitchFamily="34" charset="0"/>
                        </a:rPr>
                        <a:t> Zentren</a:t>
                      </a:r>
                      <a:endParaRPr lang="de-DE" sz="1000" b="1" i="0" u="none" strike="noStrike" dirty="0">
                        <a:solidFill>
                          <a:srgbClr val="000000"/>
                        </a:solidFill>
                        <a:effectLst/>
                        <a:latin typeface="Arial" panose="020B0604020202020204" pitchFamily="34" charset="0"/>
                      </a:endParaRPr>
                    </a:p>
                  </a:txBody>
                  <a:tcPr marL="10282" marR="92539" marT="1050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8C57F"/>
                    </a:solidFill>
                  </a:tcPr>
                </a:tc>
                <a:tc>
                  <a:txBody>
                    <a:bodyPr/>
                    <a:lstStyle/>
                    <a:p>
                      <a:pPr algn="ctr" rtl="0" fontAlgn="ctr"/>
                      <a:r>
                        <a:rPr lang="de-DE" sz="1000" b="1" i="0" u="none" strike="noStrike" dirty="0">
                          <a:solidFill>
                            <a:schemeClr val="tx1"/>
                          </a:solidFill>
                          <a:effectLst/>
                          <a:latin typeface="Arial" panose="020B0604020202020204" pitchFamily="34" charset="0"/>
                        </a:rPr>
                        <a:t>Nicht</a:t>
                      </a:r>
                      <a:r>
                        <a:rPr lang="de-DE" sz="1000" b="1" i="0" u="none" strike="noStrike" baseline="0" dirty="0">
                          <a:solidFill>
                            <a:schemeClr val="tx1"/>
                          </a:solidFill>
                          <a:effectLst/>
                          <a:latin typeface="Arial" panose="020B0604020202020204" pitchFamily="34" charset="0"/>
                        </a:rPr>
                        <a:t> </a:t>
                      </a:r>
                      <a:r>
                        <a:rPr lang="de-DE" sz="1000" b="1" i="0" u="none" strike="noStrike" dirty="0">
                          <a:solidFill>
                            <a:schemeClr val="tx1"/>
                          </a:solidFill>
                          <a:effectLst/>
                          <a:latin typeface="Arial" panose="020B0604020202020204" pitchFamily="34" charset="0"/>
                        </a:rPr>
                        <a:t>Primärfälle</a:t>
                      </a:r>
                    </a:p>
                    <a:p>
                      <a:pPr algn="ctr" rtl="0" fontAlgn="ctr"/>
                      <a:r>
                        <a:rPr lang="de-DE" sz="1000" b="1" i="0" u="none" strike="noStrike" dirty="0">
                          <a:solidFill>
                            <a:schemeClr val="tx1"/>
                          </a:solidFill>
                          <a:effectLst/>
                          <a:latin typeface="Arial" panose="020B0604020202020204" pitchFamily="34" charset="0"/>
                        </a:rPr>
                        <a:t>Gyn. Zentren</a:t>
                      </a:r>
                    </a:p>
                  </a:txBody>
                  <a:tcPr marL="10282" marR="92539" marT="1050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8C57F"/>
                    </a:solidFill>
                  </a:tcPr>
                </a:tc>
                <a:extLst>
                  <a:ext uri="{0D108BD9-81ED-4DB2-BD59-A6C34878D82A}">
                    <a16:rowId xmlns:a16="http://schemas.microsoft.com/office/drawing/2014/main" val="10000"/>
                  </a:ext>
                </a:extLst>
              </a:tr>
              <a:tr h="277842">
                <a:tc>
                  <a:txBody>
                    <a:bodyPr/>
                    <a:lstStyle/>
                    <a:p>
                      <a:pPr algn="l" rtl="0" fontAlgn="ctr"/>
                      <a:r>
                        <a:rPr lang="de-DE" sz="1000" b="0" i="0" u="none" strike="noStrike" dirty="0">
                          <a:solidFill>
                            <a:srgbClr val="000000"/>
                          </a:solidFill>
                          <a:effectLst/>
                          <a:latin typeface="Arial" panose="020B0604020202020204" pitchFamily="34" charset="0"/>
                        </a:rPr>
                        <a:t>Ovarialkarzinom</a:t>
                      </a:r>
                    </a:p>
                  </a:txBody>
                  <a:tcPr marL="92539" marR="10282" marT="1050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8C57F"/>
                    </a:solidFill>
                  </a:tcPr>
                </a:tc>
                <a:tc>
                  <a:txBody>
                    <a:bodyPr/>
                    <a:lstStyle/>
                    <a:p>
                      <a:pPr algn="r" rtl="0" fontAlgn="b"/>
                      <a:r>
                        <a:rPr lang="en-US" sz="900" b="0" i="0" u="none" strike="noStrike" dirty="0">
                          <a:solidFill>
                            <a:srgbClr val="000000"/>
                          </a:solidFill>
                          <a:effectLst/>
                          <a:latin typeface="Arial" panose="020B0604020202020204" pitchFamily="34" charset="0"/>
                        </a:rPr>
                        <a:t>6.758 (30,92%)</a:t>
                      </a:r>
                    </a:p>
                  </a:txBody>
                  <a:tcPr marL="9525" marR="857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tc>
                  <a:txBody>
                    <a:bodyPr/>
                    <a:lstStyle/>
                    <a:p>
                      <a:pPr algn="r" rtl="0" fontAlgn="b"/>
                      <a:r>
                        <a:rPr lang="en-US" sz="900" b="0" i="0" u="none" strike="noStrike" dirty="0">
                          <a:solidFill>
                            <a:srgbClr val="000000"/>
                          </a:solidFill>
                          <a:effectLst/>
                          <a:latin typeface="Arial" panose="020B0604020202020204" pitchFamily="34" charset="0"/>
                        </a:rPr>
                        <a:t>4.373 (26,87%)</a:t>
                      </a:r>
                    </a:p>
                  </a:txBody>
                  <a:tcPr marL="9525" marR="857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tc>
                  <a:txBody>
                    <a:bodyPr/>
                    <a:lstStyle/>
                    <a:p>
                      <a:pPr algn="r" rtl="0" fontAlgn="b"/>
                      <a:r>
                        <a:rPr lang="en-US" sz="900" b="0" i="0" u="none" strike="noStrike" dirty="0">
                          <a:solidFill>
                            <a:srgbClr val="000000"/>
                          </a:solidFill>
                          <a:effectLst/>
                          <a:latin typeface="Arial" panose="020B0604020202020204" pitchFamily="34" charset="0"/>
                        </a:rPr>
                        <a:t>2.385 (42,69%)</a:t>
                      </a:r>
                    </a:p>
                  </a:txBody>
                  <a:tcPr marL="9525" marR="857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extLst>
                  <a:ext uri="{0D108BD9-81ED-4DB2-BD59-A6C34878D82A}">
                    <a16:rowId xmlns:a16="http://schemas.microsoft.com/office/drawing/2014/main" val="10002"/>
                  </a:ext>
                </a:extLst>
              </a:tr>
              <a:tr h="277842">
                <a:tc>
                  <a:txBody>
                    <a:bodyPr/>
                    <a:lstStyle/>
                    <a:p>
                      <a:pPr algn="l" rtl="0" fontAlgn="ctr"/>
                      <a:r>
                        <a:rPr lang="de-DE" sz="1000" b="0" i="0" u="none" strike="noStrike" dirty="0">
                          <a:solidFill>
                            <a:srgbClr val="000000"/>
                          </a:solidFill>
                          <a:effectLst/>
                          <a:latin typeface="Arial" panose="020B0604020202020204" pitchFamily="34" charset="0"/>
                        </a:rPr>
                        <a:t>Borderline Ovar</a:t>
                      </a:r>
                    </a:p>
                  </a:txBody>
                  <a:tcPr marL="92539" marR="10282" marT="1050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8C57F"/>
                    </a:solidFill>
                  </a:tcPr>
                </a:tc>
                <a:tc>
                  <a:txBody>
                    <a:bodyPr/>
                    <a:lstStyle/>
                    <a:p>
                      <a:pPr algn="r" rtl="0" fontAlgn="b"/>
                      <a:r>
                        <a:rPr lang="en-US" sz="900" b="0" i="0" u="none" strike="noStrike" dirty="0">
                          <a:solidFill>
                            <a:srgbClr val="000000"/>
                          </a:solidFill>
                          <a:effectLst/>
                          <a:latin typeface="Arial" panose="020B0604020202020204" pitchFamily="34" charset="0"/>
                        </a:rPr>
                        <a:t>1.147 (5,25%)</a:t>
                      </a:r>
                    </a:p>
                  </a:txBody>
                  <a:tcPr marL="9525" marR="857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tc>
                  <a:txBody>
                    <a:bodyPr/>
                    <a:lstStyle/>
                    <a:p>
                      <a:pPr algn="r" rtl="0" fontAlgn="b"/>
                      <a:r>
                        <a:rPr lang="en-US" sz="900" b="0" i="0" u="none" strike="noStrike" dirty="0">
                          <a:solidFill>
                            <a:srgbClr val="000000"/>
                          </a:solidFill>
                          <a:effectLst/>
                          <a:latin typeface="Arial" panose="020B0604020202020204" pitchFamily="34" charset="0"/>
                        </a:rPr>
                        <a:t>1.088 (6,69%)</a:t>
                      </a:r>
                    </a:p>
                  </a:txBody>
                  <a:tcPr marL="9525" marR="857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tc>
                  <a:txBody>
                    <a:bodyPr/>
                    <a:lstStyle/>
                    <a:p>
                      <a:pPr algn="r" rtl="0" fontAlgn="b"/>
                      <a:r>
                        <a:rPr lang="en-US" sz="900" b="0" i="0" u="none" strike="noStrike">
                          <a:solidFill>
                            <a:srgbClr val="000000"/>
                          </a:solidFill>
                          <a:effectLst/>
                          <a:latin typeface="Arial" panose="020B0604020202020204" pitchFamily="34" charset="0"/>
                        </a:rPr>
                        <a:t>59 (1,06%)</a:t>
                      </a:r>
                    </a:p>
                  </a:txBody>
                  <a:tcPr marL="9525" marR="857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extLst>
                  <a:ext uri="{0D108BD9-81ED-4DB2-BD59-A6C34878D82A}">
                    <a16:rowId xmlns:a16="http://schemas.microsoft.com/office/drawing/2014/main" val="10003"/>
                  </a:ext>
                </a:extLst>
              </a:tr>
              <a:tr h="284692">
                <a:tc>
                  <a:txBody>
                    <a:bodyPr/>
                    <a:lstStyle/>
                    <a:p>
                      <a:pPr algn="l" rtl="0" fontAlgn="ctr"/>
                      <a:r>
                        <a:rPr lang="de-DE" sz="1000" b="0" i="0" u="none" strike="noStrike" dirty="0">
                          <a:solidFill>
                            <a:srgbClr val="000000"/>
                          </a:solidFill>
                          <a:effectLst/>
                          <a:latin typeface="Arial" panose="020B0604020202020204" pitchFamily="34" charset="0"/>
                        </a:rPr>
                        <a:t>Zervixkarzinom</a:t>
                      </a:r>
                    </a:p>
                  </a:txBody>
                  <a:tcPr marL="92539" marR="10282" marT="1050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8C57F"/>
                    </a:solidFill>
                  </a:tcPr>
                </a:tc>
                <a:tc>
                  <a:txBody>
                    <a:bodyPr/>
                    <a:lstStyle/>
                    <a:p>
                      <a:pPr algn="r" rtl="0" fontAlgn="b"/>
                      <a:r>
                        <a:rPr lang="en-US" sz="900" b="0" i="0" u="none" strike="noStrike" dirty="0">
                          <a:solidFill>
                            <a:srgbClr val="000000"/>
                          </a:solidFill>
                          <a:effectLst/>
                          <a:latin typeface="Arial" panose="020B0604020202020204" pitchFamily="34" charset="0"/>
                        </a:rPr>
                        <a:t>3.595 (16,45%)</a:t>
                      </a:r>
                    </a:p>
                  </a:txBody>
                  <a:tcPr marL="9525" marR="857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tc>
                  <a:txBody>
                    <a:bodyPr/>
                    <a:lstStyle/>
                    <a:p>
                      <a:pPr algn="r" rtl="0" fontAlgn="b"/>
                      <a:r>
                        <a:rPr lang="en-US" sz="900" b="0" i="0" u="none" strike="noStrike" dirty="0">
                          <a:solidFill>
                            <a:srgbClr val="000000"/>
                          </a:solidFill>
                          <a:effectLst/>
                          <a:latin typeface="Arial" panose="020B0604020202020204" pitchFamily="34" charset="0"/>
                        </a:rPr>
                        <a:t>2.809 (17,26%)</a:t>
                      </a:r>
                    </a:p>
                  </a:txBody>
                  <a:tcPr marL="9525" marR="857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tc>
                  <a:txBody>
                    <a:bodyPr/>
                    <a:lstStyle/>
                    <a:p>
                      <a:pPr algn="r" rtl="0" fontAlgn="b"/>
                      <a:r>
                        <a:rPr lang="en-US" sz="900" b="0" i="0" u="none" strike="noStrike">
                          <a:solidFill>
                            <a:srgbClr val="000000"/>
                          </a:solidFill>
                          <a:effectLst/>
                          <a:latin typeface="Arial" panose="020B0604020202020204" pitchFamily="34" charset="0"/>
                        </a:rPr>
                        <a:t>786 (14,07%)</a:t>
                      </a:r>
                    </a:p>
                  </a:txBody>
                  <a:tcPr marL="9525" marR="857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extLst>
                  <a:ext uri="{0D108BD9-81ED-4DB2-BD59-A6C34878D82A}">
                    <a16:rowId xmlns:a16="http://schemas.microsoft.com/office/drawing/2014/main" val="10004"/>
                  </a:ext>
                </a:extLst>
              </a:tr>
              <a:tr h="315302">
                <a:tc>
                  <a:txBody>
                    <a:bodyPr/>
                    <a:lstStyle/>
                    <a:p>
                      <a:pPr algn="l" rtl="0" fontAlgn="ctr"/>
                      <a:r>
                        <a:rPr lang="de-DE" sz="1000" b="0" i="0" u="none" strike="noStrike" dirty="0">
                          <a:solidFill>
                            <a:srgbClr val="000000"/>
                          </a:solidFill>
                          <a:effectLst/>
                          <a:latin typeface="Arial" panose="020B0604020202020204" pitchFamily="34" charset="0"/>
                        </a:rPr>
                        <a:t>Endometrium-karzinom</a:t>
                      </a:r>
                    </a:p>
                  </a:txBody>
                  <a:tcPr marL="92539" marR="10282" marT="1050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8C57F"/>
                    </a:solidFill>
                  </a:tcPr>
                </a:tc>
                <a:tc>
                  <a:txBody>
                    <a:bodyPr/>
                    <a:lstStyle/>
                    <a:p>
                      <a:pPr algn="r" rtl="0" fontAlgn="b"/>
                      <a:r>
                        <a:rPr lang="en-US" sz="900" b="0" i="0" u="none" strike="noStrike" dirty="0">
                          <a:solidFill>
                            <a:srgbClr val="000000"/>
                          </a:solidFill>
                          <a:effectLst/>
                          <a:latin typeface="Arial" panose="020B0604020202020204" pitchFamily="34" charset="0"/>
                        </a:rPr>
                        <a:t>6.342 (29,01%)</a:t>
                      </a:r>
                    </a:p>
                  </a:txBody>
                  <a:tcPr marL="9525" marR="857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tc>
                  <a:txBody>
                    <a:bodyPr/>
                    <a:lstStyle/>
                    <a:p>
                      <a:pPr algn="r" rtl="0" fontAlgn="b"/>
                      <a:r>
                        <a:rPr lang="en-US" sz="900" b="0" i="0" u="none" strike="noStrike" dirty="0">
                          <a:solidFill>
                            <a:srgbClr val="000000"/>
                          </a:solidFill>
                          <a:effectLst/>
                          <a:latin typeface="Arial" panose="020B0604020202020204" pitchFamily="34" charset="0"/>
                        </a:rPr>
                        <a:t>5.244 (32,23%)</a:t>
                      </a:r>
                    </a:p>
                  </a:txBody>
                  <a:tcPr marL="9525" marR="857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tc>
                  <a:txBody>
                    <a:bodyPr/>
                    <a:lstStyle/>
                    <a:p>
                      <a:pPr algn="r" rtl="0" fontAlgn="b"/>
                      <a:r>
                        <a:rPr lang="en-US" sz="900" b="0" i="0" u="none" strike="noStrike" dirty="0">
                          <a:solidFill>
                            <a:srgbClr val="000000"/>
                          </a:solidFill>
                          <a:effectLst/>
                          <a:latin typeface="Arial" panose="020B0604020202020204" pitchFamily="34" charset="0"/>
                        </a:rPr>
                        <a:t>1.098 (19,65%)</a:t>
                      </a:r>
                    </a:p>
                  </a:txBody>
                  <a:tcPr marL="9525" marR="857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extLst>
                  <a:ext uri="{0D108BD9-81ED-4DB2-BD59-A6C34878D82A}">
                    <a16:rowId xmlns:a16="http://schemas.microsoft.com/office/drawing/2014/main" val="10005"/>
                  </a:ext>
                </a:extLst>
              </a:tr>
              <a:tr h="277842">
                <a:tc>
                  <a:txBody>
                    <a:bodyPr/>
                    <a:lstStyle/>
                    <a:p>
                      <a:pPr algn="l" rtl="0" fontAlgn="ctr"/>
                      <a:r>
                        <a:rPr lang="de-DE" sz="1000" b="0" i="0" u="none" strike="noStrike" dirty="0">
                          <a:solidFill>
                            <a:srgbClr val="000000"/>
                          </a:solidFill>
                          <a:effectLst/>
                          <a:latin typeface="Arial" panose="020B0604020202020204" pitchFamily="34" charset="0"/>
                        </a:rPr>
                        <a:t>Vulvakarzinom</a:t>
                      </a:r>
                    </a:p>
                  </a:txBody>
                  <a:tcPr marL="92539" marR="10282" marT="1050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8C57F"/>
                    </a:solidFill>
                  </a:tcPr>
                </a:tc>
                <a:tc>
                  <a:txBody>
                    <a:bodyPr/>
                    <a:lstStyle/>
                    <a:p>
                      <a:pPr algn="r" rtl="0" fontAlgn="b"/>
                      <a:r>
                        <a:rPr lang="en-US" sz="900" b="0" i="0" u="none" strike="noStrike" dirty="0">
                          <a:solidFill>
                            <a:srgbClr val="000000"/>
                          </a:solidFill>
                          <a:effectLst/>
                          <a:latin typeface="Arial" panose="020B0604020202020204" pitchFamily="34" charset="0"/>
                        </a:rPr>
                        <a:t>2.466 (11,28%)</a:t>
                      </a:r>
                    </a:p>
                  </a:txBody>
                  <a:tcPr marL="9525" marR="857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tc>
                  <a:txBody>
                    <a:bodyPr/>
                    <a:lstStyle/>
                    <a:p>
                      <a:pPr algn="r" rtl="0" fontAlgn="b"/>
                      <a:r>
                        <a:rPr lang="en-US" sz="900" b="0" i="0" u="none" strike="noStrike" dirty="0">
                          <a:solidFill>
                            <a:srgbClr val="000000"/>
                          </a:solidFill>
                          <a:effectLst/>
                          <a:latin typeface="Arial" panose="020B0604020202020204" pitchFamily="34" charset="0"/>
                        </a:rPr>
                        <a:t>1.705 (10,48%)</a:t>
                      </a:r>
                    </a:p>
                  </a:txBody>
                  <a:tcPr marL="9525" marR="857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tc>
                  <a:txBody>
                    <a:bodyPr/>
                    <a:lstStyle/>
                    <a:p>
                      <a:pPr algn="r" rtl="0" fontAlgn="b"/>
                      <a:r>
                        <a:rPr lang="en-US" sz="900" b="0" i="0" u="none" strike="noStrike">
                          <a:solidFill>
                            <a:srgbClr val="000000"/>
                          </a:solidFill>
                          <a:effectLst/>
                          <a:latin typeface="Arial" panose="020B0604020202020204" pitchFamily="34" charset="0"/>
                        </a:rPr>
                        <a:t>761 (13,62%)</a:t>
                      </a:r>
                    </a:p>
                  </a:txBody>
                  <a:tcPr marL="9525" marR="857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extLst>
                  <a:ext uri="{0D108BD9-81ED-4DB2-BD59-A6C34878D82A}">
                    <a16:rowId xmlns:a16="http://schemas.microsoft.com/office/drawing/2014/main" val="10006"/>
                  </a:ext>
                </a:extLst>
              </a:tr>
              <a:tr h="277842">
                <a:tc>
                  <a:txBody>
                    <a:bodyPr/>
                    <a:lstStyle/>
                    <a:p>
                      <a:pPr algn="l" rtl="0" fontAlgn="ctr"/>
                      <a:r>
                        <a:rPr lang="de-DE" sz="1000" b="0" i="0" u="none" strike="noStrike" dirty="0">
                          <a:solidFill>
                            <a:srgbClr val="000000"/>
                          </a:solidFill>
                          <a:effectLst/>
                          <a:latin typeface="Arial" panose="020B0604020202020204" pitchFamily="34" charset="0"/>
                        </a:rPr>
                        <a:t>Vaginalkarzinom</a:t>
                      </a:r>
                    </a:p>
                  </a:txBody>
                  <a:tcPr marL="92539" marR="10282" marT="1050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8C57F"/>
                    </a:solidFill>
                  </a:tcPr>
                </a:tc>
                <a:tc>
                  <a:txBody>
                    <a:bodyPr/>
                    <a:lstStyle/>
                    <a:p>
                      <a:pPr algn="r" rtl="0" fontAlgn="b"/>
                      <a:r>
                        <a:rPr lang="en-US" sz="900" b="0" i="0" u="none" strike="noStrike">
                          <a:solidFill>
                            <a:srgbClr val="000000"/>
                          </a:solidFill>
                          <a:effectLst/>
                          <a:latin typeface="Arial" panose="020B0604020202020204" pitchFamily="34" charset="0"/>
                        </a:rPr>
                        <a:t>345 (1,58%)</a:t>
                      </a:r>
                    </a:p>
                  </a:txBody>
                  <a:tcPr marL="9525" marR="857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tc>
                  <a:txBody>
                    <a:bodyPr/>
                    <a:lstStyle/>
                    <a:p>
                      <a:pPr algn="r" rtl="0" fontAlgn="b"/>
                      <a:r>
                        <a:rPr lang="en-US" sz="900" b="0" i="0" u="none" strike="noStrike">
                          <a:solidFill>
                            <a:srgbClr val="000000"/>
                          </a:solidFill>
                          <a:effectLst/>
                          <a:latin typeface="Arial" panose="020B0604020202020204" pitchFamily="34" charset="0"/>
                        </a:rPr>
                        <a:t>252 (1,55%)</a:t>
                      </a:r>
                    </a:p>
                  </a:txBody>
                  <a:tcPr marL="9525" marR="857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tc>
                  <a:txBody>
                    <a:bodyPr/>
                    <a:lstStyle/>
                    <a:p>
                      <a:pPr algn="r" rtl="0" fontAlgn="b"/>
                      <a:r>
                        <a:rPr lang="en-US" sz="900" b="0" i="0" u="none" strike="noStrike" dirty="0">
                          <a:solidFill>
                            <a:srgbClr val="000000"/>
                          </a:solidFill>
                          <a:effectLst/>
                          <a:latin typeface="Arial" panose="020B0604020202020204" pitchFamily="34" charset="0"/>
                        </a:rPr>
                        <a:t>93 (1,66%)</a:t>
                      </a:r>
                    </a:p>
                  </a:txBody>
                  <a:tcPr marL="9525" marR="857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extLst>
                  <a:ext uri="{0D108BD9-81ED-4DB2-BD59-A6C34878D82A}">
                    <a16:rowId xmlns:a16="http://schemas.microsoft.com/office/drawing/2014/main" val="10007"/>
                  </a:ext>
                </a:extLst>
              </a:tr>
              <a:tr h="277842">
                <a:tc>
                  <a:txBody>
                    <a:bodyPr/>
                    <a:lstStyle/>
                    <a:p>
                      <a:pPr algn="l" rtl="0" fontAlgn="ctr"/>
                      <a:r>
                        <a:rPr lang="de-DE" sz="1000" b="0" i="0" u="none" strike="noStrike" dirty="0">
                          <a:solidFill>
                            <a:srgbClr val="000000"/>
                          </a:solidFill>
                          <a:effectLst/>
                          <a:latin typeface="Arial" panose="020B0604020202020204" pitchFamily="34" charset="0"/>
                        </a:rPr>
                        <a:t>Sonstige*</a:t>
                      </a:r>
                    </a:p>
                  </a:txBody>
                  <a:tcPr marL="92539" marR="10282" marT="1050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8C57F"/>
                    </a:solidFill>
                  </a:tcPr>
                </a:tc>
                <a:tc>
                  <a:txBody>
                    <a:bodyPr/>
                    <a:lstStyle/>
                    <a:p>
                      <a:pPr algn="r" rtl="0" fontAlgn="b"/>
                      <a:r>
                        <a:rPr lang="en-US" sz="900" b="0" i="0" u="none" strike="noStrike" dirty="0">
                          <a:solidFill>
                            <a:srgbClr val="000000"/>
                          </a:solidFill>
                          <a:effectLst/>
                          <a:latin typeface="Arial" panose="020B0604020202020204" pitchFamily="34" charset="0"/>
                        </a:rPr>
                        <a:t>1.206 (5,52%)</a:t>
                      </a:r>
                    </a:p>
                  </a:txBody>
                  <a:tcPr marL="9525" marR="857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tc>
                  <a:txBody>
                    <a:bodyPr/>
                    <a:lstStyle/>
                    <a:p>
                      <a:pPr algn="r" rtl="0" fontAlgn="b"/>
                      <a:r>
                        <a:rPr lang="en-US" sz="900" b="0" i="0" u="none" strike="noStrike">
                          <a:solidFill>
                            <a:srgbClr val="000000"/>
                          </a:solidFill>
                          <a:effectLst/>
                          <a:latin typeface="Arial" panose="020B0604020202020204" pitchFamily="34" charset="0"/>
                        </a:rPr>
                        <a:t>801 (4,92%)</a:t>
                      </a:r>
                    </a:p>
                  </a:txBody>
                  <a:tcPr marL="9525" marR="857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tc>
                  <a:txBody>
                    <a:bodyPr/>
                    <a:lstStyle/>
                    <a:p>
                      <a:pPr algn="r" rtl="0" fontAlgn="b"/>
                      <a:r>
                        <a:rPr lang="en-US" sz="900" b="0" i="0" u="none" strike="noStrike" dirty="0">
                          <a:solidFill>
                            <a:srgbClr val="000000"/>
                          </a:solidFill>
                          <a:effectLst/>
                          <a:latin typeface="Arial" panose="020B0604020202020204" pitchFamily="34" charset="0"/>
                        </a:rPr>
                        <a:t>405 (7,25%)</a:t>
                      </a:r>
                    </a:p>
                  </a:txBody>
                  <a:tcPr marL="9525" marR="857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extLst>
                  <a:ext uri="{0D108BD9-81ED-4DB2-BD59-A6C34878D82A}">
                    <a16:rowId xmlns:a16="http://schemas.microsoft.com/office/drawing/2014/main" val="10008"/>
                  </a:ext>
                </a:extLst>
              </a:tr>
              <a:tr h="277842">
                <a:tc>
                  <a:txBody>
                    <a:bodyPr/>
                    <a:lstStyle/>
                    <a:p>
                      <a:pPr algn="l" rtl="0" fontAlgn="ctr"/>
                      <a:r>
                        <a:rPr lang="de-DE" sz="1000" b="1" i="0" u="none" strike="noStrike" dirty="0">
                          <a:solidFill>
                            <a:srgbClr val="000000"/>
                          </a:solidFill>
                          <a:effectLst/>
                          <a:latin typeface="Arial" panose="020B0604020202020204" pitchFamily="34" charset="0"/>
                        </a:rPr>
                        <a:t>Gesamtfallzahl</a:t>
                      </a:r>
                    </a:p>
                  </a:txBody>
                  <a:tcPr marL="92539" marR="10282" marT="1050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75000"/>
                      </a:schemeClr>
                    </a:solidFill>
                  </a:tcPr>
                </a:tc>
                <a:tc>
                  <a:txBody>
                    <a:bodyPr/>
                    <a:lstStyle/>
                    <a:p>
                      <a:pPr algn="r" rtl="0" fontAlgn="b"/>
                      <a:r>
                        <a:rPr lang="de-DE" sz="900" b="1" i="0" u="none" strike="noStrike" dirty="0">
                          <a:solidFill>
                            <a:schemeClr val="tx1"/>
                          </a:solidFill>
                          <a:effectLst/>
                          <a:latin typeface="Arial" panose="020B0604020202020204" pitchFamily="34" charset="0"/>
                        </a:rPr>
                        <a:t>21.859 (100%)</a:t>
                      </a:r>
                    </a:p>
                  </a:txBody>
                  <a:tcPr marL="10282" marR="92539" marT="1050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75000"/>
                      </a:schemeClr>
                    </a:solidFill>
                  </a:tcPr>
                </a:tc>
                <a:tc>
                  <a:txBody>
                    <a:bodyPr/>
                    <a:lstStyle/>
                    <a:p>
                      <a:pPr algn="r" rtl="0" fontAlgn="b"/>
                      <a:r>
                        <a:rPr lang="de-DE" sz="900" b="1" i="0" u="none" strike="noStrike" dirty="0">
                          <a:solidFill>
                            <a:schemeClr val="tx1"/>
                          </a:solidFill>
                          <a:effectLst/>
                          <a:latin typeface="Arial" panose="020B0604020202020204" pitchFamily="34" charset="0"/>
                        </a:rPr>
                        <a:t>16.272 (100%)</a:t>
                      </a:r>
                    </a:p>
                  </a:txBody>
                  <a:tcPr marL="10282" marR="92539" marT="1050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75000"/>
                      </a:schemeClr>
                    </a:solidFill>
                  </a:tcPr>
                </a:tc>
                <a:tc>
                  <a:txBody>
                    <a:bodyPr/>
                    <a:lstStyle/>
                    <a:p>
                      <a:pPr algn="r" rtl="0" fontAlgn="b"/>
                      <a:r>
                        <a:rPr lang="de-DE" sz="900" b="1" i="0" u="none" strike="noStrike" dirty="0">
                          <a:solidFill>
                            <a:schemeClr val="tx1"/>
                          </a:solidFill>
                          <a:effectLst/>
                          <a:latin typeface="Arial" panose="020B0604020202020204" pitchFamily="34" charset="0"/>
                        </a:rPr>
                        <a:t>5.587 (100%)</a:t>
                      </a:r>
                    </a:p>
                  </a:txBody>
                  <a:tcPr marL="10282" marR="92539" marT="1050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9"/>
                  </a:ext>
                </a:extLst>
              </a:tr>
            </a:tbl>
          </a:graphicData>
        </a:graphic>
      </p:graphicFrame>
      <p:sp>
        <p:nvSpPr>
          <p:cNvPr id="18" name="Rechteck 3"/>
          <p:cNvSpPr/>
          <p:nvPr/>
        </p:nvSpPr>
        <p:spPr>
          <a:xfrm>
            <a:off x="1072240" y="1302034"/>
            <a:ext cx="994570" cy="285208"/>
          </a:xfrm>
          <a:prstGeom prst="rect">
            <a:avLst/>
          </a:prstGeom>
          <a:noFill/>
        </p:spPr>
        <p:txBody>
          <a:bodyPr wrap="none" lIns="99569" tIns="49785" rIns="99569" bIns="49785">
            <a:spAutoFit/>
          </a:bodyPr>
          <a:lstStyle/>
          <a:p>
            <a:r>
              <a:rPr lang="de-DE" sz="1200" b="1" dirty="0">
                <a:latin typeface="Arial" panose="020B0604020202020204" pitchFamily="34" charset="0"/>
                <a:cs typeface="Arial" panose="020B0604020202020204" pitchFamily="34" charset="0"/>
              </a:rPr>
              <a:t>Primärfälle</a:t>
            </a:r>
          </a:p>
        </p:txBody>
      </p:sp>
      <p:sp>
        <p:nvSpPr>
          <p:cNvPr id="19" name="Rechteck 16"/>
          <p:cNvSpPr/>
          <p:nvPr/>
        </p:nvSpPr>
        <p:spPr>
          <a:xfrm>
            <a:off x="7632700" y="1214321"/>
            <a:ext cx="2667000" cy="446791"/>
          </a:xfrm>
          <a:prstGeom prst="rect">
            <a:avLst/>
          </a:prstGeom>
          <a:noFill/>
        </p:spPr>
        <p:txBody>
          <a:bodyPr wrap="square" lIns="99569" tIns="49785" rIns="99569" bIns="49785">
            <a:spAutoFit/>
          </a:bodyPr>
          <a:lstStyle/>
          <a:p>
            <a:r>
              <a:rPr lang="de-DE" sz="1200" b="1" dirty="0">
                <a:latin typeface="Arial" panose="020B0604020202020204" pitchFamily="34" charset="0"/>
                <a:cs typeface="Arial" panose="020B0604020202020204" pitchFamily="34" charset="0"/>
              </a:rPr>
              <a:t>Nicht-Primärfälle</a:t>
            </a:r>
          </a:p>
          <a:p>
            <a:r>
              <a:rPr lang="de-DE" sz="1000" dirty="0">
                <a:latin typeface="Arial" panose="020B0604020202020204" pitchFamily="34" charset="0"/>
                <a:cs typeface="Arial" panose="020B0604020202020204" pitchFamily="34" charset="0"/>
              </a:rPr>
              <a:t>(Pat. mit Rezidiv/ </a:t>
            </a:r>
            <a:r>
              <a:rPr lang="de-DE" sz="1000" dirty="0" err="1">
                <a:latin typeface="Arial" panose="020B0604020202020204" pitchFamily="34" charset="0"/>
                <a:cs typeface="Arial" panose="020B0604020202020204" pitchFamily="34" charset="0"/>
              </a:rPr>
              <a:t>sek.</a:t>
            </a:r>
            <a:r>
              <a:rPr lang="de-DE" sz="1000" dirty="0">
                <a:latin typeface="Arial" panose="020B0604020202020204" pitchFamily="34" charset="0"/>
                <a:cs typeface="Arial" panose="020B0604020202020204" pitchFamily="34" charset="0"/>
              </a:rPr>
              <a:t> Fernmetastasen)</a:t>
            </a:r>
          </a:p>
        </p:txBody>
      </p:sp>
      <p:cxnSp>
        <p:nvCxnSpPr>
          <p:cNvPr id="48" name="Straight Arrow Connector 47"/>
          <p:cNvCxnSpPr>
            <a:cxnSpLocks/>
          </p:cNvCxnSpPr>
          <p:nvPr/>
        </p:nvCxnSpPr>
        <p:spPr>
          <a:xfrm>
            <a:off x="6270136" y="2051788"/>
            <a:ext cx="621641" cy="41758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9" name="Straight Arrow Connector 28"/>
          <p:cNvCxnSpPr>
            <a:cxnSpLocks/>
          </p:cNvCxnSpPr>
          <p:nvPr/>
        </p:nvCxnSpPr>
        <p:spPr>
          <a:xfrm flipH="1">
            <a:off x="3364264" y="2075491"/>
            <a:ext cx="633000" cy="40116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aphicFrame>
        <p:nvGraphicFramePr>
          <p:cNvPr id="22" name="Table 21"/>
          <p:cNvGraphicFramePr>
            <a:graphicFrameLocks noGrp="1"/>
          </p:cNvGraphicFramePr>
          <p:nvPr/>
        </p:nvGraphicFramePr>
        <p:xfrm>
          <a:off x="5105756" y="4629264"/>
          <a:ext cx="3746144" cy="2440215"/>
        </p:xfrm>
        <a:graphic>
          <a:graphicData uri="http://schemas.openxmlformats.org/drawingml/2006/table">
            <a:tbl>
              <a:tblPr/>
              <a:tblGrid>
                <a:gridCol w="1157444">
                  <a:extLst>
                    <a:ext uri="{9D8B030D-6E8A-4147-A177-3AD203B41FA5}">
                      <a16:colId xmlns:a16="http://schemas.microsoft.com/office/drawing/2014/main" val="20000"/>
                    </a:ext>
                  </a:extLst>
                </a:gridCol>
                <a:gridCol w="950861">
                  <a:extLst>
                    <a:ext uri="{9D8B030D-6E8A-4147-A177-3AD203B41FA5}">
                      <a16:colId xmlns:a16="http://schemas.microsoft.com/office/drawing/2014/main" val="20001"/>
                    </a:ext>
                  </a:extLst>
                </a:gridCol>
                <a:gridCol w="875839">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470253">
                <a:tc>
                  <a:txBody>
                    <a:bodyPr/>
                    <a:lstStyle/>
                    <a:p>
                      <a:pPr algn="l" fontAlgn="t"/>
                      <a:r>
                        <a:rPr lang="de-DE" sz="1000" b="0" i="0" u="none" strike="noStrike" dirty="0">
                          <a:effectLst/>
                          <a:latin typeface="Arial" panose="020B0604020202020204" pitchFamily="34" charset="0"/>
                        </a:rPr>
                        <a:t> </a:t>
                      </a:r>
                    </a:p>
                  </a:txBody>
                  <a:tcPr marL="9525" marR="9525" marT="9525"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8C57F"/>
                    </a:solidFill>
                  </a:tcPr>
                </a:tc>
                <a:tc>
                  <a:txBody>
                    <a:bodyPr/>
                    <a:lstStyle/>
                    <a:p>
                      <a:pPr algn="ctr" rtl="0" fontAlgn="ctr"/>
                      <a:r>
                        <a:rPr lang="de-DE" sz="1000" b="1" i="0" u="none" strike="noStrike" dirty="0">
                          <a:solidFill>
                            <a:srgbClr val="000000"/>
                          </a:solidFill>
                          <a:effectLst/>
                          <a:latin typeface="Arial" panose="020B0604020202020204" pitchFamily="34" charset="0"/>
                        </a:rPr>
                        <a:t>Inzidenz</a:t>
                      </a:r>
                      <a:r>
                        <a:rPr lang="de-DE" sz="1000" b="1" i="0" u="none" strike="noStrike" baseline="30000" dirty="0">
                          <a:solidFill>
                            <a:srgbClr val="000000"/>
                          </a:solidFill>
                          <a:effectLst/>
                          <a:latin typeface="Arial" panose="020B0604020202020204" pitchFamily="34" charset="0"/>
                        </a:rPr>
                        <a:t>1</a:t>
                      </a:r>
                      <a:r>
                        <a:rPr lang="de-DE" sz="1000" b="1" i="0" u="none" strike="noStrike" dirty="0">
                          <a:solidFill>
                            <a:srgbClr val="000000"/>
                          </a:solidFill>
                          <a:effectLst/>
                          <a:latin typeface="Arial" panose="020B0604020202020204" pitchFamily="34" charset="0"/>
                        </a:rPr>
                        <a:t> Deutschland</a:t>
                      </a:r>
                    </a:p>
                  </a:txBody>
                  <a:tcPr marL="9525" marR="857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8C57F"/>
                    </a:solidFill>
                  </a:tcPr>
                </a:tc>
                <a:tc>
                  <a:txBody>
                    <a:bodyPr/>
                    <a:lstStyle/>
                    <a:p>
                      <a:pPr algn="ctr" rtl="0" fontAlgn="ctr"/>
                      <a:r>
                        <a:rPr lang="de-DE" sz="1000" b="1" i="0" u="none" strike="noStrike" dirty="0">
                          <a:solidFill>
                            <a:schemeClr val="tx1"/>
                          </a:solidFill>
                          <a:effectLst/>
                          <a:latin typeface="Arial" panose="020B0604020202020204" pitchFamily="34" charset="0"/>
                        </a:rPr>
                        <a:t>Primärfälle Deutschland</a:t>
                      </a:r>
                    </a:p>
                    <a:p>
                      <a:pPr algn="ctr" rtl="0" fontAlgn="ctr"/>
                      <a:r>
                        <a:rPr lang="de-DE" sz="1000" b="1" i="0" u="none" strike="noStrike" dirty="0">
                          <a:solidFill>
                            <a:schemeClr val="tx1"/>
                          </a:solidFill>
                          <a:effectLst/>
                          <a:latin typeface="Arial" panose="020B0604020202020204" pitchFamily="34" charset="0"/>
                        </a:rPr>
                        <a:t>2021</a:t>
                      </a:r>
                      <a:r>
                        <a:rPr lang="de-DE" sz="1000" b="1" i="0" u="none" strike="noStrike" baseline="30000" dirty="0">
                          <a:solidFill>
                            <a:schemeClr val="tx1"/>
                          </a:solidFill>
                          <a:effectLst/>
                          <a:latin typeface="Arial" panose="020B0604020202020204" pitchFamily="34" charset="0"/>
                        </a:rPr>
                        <a:t>2</a:t>
                      </a:r>
                    </a:p>
                  </a:txBody>
                  <a:tcPr marL="9525" marR="857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8C57F"/>
                    </a:solidFill>
                  </a:tcPr>
                </a:tc>
                <a:tc>
                  <a:txBody>
                    <a:bodyPr/>
                    <a:lstStyle/>
                    <a:p>
                      <a:pPr algn="ctr" rtl="0" fontAlgn="ctr"/>
                      <a:r>
                        <a:rPr lang="de-DE" sz="1000" b="1" i="0" u="none" strike="noStrike" dirty="0">
                          <a:solidFill>
                            <a:schemeClr val="tx1"/>
                          </a:solidFill>
                          <a:effectLst/>
                          <a:latin typeface="Arial" panose="020B0604020202020204" pitchFamily="34" charset="0"/>
                        </a:rPr>
                        <a:t>Anteil</a:t>
                      </a:r>
                    </a:p>
                    <a:p>
                      <a:pPr algn="ctr" rtl="0" fontAlgn="ctr"/>
                      <a:r>
                        <a:rPr lang="de-DE" sz="1000" b="1" i="0" u="none" strike="noStrike" dirty="0">
                          <a:solidFill>
                            <a:schemeClr val="tx1"/>
                          </a:solidFill>
                          <a:effectLst/>
                          <a:latin typeface="Arial" panose="020B0604020202020204" pitchFamily="34" charset="0"/>
                        </a:rPr>
                        <a:t>2021</a:t>
                      </a:r>
                    </a:p>
                  </a:txBody>
                  <a:tcPr marL="9525" marR="857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8C57F"/>
                    </a:solidFill>
                  </a:tcPr>
                </a:tc>
                <a:extLst>
                  <a:ext uri="{0D108BD9-81ED-4DB2-BD59-A6C34878D82A}">
                    <a16:rowId xmlns:a16="http://schemas.microsoft.com/office/drawing/2014/main" val="10000"/>
                  </a:ext>
                </a:extLst>
              </a:tr>
              <a:tr h="275828">
                <a:tc>
                  <a:txBody>
                    <a:bodyPr/>
                    <a:lstStyle/>
                    <a:p>
                      <a:pPr algn="l" rtl="0" fontAlgn="ctr"/>
                      <a:r>
                        <a:rPr lang="de-DE" sz="1000" b="0" i="0" u="none" strike="noStrike" dirty="0">
                          <a:solidFill>
                            <a:srgbClr val="000000"/>
                          </a:solidFill>
                          <a:effectLst/>
                          <a:latin typeface="Arial" panose="020B0604020202020204" pitchFamily="34" charset="0"/>
                        </a:rPr>
                        <a:t>Ovarialkarzinom</a:t>
                      </a:r>
                    </a:p>
                  </a:txBody>
                  <a:tcPr marL="857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8C57F"/>
                    </a:solidFill>
                  </a:tcPr>
                </a:tc>
                <a:tc>
                  <a:txBody>
                    <a:bodyPr/>
                    <a:lstStyle/>
                    <a:p>
                      <a:pPr marL="0" algn="r" defTabSz="995690" rtl="0" eaLnBrk="1" fontAlgn="b" latinLnBrk="0" hangingPunct="1"/>
                      <a:r>
                        <a:rPr lang="de-DE" sz="900" b="0" i="0" u="none" strike="noStrike" kern="1200" dirty="0">
                          <a:solidFill>
                            <a:schemeClr val="tx1"/>
                          </a:solidFill>
                          <a:effectLst/>
                          <a:latin typeface="Arial" panose="020B0604020202020204" pitchFamily="34" charset="0"/>
                          <a:ea typeface="+mn-ea"/>
                          <a:cs typeface="+mn-cs"/>
                        </a:rPr>
                        <a:t>7.319</a:t>
                      </a:r>
                    </a:p>
                  </a:txBody>
                  <a:tcPr marL="9525" marR="857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tc>
                  <a:txBody>
                    <a:bodyPr/>
                    <a:lstStyle/>
                    <a:p>
                      <a:pPr marL="0" algn="r" defTabSz="995690" rtl="0" eaLnBrk="1" fontAlgn="b" latinLnBrk="0" hangingPunct="1"/>
                      <a:r>
                        <a:rPr lang="de-DE" sz="900" b="0" i="0" u="none" strike="noStrike" kern="1200" dirty="0">
                          <a:solidFill>
                            <a:schemeClr val="tx1"/>
                          </a:solidFill>
                          <a:effectLst/>
                          <a:latin typeface="Arial" panose="020B0604020202020204" pitchFamily="34" charset="0"/>
                          <a:ea typeface="+mn-ea"/>
                          <a:cs typeface="+mn-cs"/>
                        </a:rPr>
                        <a:t>4.453</a:t>
                      </a:r>
                    </a:p>
                  </a:txBody>
                  <a:tcPr marL="10282" marR="92539" marT="1050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tc>
                  <a:txBody>
                    <a:bodyPr/>
                    <a:lstStyle/>
                    <a:p>
                      <a:pPr marL="0" algn="r" defTabSz="995690" rtl="0" eaLnBrk="1" fontAlgn="b" latinLnBrk="0" hangingPunct="1"/>
                      <a:r>
                        <a:rPr lang="de-DE" sz="900" b="0" i="0" u="none" strike="noStrike" kern="1200" dirty="0">
                          <a:solidFill>
                            <a:schemeClr val="tx1"/>
                          </a:solidFill>
                          <a:effectLst/>
                          <a:latin typeface="Arial" panose="020B0604020202020204" pitchFamily="34" charset="0"/>
                          <a:ea typeface="+mn-ea"/>
                          <a:cs typeface="+mn-cs"/>
                        </a:rPr>
                        <a:t>60,84%</a:t>
                      </a:r>
                    </a:p>
                  </a:txBody>
                  <a:tcPr marL="9525" marR="857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extLst>
                  <a:ext uri="{0D108BD9-81ED-4DB2-BD59-A6C34878D82A}">
                    <a16:rowId xmlns:a16="http://schemas.microsoft.com/office/drawing/2014/main" val="10001"/>
                  </a:ext>
                </a:extLst>
              </a:tr>
              <a:tr h="275828">
                <a:tc>
                  <a:txBody>
                    <a:bodyPr/>
                    <a:lstStyle/>
                    <a:p>
                      <a:pPr algn="l" rtl="0" fontAlgn="ctr"/>
                      <a:r>
                        <a:rPr lang="de-DE" sz="1000" b="0" i="0" u="none" strike="noStrike" dirty="0">
                          <a:solidFill>
                            <a:srgbClr val="000000"/>
                          </a:solidFill>
                          <a:effectLst/>
                          <a:latin typeface="Arial" panose="020B0604020202020204" pitchFamily="34" charset="0"/>
                        </a:rPr>
                        <a:t>Borderline Ovar</a:t>
                      </a:r>
                    </a:p>
                  </a:txBody>
                  <a:tcPr marL="857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8C57F"/>
                    </a:solidFill>
                  </a:tcPr>
                </a:tc>
                <a:tc>
                  <a:txBody>
                    <a:bodyPr/>
                    <a:lstStyle/>
                    <a:p>
                      <a:pPr algn="r" rtl="0" fontAlgn="b"/>
                      <a:r>
                        <a:rPr lang="de-DE" sz="900" b="0" i="0" u="none" strike="noStrike" dirty="0">
                          <a:solidFill>
                            <a:schemeClr val="tx1"/>
                          </a:solidFill>
                          <a:effectLst/>
                          <a:latin typeface="Arial" panose="020B0604020202020204" pitchFamily="34" charset="0"/>
                        </a:rPr>
                        <a:t>-</a:t>
                      </a:r>
                    </a:p>
                  </a:txBody>
                  <a:tcPr marL="9525" marR="857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tc>
                  <a:txBody>
                    <a:bodyPr/>
                    <a:lstStyle/>
                    <a:p>
                      <a:pPr algn="r" rtl="0" fontAlgn="b"/>
                      <a:r>
                        <a:rPr lang="de-DE" sz="900" b="0" i="0" u="none" strike="noStrike" dirty="0">
                          <a:solidFill>
                            <a:schemeClr val="tx1"/>
                          </a:solidFill>
                          <a:effectLst/>
                          <a:latin typeface="Arial" panose="020B0604020202020204" pitchFamily="34" charset="0"/>
                        </a:rPr>
                        <a:t>1.098</a:t>
                      </a:r>
                    </a:p>
                  </a:txBody>
                  <a:tcPr marL="10282" marR="92539" marT="1050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tc>
                  <a:txBody>
                    <a:bodyPr/>
                    <a:lstStyle/>
                    <a:p>
                      <a:pPr algn="r" rtl="0" fontAlgn="b"/>
                      <a:r>
                        <a:rPr lang="de-DE" sz="900" b="0" i="0" u="none" strike="noStrike" dirty="0">
                          <a:solidFill>
                            <a:schemeClr val="tx1"/>
                          </a:solidFill>
                          <a:effectLst/>
                          <a:latin typeface="Arial" panose="020B0604020202020204" pitchFamily="34" charset="0"/>
                        </a:rPr>
                        <a:t>-</a:t>
                      </a:r>
                    </a:p>
                  </a:txBody>
                  <a:tcPr marL="9525" marR="857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extLst>
                  <a:ext uri="{0D108BD9-81ED-4DB2-BD59-A6C34878D82A}">
                    <a16:rowId xmlns:a16="http://schemas.microsoft.com/office/drawing/2014/main" val="10002"/>
                  </a:ext>
                </a:extLst>
              </a:tr>
              <a:tr h="275828">
                <a:tc>
                  <a:txBody>
                    <a:bodyPr/>
                    <a:lstStyle/>
                    <a:p>
                      <a:pPr algn="l" rtl="0" fontAlgn="ctr"/>
                      <a:r>
                        <a:rPr lang="de-DE" sz="1000" b="0" i="0" u="none" strike="noStrike" dirty="0">
                          <a:solidFill>
                            <a:srgbClr val="000000"/>
                          </a:solidFill>
                          <a:effectLst/>
                          <a:latin typeface="Arial" panose="020B0604020202020204" pitchFamily="34" charset="0"/>
                        </a:rPr>
                        <a:t>Zervixkarzinom</a:t>
                      </a:r>
                    </a:p>
                  </a:txBody>
                  <a:tcPr marL="857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8C57F"/>
                    </a:solidFill>
                  </a:tcPr>
                </a:tc>
                <a:tc>
                  <a:txBody>
                    <a:bodyPr/>
                    <a:lstStyle/>
                    <a:p>
                      <a:pPr algn="r" rtl="0" fontAlgn="b"/>
                      <a:r>
                        <a:rPr lang="de-DE" sz="900" b="0" i="0" u="none" strike="noStrike" dirty="0">
                          <a:solidFill>
                            <a:schemeClr val="tx1"/>
                          </a:solidFill>
                          <a:effectLst/>
                          <a:latin typeface="Arial" panose="020B0604020202020204" pitchFamily="34" charset="0"/>
                        </a:rPr>
                        <a:t>4.575</a:t>
                      </a:r>
                    </a:p>
                  </a:txBody>
                  <a:tcPr marL="9525" marR="857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tc>
                  <a:txBody>
                    <a:bodyPr/>
                    <a:lstStyle/>
                    <a:p>
                      <a:pPr algn="r" rtl="0" fontAlgn="b"/>
                      <a:r>
                        <a:rPr lang="de-DE" sz="900" b="0" i="0" u="none" strike="noStrike" dirty="0">
                          <a:solidFill>
                            <a:schemeClr val="tx1"/>
                          </a:solidFill>
                          <a:effectLst/>
                          <a:latin typeface="Arial" panose="020B0604020202020204" pitchFamily="34" charset="0"/>
                        </a:rPr>
                        <a:t>2.844</a:t>
                      </a:r>
                    </a:p>
                  </a:txBody>
                  <a:tcPr marL="10282" marR="92539" marT="1050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tc>
                  <a:txBody>
                    <a:bodyPr/>
                    <a:lstStyle/>
                    <a:p>
                      <a:pPr algn="r" rtl="0" fontAlgn="b"/>
                      <a:r>
                        <a:rPr lang="de-DE" sz="900" b="0" i="0" u="none" strike="noStrike" dirty="0">
                          <a:solidFill>
                            <a:schemeClr val="tx1"/>
                          </a:solidFill>
                          <a:effectLst/>
                          <a:latin typeface="Arial" panose="020B0604020202020204" pitchFamily="34" charset="0"/>
                        </a:rPr>
                        <a:t>62,16%</a:t>
                      </a:r>
                    </a:p>
                  </a:txBody>
                  <a:tcPr marL="9525" marR="857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extLst>
                  <a:ext uri="{0D108BD9-81ED-4DB2-BD59-A6C34878D82A}">
                    <a16:rowId xmlns:a16="http://schemas.microsoft.com/office/drawing/2014/main" val="10003"/>
                  </a:ext>
                </a:extLst>
              </a:tr>
              <a:tr h="314994">
                <a:tc>
                  <a:txBody>
                    <a:bodyPr/>
                    <a:lstStyle/>
                    <a:p>
                      <a:pPr algn="l" rtl="0" fontAlgn="ctr"/>
                      <a:r>
                        <a:rPr lang="de-DE" sz="1000" b="0" i="0" u="none" strike="noStrike" dirty="0">
                          <a:solidFill>
                            <a:srgbClr val="000000"/>
                          </a:solidFill>
                          <a:effectLst/>
                          <a:latin typeface="Arial" panose="020B0604020202020204" pitchFamily="34" charset="0"/>
                        </a:rPr>
                        <a:t>Endometrium-karzinom</a:t>
                      </a:r>
                    </a:p>
                  </a:txBody>
                  <a:tcPr marL="857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8C57F"/>
                    </a:solidFill>
                  </a:tcPr>
                </a:tc>
                <a:tc>
                  <a:txBody>
                    <a:bodyPr/>
                    <a:lstStyle/>
                    <a:p>
                      <a:pPr algn="r" rtl="0" fontAlgn="b"/>
                      <a:r>
                        <a:rPr lang="de-DE" sz="900" b="0" i="0" u="none" strike="noStrike" dirty="0">
                          <a:solidFill>
                            <a:schemeClr val="tx1"/>
                          </a:solidFill>
                          <a:effectLst/>
                          <a:latin typeface="Arial" panose="020B0604020202020204" pitchFamily="34" charset="0"/>
                        </a:rPr>
                        <a:t>11.266</a:t>
                      </a:r>
                    </a:p>
                  </a:txBody>
                  <a:tcPr marL="9525" marR="857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tc>
                  <a:txBody>
                    <a:bodyPr/>
                    <a:lstStyle/>
                    <a:p>
                      <a:pPr algn="r" rtl="0" fontAlgn="b"/>
                      <a:r>
                        <a:rPr lang="de-DE" sz="900" b="0" i="0" u="none" strike="noStrike" dirty="0">
                          <a:solidFill>
                            <a:schemeClr val="tx1"/>
                          </a:solidFill>
                          <a:effectLst/>
                          <a:latin typeface="Arial" panose="020B0604020202020204" pitchFamily="34" charset="0"/>
                        </a:rPr>
                        <a:t>5.341</a:t>
                      </a:r>
                    </a:p>
                  </a:txBody>
                  <a:tcPr marL="10282" marR="92539" marT="1050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tc>
                  <a:txBody>
                    <a:bodyPr/>
                    <a:lstStyle/>
                    <a:p>
                      <a:pPr algn="r" rtl="0" fontAlgn="b"/>
                      <a:r>
                        <a:rPr lang="de-DE" sz="900" b="0" i="0" u="none" strike="noStrike" dirty="0">
                          <a:solidFill>
                            <a:schemeClr val="tx1"/>
                          </a:solidFill>
                          <a:effectLst/>
                          <a:latin typeface="Arial" panose="020B0604020202020204" pitchFamily="34" charset="0"/>
                        </a:rPr>
                        <a:t>47,40%</a:t>
                      </a:r>
                    </a:p>
                  </a:txBody>
                  <a:tcPr marL="9525" marR="857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extLst>
                  <a:ext uri="{0D108BD9-81ED-4DB2-BD59-A6C34878D82A}">
                    <a16:rowId xmlns:a16="http://schemas.microsoft.com/office/drawing/2014/main" val="10004"/>
                  </a:ext>
                </a:extLst>
              </a:tr>
              <a:tr h="275828">
                <a:tc>
                  <a:txBody>
                    <a:bodyPr/>
                    <a:lstStyle/>
                    <a:p>
                      <a:pPr algn="l" rtl="0" fontAlgn="ctr"/>
                      <a:r>
                        <a:rPr lang="de-DE" sz="1000" b="0" i="0" u="none" strike="noStrike" dirty="0">
                          <a:solidFill>
                            <a:srgbClr val="000000"/>
                          </a:solidFill>
                          <a:effectLst/>
                          <a:latin typeface="Arial" panose="020B0604020202020204" pitchFamily="34" charset="0"/>
                        </a:rPr>
                        <a:t>Vulvakarzinom</a:t>
                      </a:r>
                    </a:p>
                  </a:txBody>
                  <a:tcPr marL="857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8C57F"/>
                    </a:solidFill>
                  </a:tcPr>
                </a:tc>
                <a:tc>
                  <a:txBody>
                    <a:bodyPr/>
                    <a:lstStyle/>
                    <a:p>
                      <a:pPr algn="r" rtl="0" fontAlgn="b"/>
                      <a:r>
                        <a:rPr lang="de-DE" sz="900" b="0" i="0" u="none" strike="noStrike" dirty="0">
                          <a:solidFill>
                            <a:schemeClr val="tx1"/>
                          </a:solidFill>
                          <a:effectLst/>
                          <a:latin typeface="Arial" panose="020B0604020202020204" pitchFamily="34" charset="0"/>
                        </a:rPr>
                        <a:t>3.293</a:t>
                      </a:r>
                    </a:p>
                  </a:txBody>
                  <a:tcPr marL="9525" marR="857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tc>
                  <a:txBody>
                    <a:bodyPr/>
                    <a:lstStyle/>
                    <a:p>
                      <a:pPr algn="r" rtl="0" fontAlgn="b"/>
                      <a:r>
                        <a:rPr lang="de-DE" sz="900" b="0" i="0" u="none" strike="noStrike" dirty="0">
                          <a:solidFill>
                            <a:schemeClr val="tx1"/>
                          </a:solidFill>
                          <a:effectLst/>
                          <a:latin typeface="Arial" panose="020B0604020202020204" pitchFamily="34" charset="0"/>
                        </a:rPr>
                        <a:t>1.727</a:t>
                      </a:r>
                    </a:p>
                  </a:txBody>
                  <a:tcPr marL="10282" marR="92539" marT="1050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tc>
                  <a:txBody>
                    <a:bodyPr/>
                    <a:lstStyle/>
                    <a:p>
                      <a:pPr algn="r" rtl="0" fontAlgn="b"/>
                      <a:r>
                        <a:rPr lang="de-DE" sz="900" b="0" i="0" u="none" strike="noStrike" dirty="0">
                          <a:solidFill>
                            <a:schemeClr val="tx1"/>
                          </a:solidFill>
                          <a:effectLst/>
                          <a:latin typeface="Arial" panose="020B0604020202020204" pitchFamily="34" charset="0"/>
                        </a:rPr>
                        <a:t>52,44%</a:t>
                      </a:r>
                    </a:p>
                  </a:txBody>
                  <a:tcPr marL="9525" marR="857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extLst>
                  <a:ext uri="{0D108BD9-81ED-4DB2-BD59-A6C34878D82A}">
                    <a16:rowId xmlns:a16="http://schemas.microsoft.com/office/drawing/2014/main" val="10005"/>
                  </a:ext>
                </a:extLst>
              </a:tr>
              <a:tr h="275828">
                <a:tc>
                  <a:txBody>
                    <a:bodyPr/>
                    <a:lstStyle/>
                    <a:p>
                      <a:pPr algn="l" rtl="0" fontAlgn="ctr"/>
                      <a:r>
                        <a:rPr lang="de-DE" sz="1000" b="0" i="0" u="none" strike="noStrike" dirty="0">
                          <a:solidFill>
                            <a:srgbClr val="000000"/>
                          </a:solidFill>
                          <a:effectLst/>
                          <a:latin typeface="Arial" panose="020B0604020202020204" pitchFamily="34" charset="0"/>
                        </a:rPr>
                        <a:t>Vaginalkarzinom</a:t>
                      </a:r>
                    </a:p>
                  </a:txBody>
                  <a:tcPr marL="857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8C57F"/>
                    </a:solidFill>
                  </a:tcPr>
                </a:tc>
                <a:tc>
                  <a:txBody>
                    <a:bodyPr/>
                    <a:lstStyle/>
                    <a:p>
                      <a:pPr algn="r" rtl="0" fontAlgn="b"/>
                      <a:r>
                        <a:rPr lang="de-DE" sz="900" b="0" i="0" u="none" strike="noStrike" baseline="0" dirty="0">
                          <a:solidFill>
                            <a:schemeClr val="tx1"/>
                          </a:solidFill>
                          <a:effectLst/>
                          <a:latin typeface="Arial" panose="020B0604020202020204" pitchFamily="34" charset="0"/>
                        </a:rPr>
                        <a:t>493 </a:t>
                      </a:r>
                      <a:endParaRPr lang="de-DE" sz="900" b="0" i="0" u="none" strike="noStrike" baseline="30000" dirty="0">
                        <a:solidFill>
                          <a:schemeClr val="tx1"/>
                        </a:solidFill>
                        <a:effectLst/>
                        <a:latin typeface="Arial" panose="020B0604020202020204" pitchFamily="34" charset="0"/>
                      </a:endParaRPr>
                    </a:p>
                  </a:txBody>
                  <a:tcPr marL="9525" marR="857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tc>
                  <a:txBody>
                    <a:bodyPr/>
                    <a:lstStyle/>
                    <a:p>
                      <a:pPr algn="r" rtl="0" fontAlgn="b"/>
                      <a:r>
                        <a:rPr lang="de-DE" sz="900" b="0" i="0" u="none" strike="noStrike" dirty="0">
                          <a:solidFill>
                            <a:schemeClr val="tx1"/>
                          </a:solidFill>
                          <a:effectLst/>
                          <a:latin typeface="Arial" panose="020B0604020202020204" pitchFamily="34" charset="0"/>
                        </a:rPr>
                        <a:t>253</a:t>
                      </a:r>
                    </a:p>
                  </a:txBody>
                  <a:tcPr marL="10282" marR="92539" marT="1050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tc>
                  <a:txBody>
                    <a:bodyPr/>
                    <a:lstStyle/>
                    <a:p>
                      <a:pPr algn="r" rtl="0" fontAlgn="b"/>
                      <a:r>
                        <a:rPr lang="de-DE" sz="900" b="0" i="0" u="none" strike="noStrike" dirty="0">
                          <a:solidFill>
                            <a:schemeClr val="tx1"/>
                          </a:solidFill>
                          <a:effectLst/>
                          <a:latin typeface="Arial" panose="020B0604020202020204" pitchFamily="34" charset="0"/>
                        </a:rPr>
                        <a:t>51,31%</a:t>
                      </a:r>
                    </a:p>
                  </a:txBody>
                  <a:tcPr marL="9525" marR="857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extLst>
                  <a:ext uri="{0D108BD9-81ED-4DB2-BD59-A6C34878D82A}">
                    <a16:rowId xmlns:a16="http://schemas.microsoft.com/office/drawing/2014/main" val="10006"/>
                  </a:ext>
                </a:extLst>
              </a:tr>
              <a:tr h="275828">
                <a:tc>
                  <a:txBody>
                    <a:bodyPr/>
                    <a:lstStyle/>
                    <a:p>
                      <a:pPr algn="l" rtl="0" fontAlgn="ctr"/>
                      <a:r>
                        <a:rPr lang="de-DE" sz="1000" b="0" i="0" u="none" strike="noStrike" dirty="0">
                          <a:solidFill>
                            <a:srgbClr val="000000"/>
                          </a:solidFill>
                          <a:effectLst/>
                          <a:latin typeface="Arial" panose="020B0604020202020204" pitchFamily="34" charset="0"/>
                        </a:rPr>
                        <a:t>Sonstige*</a:t>
                      </a:r>
                    </a:p>
                  </a:txBody>
                  <a:tcPr marL="857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8C57F"/>
                    </a:solidFill>
                  </a:tcPr>
                </a:tc>
                <a:tc>
                  <a:txBody>
                    <a:bodyPr/>
                    <a:lstStyle/>
                    <a:p>
                      <a:pPr algn="r" rtl="0" fontAlgn="b"/>
                      <a:r>
                        <a:rPr lang="de-DE" sz="900" b="0" i="0" u="none" strike="noStrike" kern="1200" dirty="0">
                          <a:solidFill>
                            <a:schemeClr val="tx1"/>
                          </a:solidFill>
                          <a:effectLst/>
                          <a:latin typeface="Arial" panose="020B0604020202020204" pitchFamily="34" charset="0"/>
                          <a:ea typeface="+mn-ea"/>
                          <a:cs typeface="+mn-cs"/>
                        </a:rPr>
                        <a:t>891</a:t>
                      </a:r>
                    </a:p>
                  </a:txBody>
                  <a:tcPr marL="9525" marR="857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tc>
                  <a:txBody>
                    <a:bodyPr/>
                    <a:lstStyle/>
                    <a:p>
                      <a:pPr marL="0" algn="r" defTabSz="995690" rtl="0" eaLnBrk="1" fontAlgn="b" latinLnBrk="0" hangingPunct="1"/>
                      <a:r>
                        <a:rPr lang="de-DE" sz="900" b="0" i="0" u="none" strike="noStrike" kern="1200" dirty="0">
                          <a:solidFill>
                            <a:schemeClr val="tx1"/>
                          </a:solidFill>
                          <a:effectLst/>
                          <a:latin typeface="Arial" panose="020B0604020202020204" pitchFamily="34" charset="0"/>
                          <a:ea typeface="+mn-ea"/>
                          <a:cs typeface="+mn-cs"/>
                        </a:rPr>
                        <a:t>819</a:t>
                      </a:r>
                    </a:p>
                  </a:txBody>
                  <a:tcPr marL="10282" marR="92539" marT="1050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tc>
                  <a:txBody>
                    <a:bodyPr/>
                    <a:lstStyle/>
                    <a:p>
                      <a:pPr marL="0" algn="r" defTabSz="995690" rtl="0" eaLnBrk="1" fontAlgn="b" latinLnBrk="0" hangingPunct="1"/>
                      <a:r>
                        <a:rPr lang="de-DE" sz="900" b="0" i="0" u="none" strike="noStrike" kern="1200" dirty="0">
                          <a:solidFill>
                            <a:schemeClr val="tx1"/>
                          </a:solidFill>
                          <a:effectLst/>
                          <a:latin typeface="Arial" panose="020B0604020202020204" pitchFamily="34" charset="0"/>
                          <a:ea typeface="+mn-ea"/>
                          <a:cs typeface="+mn-cs"/>
                        </a:rPr>
                        <a:t>91,91%</a:t>
                      </a:r>
                    </a:p>
                  </a:txBody>
                  <a:tcPr marL="9525" marR="857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extLst>
                  <a:ext uri="{0D108BD9-81ED-4DB2-BD59-A6C34878D82A}">
                    <a16:rowId xmlns:a16="http://schemas.microsoft.com/office/drawing/2014/main" val="10007"/>
                  </a:ext>
                </a:extLst>
              </a:tr>
            </a:tbl>
          </a:graphicData>
        </a:graphic>
      </p:graphicFrame>
      <p:sp>
        <p:nvSpPr>
          <p:cNvPr id="23" name="Rechteck 4"/>
          <p:cNvSpPr/>
          <p:nvPr/>
        </p:nvSpPr>
        <p:spPr>
          <a:xfrm>
            <a:off x="5041900" y="7042937"/>
            <a:ext cx="3746144" cy="415498"/>
          </a:xfrm>
          <a:prstGeom prst="rect">
            <a:avLst/>
          </a:prstGeom>
          <a:noFill/>
        </p:spPr>
        <p:txBody>
          <a:bodyPr wrap="square">
            <a:spAutoFit/>
          </a:bodyPr>
          <a:lstStyle/>
          <a:p>
            <a:r>
              <a:rPr lang="de-DE" sz="700" b="1" baseline="30000" dirty="0">
                <a:solidFill>
                  <a:srgbClr val="000000"/>
                </a:solidFill>
                <a:latin typeface="Arial" panose="020B0604020202020204" pitchFamily="34" charset="0"/>
              </a:rPr>
              <a:t>1</a:t>
            </a:r>
            <a:r>
              <a:rPr lang="de-DE" sz="700" b="1" dirty="0">
                <a:solidFill>
                  <a:srgbClr val="000000"/>
                </a:solidFill>
                <a:latin typeface="Arial" panose="020B0604020202020204" pitchFamily="34" charset="0"/>
              </a:rPr>
              <a:t> </a:t>
            </a:r>
            <a:r>
              <a:rPr lang="de-DE" sz="700" dirty="0">
                <a:latin typeface="Arial" panose="020B0604020202020204" pitchFamily="34" charset="0"/>
                <a:cs typeface="Arial" panose="020B0604020202020204" pitchFamily="34" charset="0"/>
              </a:rPr>
              <a:t>Zentrum für Krebsregisterdaten im Robert Koch-Institut, Inzidenz 2019,</a:t>
            </a:r>
          </a:p>
          <a:p>
            <a:r>
              <a:rPr lang="de-DE" sz="700" baseline="30000" dirty="0">
                <a:latin typeface="Arial" panose="020B0604020202020204" pitchFamily="34" charset="0"/>
                <a:cs typeface="Arial" panose="020B0604020202020204" pitchFamily="34" charset="0"/>
              </a:rPr>
              <a:t>2</a:t>
            </a:r>
            <a:r>
              <a:rPr lang="de-DE" sz="700" dirty="0">
                <a:latin typeface="Arial" panose="020B0604020202020204" pitchFamily="34" charset="0"/>
                <a:cs typeface="Arial" panose="020B0604020202020204" pitchFamily="34" charset="0"/>
              </a:rPr>
              <a:t> einschließlich Primärfälle, die sich nicht im Jahresbericht befinden (nur Deutschland)</a:t>
            </a:r>
          </a:p>
          <a:p>
            <a:r>
              <a:rPr lang="de-DE" sz="700" dirty="0">
                <a:latin typeface="Arial" panose="020B0604020202020204" pitchFamily="34" charset="0"/>
                <a:cs typeface="Arial" panose="020B0604020202020204" pitchFamily="34" charset="0"/>
              </a:rPr>
              <a:t>Datenbankabfrage </a:t>
            </a:r>
            <a:r>
              <a:rPr lang="de-DE" sz="700" dirty="0">
                <a:latin typeface="Arial" panose="020B0604020202020204" pitchFamily="34" charset="0"/>
                <a:cs typeface="Arial" panose="020B0604020202020204" pitchFamily="34" charset="0"/>
                <a:hlinkClick r:id="rId2"/>
              </a:rPr>
              <a:t>www.krebsdaten.de/abfrage</a:t>
            </a:r>
            <a:r>
              <a:rPr lang="de-DE" sz="700" dirty="0">
                <a:latin typeface="Arial" panose="020B0604020202020204" pitchFamily="34" charset="0"/>
                <a:cs typeface="Arial" panose="020B0604020202020204" pitchFamily="34" charset="0"/>
              </a:rPr>
              <a:t>. Stand: 13.09.2022</a:t>
            </a:r>
          </a:p>
        </p:txBody>
      </p:sp>
      <p:graphicFrame>
        <p:nvGraphicFramePr>
          <p:cNvPr id="4" name="Table 3"/>
          <p:cNvGraphicFramePr>
            <a:graphicFrameLocks noGrp="1"/>
          </p:cNvGraphicFramePr>
          <p:nvPr/>
        </p:nvGraphicFramePr>
        <p:xfrm>
          <a:off x="8915756" y="4629264"/>
          <a:ext cx="1536344" cy="2440215"/>
        </p:xfrm>
        <a:graphic>
          <a:graphicData uri="http://schemas.openxmlformats.org/drawingml/2006/table">
            <a:tbl>
              <a:tblPr/>
              <a:tblGrid>
                <a:gridCol w="926744">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tblGrid>
              <a:tr h="470253">
                <a:tc>
                  <a:txBody>
                    <a:bodyPr/>
                    <a:lstStyle/>
                    <a:p>
                      <a:pPr algn="ctr" rtl="0" fontAlgn="ctr"/>
                      <a:r>
                        <a:rPr lang="de-DE" sz="1000" b="1" i="0" u="none" strike="noStrike" dirty="0">
                          <a:solidFill>
                            <a:schemeClr val="tx1"/>
                          </a:solidFill>
                          <a:effectLst/>
                          <a:latin typeface="Arial" panose="020B0604020202020204" pitchFamily="34" charset="0"/>
                        </a:rPr>
                        <a:t>Primärfälle Deutschland</a:t>
                      </a:r>
                    </a:p>
                    <a:p>
                      <a:pPr algn="ctr" rtl="0" fontAlgn="ctr"/>
                      <a:r>
                        <a:rPr lang="de-DE" sz="1000" b="1" i="0" u="none" strike="noStrike" dirty="0">
                          <a:solidFill>
                            <a:schemeClr val="tx1"/>
                          </a:solidFill>
                          <a:effectLst/>
                          <a:latin typeface="Arial" panose="020B0604020202020204" pitchFamily="34" charset="0"/>
                        </a:rPr>
                        <a:t>2020</a:t>
                      </a:r>
                    </a:p>
                  </a:txBody>
                  <a:tcPr marL="9525" marR="857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8C57F"/>
                    </a:solidFill>
                  </a:tcPr>
                </a:tc>
                <a:tc>
                  <a:txBody>
                    <a:bodyPr/>
                    <a:lstStyle/>
                    <a:p>
                      <a:pPr algn="ctr" rtl="0" fontAlgn="ctr"/>
                      <a:r>
                        <a:rPr lang="de-DE" sz="1000" b="1" i="0" u="none" strike="noStrike" dirty="0">
                          <a:solidFill>
                            <a:schemeClr val="tx1"/>
                          </a:solidFill>
                          <a:effectLst/>
                          <a:latin typeface="Arial" panose="020B0604020202020204" pitchFamily="34" charset="0"/>
                        </a:rPr>
                        <a:t>Anteil</a:t>
                      </a:r>
                    </a:p>
                    <a:p>
                      <a:pPr algn="ctr" rtl="0" fontAlgn="ctr"/>
                      <a:r>
                        <a:rPr lang="de-DE" sz="1000" b="1" i="0" u="none" strike="noStrike" dirty="0">
                          <a:solidFill>
                            <a:schemeClr val="tx1"/>
                          </a:solidFill>
                          <a:effectLst/>
                          <a:latin typeface="Arial" panose="020B0604020202020204" pitchFamily="34" charset="0"/>
                        </a:rPr>
                        <a:t>2020</a:t>
                      </a:r>
                    </a:p>
                  </a:txBody>
                  <a:tcPr marL="9525" marR="857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8C57F"/>
                    </a:solidFill>
                  </a:tcPr>
                </a:tc>
                <a:extLst>
                  <a:ext uri="{0D108BD9-81ED-4DB2-BD59-A6C34878D82A}">
                    <a16:rowId xmlns:a16="http://schemas.microsoft.com/office/drawing/2014/main" val="10000"/>
                  </a:ext>
                </a:extLst>
              </a:tr>
              <a:tr h="275828">
                <a:tc>
                  <a:txBody>
                    <a:bodyPr/>
                    <a:lstStyle/>
                    <a:p>
                      <a:pPr marL="0" algn="r" defTabSz="995690" rtl="0" eaLnBrk="1" fontAlgn="b" latinLnBrk="0" hangingPunct="1"/>
                      <a:r>
                        <a:rPr lang="de-DE" sz="900" b="0" i="0" u="none" strike="noStrike" kern="1200" dirty="0">
                          <a:solidFill>
                            <a:schemeClr val="tx1"/>
                          </a:solidFill>
                          <a:effectLst/>
                          <a:latin typeface="Arial" panose="020B0604020202020204" pitchFamily="34" charset="0"/>
                          <a:ea typeface="+mn-ea"/>
                          <a:cs typeface="+mn-cs"/>
                        </a:rPr>
                        <a:t>4.097</a:t>
                      </a:r>
                    </a:p>
                  </a:txBody>
                  <a:tcPr marL="10282" marR="92539" marT="1050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tc>
                  <a:txBody>
                    <a:bodyPr/>
                    <a:lstStyle/>
                    <a:p>
                      <a:pPr marL="0" algn="r" defTabSz="995690" rtl="0" eaLnBrk="1" fontAlgn="b" latinLnBrk="0" hangingPunct="1"/>
                      <a:r>
                        <a:rPr lang="de-DE" sz="900" b="0" i="0" u="none" strike="noStrike" kern="1200" dirty="0">
                          <a:solidFill>
                            <a:schemeClr val="tx1"/>
                          </a:solidFill>
                          <a:effectLst/>
                          <a:latin typeface="Arial" panose="020B0604020202020204" pitchFamily="34" charset="0"/>
                          <a:ea typeface="+mn-ea"/>
                          <a:cs typeface="+mn-cs"/>
                        </a:rPr>
                        <a:t>54,91%</a:t>
                      </a:r>
                    </a:p>
                  </a:txBody>
                  <a:tcPr marL="9525" marR="857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extLst>
                  <a:ext uri="{0D108BD9-81ED-4DB2-BD59-A6C34878D82A}">
                    <a16:rowId xmlns:a16="http://schemas.microsoft.com/office/drawing/2014/main" val="10001"/>
                  </a:ext>
                </a:extLst>
              </a:tr>
              <a:tr h="275828">
                <a:tc>
                  <a:txBody>
                    <a:bodyPr/>
                    <a:lstStyle/>
                    <a:p>
                      <a:pPr algn="r" rtl="0" fontAlgn="b"/>
                      <a:r>
                        <a:rPr lang="de-DE" sz="900" b="0" i="0" u="none" strike="noStrike" dirty="0">
                          <a:solidFill>
                            <a:schemeClr val="tx1"/>
                          </a:solidFill>
                          <a:effectLst/>
                          <a:latin typeface="Arial" panose="020B0604020202020204" pitchFamily="34" charset="0"/>
                        </a:rPr>
                        <a:t>876</a:t>
                      </a:r>
                    </a:p>
                  </a:txBody>
                  <a:tcPr marL="10282" marR="92539" marT="1050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tc>
                  <a:txBody>
                    <a:bodyPr/>
                    <a:lstStyle/>
                    <a:p>
                      <a:pPr algn="r" rtl="0" fontAlgn="b"/>
                      <a:r>
                        <a:rPr lang="de-DE" sz="900" b="0" i="0" u="none" strike="noStrike" dirty="0">
                          <a:solidFill>
                            <a:schemeClr val="tx1"/>
                          </a:solidFill>
                          <a:effectLst/>
                          <a:latin typeface="Arial" panose="020B0604020202020204" pitchFamily="34" charset="0"/>
                        </a:rPr>
                        <a:t>-</a:t>
                      </a:r>
                    </a:p>
                  </a:txBody>
                  <a:tcPr marL="9525" marR="857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extLst>
                  <a:ext uri="{0D108BD9-81ED-4DB2-BD59-A6C34878D82A}">
                    <a16:rowId xmlns:a16="http://schemas.microsoft.com/office/drawing/2014/main" val="10002"/>
                  </a:ext>
                </a:extLst>
              </a:tr>
              <a:tr h="275828">
                <a:tc>
                  <a:txBody>
                    <a:bodyPr/>
                    <a:lstStyle/>
                    <a:p>
                      <a:pPr algn="r" rtl="0" fontAlgn="b"/>
                      <a:r>
                        <a:rPr lang="de-DE" sz="900" b="0" i="0" u="none" strike="noStrike" dirty="0">
                          <a:solidFill>
                            <a:schemeClr val="tx1"/>
                          </a:solidFill>
                          <a:effectLst/>
                          <a:latin typeface="Arial" panose="020B0604020202020204" pitchFamily="34" charset="0"/>
                        </a:rPr>
                        <a:t>2.587</a:t>
                      </a:r>
                    </a:p>
                  </a:txBody>
                  <a:tcPr marL="10282" marR="92539" marT="1050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tc>
                  <a:txBody>
                    <a:bodyPr/>
                    <a:lstStyle/>
                    <a:p>
                      <a:pPr algn="r" rtl="0" fontAlgn="b"/>
                      <a:r>
                        <a:rPr lang="de-DE" sz="900" b="0" i="0" u="none" strike="noStrike" dirty="0">
                          <a:solidFill>
                            <a:schemeClr val="tx1"/>
                          </a:solidFill>
                          <a:effectLst/>
                          <a:latin typeface="Arial" panose="020B0604020202020204" pitchFamily="34" charset="0"/>
                        </a:rPr>
                        <a:t>59,86%</a:t>
                      </a:r>
                    </a:p>
                  </a:txBody>
                  <a:tcPr marL="9525" marR="857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extLst>
                  <a:ext uri="{0D108BD9-81ED-4DB2-BD59-A6C34878D82A}">
                    <a16:rowId xmlns:a16="http://schemas.microsoft.com/office/drawing/2014/main" val="10003"/>
                  </a:ext>
                </a:extLst>
              </a:tr>
              <a:tr h="314994">
                <a:tc>
                  <a:txBody>
                    <a:bodyPr/>
                    <a:lstStyle/>
                    <a:p>
                      <a:pPr algn="r" rtl="0" fontAlgn="b"/>
                      <a:r>
                        <a:rPr lang="de-DE" sz="900" b="0" i="0" u="none" strike="noStrike" dirty="0">
                          <a:solidFill>
                            <a:schemeClr val="tx1"/>
                          </a:solidFill>
                          <a:effectLst/>
                          <a:latin typeface="Arial" panose="020B0604020202020204" pitchFamily="34" charset="0"/>
                        </a:rPr>
                        <a:t>4.633</a:t>
                      </a:r>
                    </a:p>
                  </a:txBody>
                  <a:tcPr marL="10282" marR="92539" marT="1050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tc>
                  <a:txBody>
                    <a:bodyPr/>
                    <a:lstStyle/>
                    <a:p>
                      <a:pPr algn="r" rtl="0" fontAlgn="b"/>
                      <a:r>
                        <a:rPr lang="de-DE" sz="900" b="0" i="0" u="none" strike="noStrike" dirty="0">
                          <a:solidFill>
                            <a:schemeClr val="tx1"/>
                          </a:solidFill>
                          <a:effectLst/>
                          <a:latin typeface="Arial" panose="020B0604020202020204" pitchFamily="34" charset="0"/>
                        </a:rPr>
                        <a:t>42,66%</a:t>
                      </a:r>
                    </a:p>
                  </a:txBody>
                  <a:tcPr marL="9525" marR="857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extLst>
                  <a:ext uri="{0D108BD9-81ED-4DB2-BD59-A6C34878D82A}">
                    <a16:rowId xmlns:a16="http://schemas.microsoft.com/office/drawing/2014/main" val="10004"/>
                  </a:ext>
                </a:extLst>
              </a:tr>
              <a:tr h="275828">
                <a:tc>
                  <a:txBody>
                    <a:bodyPr/>
                    <a:lstStyle/>
                    <a:p>
                      <a:pPr algn="r" rtl="0" fontAlgn="b"/>
                      <a:r>
                        <a:rPr lang="de-DE" sz="900" b="0" i="0" u="none" strike="noStrike" dirty="0">
                          <a:solidFill>
                            <a:schemeClr val="tx1"/>
                          </a:solidFill>
                          <a:effectLst/>
                          <a:latin typeface="Arial" panose="020B0604020202020204" pitchFamily="34" charset="0"/>
                        </a:rPr>
                        <a:t>1.647</a:t>
                      </a:r>
                    </a:p>
                  </a:txBody>
                  <a:tcPr marL="10282" marR="92539" marT="1050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tc>
                  <a:txBody>
                    <a:bodyPr/>
                    <a:lstStyle/>
                    <a:p>
                      <a:pPr algn="r" rtl="0" fontAlgn="b"/>
                      <a:r>
                        <a:rPr lang="de-DE" sz="900" b="0" i="0" u="none" strike="noStrike" dirty="0">
                          <a:solidFill>
                            <a:schemeClr val="tx1"/>
                          </a:solidFill>
                          <a:effectLst/>
                          <a:latin typeface="Arial" panose="020B0604020202020204" pitchFamily="34" charset="0"/>
                        </a:rPr>
                        <a:t>50,34%</a:t>
                      </a:r>
                    </a:p>
                  </a:txBody>
                  <a:tcPr marL="9525" marR="857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extLst>
                  <a:ext uri="{0D108BD9-81ED-4DB2-BD59-A6C34878D82A}">
                    <a16:rowId xmlns:a16="http://schemas.microsoft.com/office/drawing/2014/main" val="10005"/>
                  </a:ext>
                </a:extLst>
              </a:tr>
              <a:tr h="275828">
                <a:tc>
                  <a:txBody>
                    <a:bodyPr/>
                    <a:lstStyle/>
                    <a:p>
                      <a:pPr algn="r" rtl="0" fontAlgn="b"/>
                      <a:r>
                        <a:rPr lang="de-DE" sz="900" b="0" i="0" u="none" strike="noStrike" dirty="0">
                          <a:solidFill>
                            <a:schemeClr val="tx1"/>
                          </a:solidFill>
                          <a:effectLst/>
                          <a:latin typeface="Arial" panose="020B0604020202020204" pitchFamily="34" charset="0"/>
                        </a:rPr>
                        <a:t>194</a:t>
                      </a:r>
                    </a:p>
                  </a:txBody>
                  <a:tcPr marL="10282" marR="92539" marT="1050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tc>
                  <a:txBody>
                    <a:bodyPr/>
                    <a:lstStyle/>
                    <a:p>
                      <a:pPr algn="r" rtl="0" fontAlgn="b"/>
                      <a:r>
                        <a:rPr lang="de-DE" sz="900" b="0" i="0" u="none" strike="noStrike" dirty="0">
                          <a:solidFill>
                            <a:schemeClr val="tx1"/>
                          </a:solidFill>
                          <a:effectLst/>
                          <a:latin typeface="Arial" panose="020B0604020202020204" pitchFamily="34" charset="0"/>
                        </a:rPr>
                        <a:t>41,02%</a:t>
                      </a:r>
                    </a:p>
                  </a:txBody>
                  <a:tcPr marL="9525" marR="857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extLst>
                  <a:ext uri="{0D108BD9-81ED-4DB2-BD59-A6C34878D82A}">
                    <a16:rowId xmlns:a16="http://schemas.microsoft.com/office/drawing/2014/main" val="10006"/>
                  </a:ext>
                </a:extLst>
              </a:tr>
              <a:tr h="275828">
                <a:tc>
                  <a:txBody>
                    <a:bodyPr/>
                    <a:lstStyle/>
                    <a:p>
                      <a:pPr marL="0" algn="r" defTabSz="995690" rtl="0" eaLnBrk="1" fontAlgn="b" latinLnBrk="0" hangingPunct="1"/>
                      <a:r>
                        <a:rPr lang="de-DE" sz="900" b="0" i="0" u="none" strike="noStrike" kern="1200" dirty="0">
                          <a:solidFill>
                            <a:schemeClr val="tx1"/>
                          </a:solidFill>
                          <a:effectLst/>
                          <a:latin typeface="Arial" panose="020B0604020202020204" pitchFamily="34" charset="0"/>
                          <a:ea typeface="+mn-ea"/>
                          <a:cs typeface="+mn-cs"/>
                        </a:rPr>
                        <a:t>784</a:t>
                      </a:r>
                    </a:p>
                  </a:txBody>
                  <a:tcPr marL="10282" marR="92539" marT="1050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tc>
                  <a:txBody>
                    <a:bodyPr/>
                    <a:lstStyle/>
                    <a:p>
                      <a:pPr marL="0" algn="r" defTabSz="995690" rtl="0" eaLnBrk="1" fontAlgn="b" latinLnBrk="0" hangingPunct="1"/>
                      <a:r>
                        <a:rPr lang="de-DE" sz="900" b="0" i="0" u="none" strike="noStrike" kern="1200" dirty="0">
                          <a:solidFill>
                            <a:schemeClr val="tx1"/>
                          </a:solidFill>
                          <a:effectLst/>
                          <a:latin typeface="Arial" panose="020B0604020202020204" pitchFamily="34" charset="0"/>
                          <a:ea typeface="+mn-ea"/>
                          <a:cs typeface="+mn-cs"/>
                        </a:rPr>
                        <a:t>85,87%</a:t>
                      </a:r>
                    </a:p>
                  </a:txBody>
                  <a:tcPr marL="9525" marR="857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extLst>
                  <a:ext uri="{0D108BD9-81ED-4DB2-BD59-A6C34878D82A}">
                    <a16:rowId xmlns:a16="http://schemas.microsoft.com/office/drawing/2014/main" val="10007"/>
                  </a:ext>
                </a:extLst>
              </a:tr>
            </a:tbl>
          </a:graphicData>
        </a:graphic>
      </p:graphicFrame>
      <p:sp>
        <p:nvSpPr>
          <p:cNvPr id="27" name="Title 1"/>
          <p:cNvSpPr txBox="1">
            <a:spLocks/>
          </p:cNvSpPr>
          <p:nvPr/>
        </p:nvSpPr>
        <p:spPr bwMode="auto">
          <a:xfrm>
            <a:off x="178224" y="252042"/>
            <a:ext cx="8064076" cy="336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de-DE" sz="1300" dirty="0">
                <a:latin typeface="Arial" pitchFamily="34" charset="0"/>
              </a:rPr>
              <a:t>Jahresbericht Gynäkologische Krebszentren 2023 (Auditjahr 2022 / Kennzahlenjahr 2021)</a:t>
            </a:r>
            <a:endParaRPr lang="de-DE" sz="1300" kern="0" dirty="0">
              <a:solidFill>
                <a:srgbClr val="7F7F7F"/>
              </a:solidFill>
              <a:latin typeface="Arial" charset="0"/>
              <a:cs typeface="Arial" charset="0"/>
            </a:endParaRPr>
          </a:p>
        </p:txBody>
      </p:sp>
      <p:graphicFrame>
        <p:nvGraphicFramePr>
          <p:cNvPr id="5" name="Diagramm 9">
            <a:extLst>
              <a:ext uri="{FF2B5EF4-FFF2-40B4-BE49-F238E27FC236}">
                <a16:creationId xmlns:a16="http://schemas.microsoft.com/office/drawing/2014/main" id="{00000000-0008-0000-0900-000006000000}"/>
              </a:ext>
            </a:extLst>
          </p:cNvPr>
          <p:cNvGraphicFramePr>
            <a:graphicFrameLocks noGrp="1"/>
          </p:cNvGraphicFramePr>
          <p:nvPr/>
        </p:nvGraphicFramePr>
        <p:xfrm>
          <a:off x="3415681" y="1077025"/>
          <a:ext cx="3463200" cy="2084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Diagramm 9">
            <a:extLst>
              <a:ext uri="{FF2B5EF4-FFF2-40B4-BE49-F238E27FC236}">
                <a16:creationId xmlns:a16="http://schemas.microsoft.com/office/drawing/2014/main" id="{00000000-0008-0000-0900-000003000000}"/>
              </a:ext>
            </a:extLst>
          </p:cNvPr>
          <p:cNvGraphicFramePr>
            <a:graphicFrameLocks noGrp="1"/>
          </p:cNvGraphicFramePr>
          <p:nvPr/>
        </p:nvGraphicFramePr>
        <p:xfrm>
          <a:off x="-430011" y="1544108"/>
          <a:ext cx="4327200" cy="292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Diagramm 9">
            <a:extLst>
              <a:ext uri="{FF2B5EF4-FFF2-40B4-BE49-F238E27FC236}">
                <a16:creationId xmlns:a16="http://schemas.microsoft.com/office/drawing/2014/main" id="{00000000-0008-0000-0900-000004000000}"/>
              </a:ext>
            </a:extLst>
          </p:cNvPr>
          <p:cNvGraphicFramePr>
            <a:graphicFrameLocks noGrp="1"/>
          </p:cNvGraphicFramePr>
          <p:nvPr/>
        </p:nvGraphicFramePr>
        <p:xfrm>
          <a:off x="6366200" y="1642355"/>
          <a:ext cx="4327200" cy="29515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22134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9</a:t>
            </a:fld>
            <a:endParaRPr lang="en-US" dirty="0"/>
          </a:p>
        </p:txBody>
      </p:sp>
      <p:cxnSp>
        <p:nvCxnSpPr>
          <p:cNvPr id="11" name="Gerade Verbindung 8"/>
          <p:cNvCxnSpPr/>
          <p:nvPr/>
        </p:nvCxnSpPr>
        <p:spPr>
          <a:xfrm>
            <a:off x="0" y="1047040"/>
            <a:ext cx="10693400" cy="0"/>
          </a:xfrm>
          <a:prstGeom prst="line">
            <a:avLst/>
          </a:prstGeom>
          <a:ln w="38100">
            <a:solidFill>
              <a:srgbClr val="F4A329"/>
            </a:solidFill>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178225" y="611545"/>
            <a:ext cx="6463875" cy="420070"/>
          </a:xfrm>
          <a:prstGeom prst="rect">
            <a:avLst/>
          </a:prstGeom>
          <a:noFill/>
        </p:spPr>
        <p:txBody>
          <a:bodyPr vert="horz" lIns="99569" tIns="49785" rIns="99569" bIns="49785" rtlCol="0" anchor="ctr" anchorCtr="0">
            <a:normAutofit/>
          </a:bodyPr>
          <a:lstStyle/>
          <a:p>
            <a:r>
              <a:rPr lang="de-DE" sz="1500" b="1" dirty="0">
                <a:latin typeface="Arial" panose="020B0604020202020204" pitchFamily="34" charset="0"/>
                <a:cs typeface="Arial" panose="020B0604020202020204" pitchFamily="34" charset="0"/>
              </a:rPr>
              <a:t>Basisdaten – Primärfälle und Nicht-Primärfälle</a:t>
            </a:r>
            <a:r>
              <a:rPr lang="de-DE" sz="1500" b="1" baseline="30000" dirty="0">
                <a:latin typeface="Arial" panose="020B0604020202020204" pitchFamily="34" charset="0"/>
                <a:cs typeface="Arial" panose="020B0604020202020204" pitchFamily="34" charset="0"/>
              </a:rPr>
              <a:t>1</a:t>
            </a:r>
          </a:p>
        </p:txBody>
      </p:sp>
      <p:graphicFrame>
        <p:nvGraphicFramePr>
          <p:cNvPr id="19" name="Table 4"/>
          <p:cNvGraphicFramePr>
            <a:graphicFrameLocks noGrp="1"/>
          </p:cNvGraphicFramePr>
          <p:nvPr/>
        </p:nvGraphicFramePr>
        <p:xfrm>
          <a:off x="578728" y="4635763"/>
          <a:ext cx="4656950" cy="2497668"/>
        </p:xfrm>
        <a:graphic>
          <a:graphicData uri="http://schemas.openxmlformats.org/drawingml/2006/table">
            <a:tbl>
              <a:tblPr/>
              <a:tblGrid>
                <a:gridCol w="1235797">
                  <a:extLst>
                    <a:ext uri="{9D8B030D-6E8A-4147-A177-3AD203B41FA5}">
                      <a16:colId xmlns:a16="http://schemas.microsoft.com/office/drawing/2014/main" val="20000"/>
                    </a:ext>
                  </a:extLst>
                </a:gridCol>
                <a:gridCol w="1029600">
                  <a:extLst>
                    <a:ext uri="{9D8B030D-6E8A-4147-A177-3AD203B41FA5}">
                      <a16:colId xmlns:a16="http://schemas.microsoft.com/office/drawing/2014/main" val="20001"/>
                    </a:ext>
                  </a:extLst>
                </a:gridCol>
                <a:gridCol w="1027902">
                  <a:extLst>
                    <a:ext uri="{9D8B030D-6E8A-4147-A177-3AD203B41FA5}">
                      <a16:colId xmlns:a16="http://schemas.microsoft.com/office/drawing/2014/main" val="20002"/>
                    </a:ext>
                  </a:extLst>
                </a:gridCol>
                <a:gridCol w="1363651">
                  <a:extLst>
                    <a:ext uri="{9D8B030D-6E8A-4147-A177-3AD203B41FA5}">
                      <a16:colId xmlns:a16="http://schemas.microsoft.com/office/drawing/2014/main" val="20003"/>
                    </a:ext>
                  </a:extLst>
                </a:gridCol>
              </a:tblGrid>
              <a:tr h="240107">
                <a:tc rowSpan="3">
                  <a:txBody>
                    <a:bodyPr/>
                    <a:lstStyle/>
                    <a:p>
                      <a:pPr algn="ctr" fontAlgn="t"/>
                      <a:r>
                        <a:rPr lang="de-DE" sz="2000" b="1" i="0" u="none" strike="noStrike" dirty="0">
                          <a:effectLst/>
                          <a:latin typeface="Arial" panose="020B0604020202020204" pitchFamily="34" charset="0"/>
                        </a:rPr>
                        <a:t> </a:t>
                      </a:r>
                    </a:p>
                  </a:txBody>
                  <a:tcPr marL="10282" marR="10282" marT="10502"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F8C57F"/>
                    </a:solidFill>
                  </a:tcPr>
                </a:tc>
                <a:tc gridSpan="3">
                  <a:txBody>
                    <a:bodyPr/>
                    <a:lstStyle/>
                    <a:p>
                      <a:pPr marL="0" algn="r" defTabSz="914400" rtl="0" eaLnBrk="1" fontAlgn="ctr" latinLnBrk="0" hangingPunct="1"/>
                      <a:r>
                        <a:rPr lang="de-DE" sz="1000" b="1" i="0" u="none" strike="noStrike" kern="1200">
                          <a:solidFill>
                            <a:srgbClr val="000000"/>
                          </a:solidFill>
                          <a:effectLst/>
                          <a:latin typeface="Arial" panose="020B0604020202020204" pitchFamily="34" charset="0"/>
                          <a:ea typeface="+mn-ea"/>
                          <a:cs typeface="+mn-cs"/>
                        </a:rPr>
                        <a:t>Primärfälle</a:t>
                      </a:r>
                      <a:endParaRPr lang="de-DE" sz="1000" b="1" i="0" u="none" strike="noStrike" kern="1200" dirty="0">
                        <a:solidFill>
                          <a:srgbClr val="000000"/>
                        </a:solidFill>
                        <a:effectLst/>
                        <a:latin typeface="Arial" panose="020B0604020202020204" pitchFamily="34" charset="0"/>
                        <a:ea typeface="+mn-ea"/>
                        <a:cs typeface="+mn-cs"/>
                      </a:endParaRPr>
                    </a:p>
                  </a:txBody>
                  <a:tcPr marL="10282" marR="92539" marT="1050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8C57F"/>
                    </a:solidFill>
                  </a:tcPr>
                </a:tc>
                <a:tc hMerge="1">
                  <a:txBody>
                    <a:bodyPr/>
                    <a:lstStyle/>
                    <a:p>
                      <a:pPr algn="r" rtl="0" fontAlgn="ctr"/>
                      <a:endParaRPr lang="de-DE" sz="900" b="1" i="0" u="none" strike="noStrike">
                        <a:solidFill>
                          <a:srgbClr val="000000"/>
                        </a:solidFill>
                        <a:effectLst/>
                        <a:latin typeface="Arial" panose="020B0604020202020204" pitchFamily="34" charset="0"/>
                      </a:endParaRPr>
                    </a:p>
                  </a:txBody>
                  <a:tcPr marL="9525" marR="857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DCB2"/>
                    </a:solidFill>
                  </a:tcPr>
                </a:tc>
                <a:tc hMerge="1">
                  <a:txBody>
                    <a:bodyPr/>
                    <a:lstStyle/>
                    <a:p>
                      <a:endParaRPr lang="de-DE"/>
                    </a:p>
                  </a:txBody>
                  <a:tcPr/>
                </a:tc>
                <a:extLst>
                  <a:ext uri="{0D108BD9-81ED-4DB2-BD59-A6C34878D82A}">
                    <a16:rowId xmlns:a16="http://schemas.microsoft.com/office/drawing/2014/main" val="10000"/>
                  </a:ext>
                </a:extLst>
              </a:tr>
              <a:tr h="231214">
                <a:tc vMerge="1">
                  <a:txBody>
                    <a:bodyPr/>
                    <a:lstStyle/>
                    <a:p>
                      <a:endParaRPr lang="de-DE"/>
                    </a:p>
                  </a:txBody>
                  <a:tcPr/>
                </a:tc>
                <a:tc>
                  <a:txBody>
                    <a:bodyPr/>
                    <a:lstStyle/>
                    <a:p>
                      <a:pPr algn="r" rtl="0" fontAlgn="ctr"/>
                      <a:endParaRPr lang="de-DE" sz="1000" b="1" i="0" u="none" strike="noStrike" dirty="0">
                        <a:solidFill>
                          <a:srgbClr val="000000"/>
                        </a:solidFill>
                        <a:effectLst/>
                        <a:latin typeface="Arial" panose="020B0604020202020204" pitchFamily="34" charset="0"/>
                      </a:endParaRPr>
                    </a:p>
                  </a:txBody>
                  <a:tcPr marL="10282" marR="92539" marT="1050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8C57F"/>
                    </a:solidFill>
                  </a:tcPr>
                </a:tc>
                <a:tc>
                  <a:txBody>
                    <a:bodyPr/>
                    <a:lstStyle/>
                    <a:p>
                      <a:pPr algn="r" rtl="0" fontAlgn="ctr"/>
                      <a:r>
                        <a:rPr lang="de-DE" sz="1000" b="1" i="0" u="none" strike="noStrike" dirty="0">
                          <a:solidFill>
                            <a:srgbClr val="000000"/>
                          </a:solidFill>
                          <a:effectLst/>
                          <a:latin typeface="Arial" panose="020B0604020202020204" pitchFamily="34" charset="0"/>
                        </a:rPr>
                        <a:t>operiert</a:t>
                      </a:r>
                    </a:p>
                  </a:txBody>
                  <a:tcPr marL="10282" marR="92539" marT="1050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49E2C"/>
                    </a:solidFill>
                  </a:tcPr>
                </a:tc>
                <a:tc>
                  <a:txBody>
                    <a:bodyPr/>
                    <a:lstStyle/>
                    <a:p>
                      <a:pPr algn="r" rtl="0" fontAlgn="ctr"/>
                      <a:r>
                        <a:rPr lang="de-DE" sz="1000" b="1" i="0" u="none" strike="noStrike" dirty="0">
                          <a:solidFill>
                            <a:srgbClr val="000000"/>
                          </a:solidFill>
                          <a:effectLst/>
                          <a:latin typeface="Arial" panose="020B0604020202020204" pitchFamily="34" charset="0"/>
                        </a:rPr>
                        <a:t>nicht operiert</a:t>
                      </a:r>
                    </a:p>
                  </a:txBody>
                  <a:tcPr marL="10282" marR="92539" marT="1050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0F4FB"/>
                    </a:solidFill>
                  </a:tcPr>
                </a:tc>
                <a:extLst>
                  <a:ext uri="{0D108BD9-81ED-4DB2-BD59-A6C34878D82A}">
                    <a16:rowId xmlns:a16="http://schemas.microsoft.com/office/drawing/2014/main" val="10001"/>
                  </a:ext>
                </a:extLst>
              </a:tr>
              <a:tr h="195642">
                <a:tc vMerge="1">
                  <a:txBody>
                    <a:bodyPr/>
                    <a:lstStyle/>
                    <a:p>
                      <a:endParaRPr lang="de-DE"/>
                    </a:p>
                  </a:txBody>
                  <a:tcPr/>
                </a:tc>
                <a:tc>
                  <a:txBody>
                    <a:bodyPr/>
                    <a:lstStyle/>
                    <a:p>
                      <a:pPr algn="r" rtl="0" fontAlgn="ctr"/>
                      <a:r>
                        <a:rPr lang="de-DE" sz="1000" b="1" i="0" u="none" strike="noStrike" dirty="0">
                          <a:solidFill>
                            <a:srgbClr val="000000"/>
                          </a:solidFill>
                          <a:effectLst/>
                          <a:latin typeface="Arial" panose="020B0604020202020204" pitchFamily="34" charset="0"/>
                        </a:rPr>
                        <a:t>Gesamt</a:t>
                      </a:r>
                    </a:p>
                  </a:txBody>
                  <a:tcPr marL="10282" marR="92539" marT="1050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8C57F"/>
                    </a:solidFill>
                  </a:tcPr>
                </a:tc>
                <a:tc>
                  <a:txBody>
                    <a:bodyPr/>
                    <a:lstStyle/>
                    <a:p>
                      <a:pPr algn="r" rtl="0" fontAlgn="ctr"/>
                      <a:r>
                        <a:rPr lang="de-DE" sz="1000" b="1" i="0" u="none" strike="noStrike" dirty="0">
                          <a:solidFill>
                            <a:srgbClr val="000000"/>
                          </a:solidFill>
                          <a:effectLst/>
                          <a:latin typeface="Arial" panose="020B0604020202020204" pitchFamily="34" charset="0"/>
                        </a:rPr>
                        <a:t>Anzahl</a:t>
                      </a:r>
                      <a:r>
                        <a:rPr lang="de-DE" sz="1000" b="1" i="0" u="none" strike="noStrike" baseline="0" dirty="0">
                          <a:solidFill>
                            <a:srgbClr val="000000"/>
                          </a:solidFill>
                          <a:effectLst/>
                          <a:latin typeface="Arial" panose="020B0604020202020204" pitchFamily="34" charset="0"/>
                        </a:rPr>
                        <a:t> (</a:t>
                      </a:r>
                      <a:r>
                        <a:rPr lang="de-DE" sz="1000" b="1" i="0" u="none" strike="noStrike" dirty="0">
                          <a:solidFill>
                            <a:srgbClr val="000000"/>
                          </a:solidFill>
                          <a:effectLst/>
                          <a:latin typeface="Arial" panose="020B0604020202020204" pitchFamily="34" charset="0"/>
                        </a:rPr>
                        <a:t>in %)</a:t>
                      </a:r>
                    </a:p>
                  </a:txBody>
                  <a:tcPr marL="10282" marR="92539" marT="1050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8C57F"/>
                    </a:solidFill>
                  </a:tcPr>
                </a:tc>
                <a:tc>
                  <a:txBody>
                    <a:bodyPr/>
                    <a:lstStyle/>
                    <a:p>
                      <a:pPr algn="r" rtl="0" fontAlgn="ctr"/>
                      <a:r>
                        <a:rPr lang="de-DE" sz="1000" b="1" i="0" u="none" strike="noStrike" dirty="0">
                          <a:solidFill>
                            <a:srgbClr val="000000"/>
                          </a:solidFill>
                          <a:effectLst/>
                          <a:latin typeface="Arial" panose="020B0604020202020204" pitchFamily="34" charset="0"/>
                        </a:rPr>
                        <a:t>Anzahl</a:t>
                      </a:r>
                      <a:r>
                        <a:rPr lang="de-DE" sz="1000" b="1" i="0" u="none" strike="noStrike" baseline="0" dirty="0">
                          <a:solidFill>
                            <a:srgbClr val="000000"/>
                          </a:solidFill>
                          <a:effectLst/>
                          <a:latin typeface="Arial" panose="020B0604020202020204" pitchFamily="34" charset="0"/>
                        </a:rPr>
                        <a:t> (</a:t>
                      </a:r>
                      <a:r>
                        <a:rPr lang="de-DE" sz="1000" b="1" i="0" u="none" strike="noStrike" dirty="0">
                          <a:solidFill>
                            <a:srgbClr val="000000"/>
                          </a:solidFill>
                          <a:effectLst/>
                          <a:latin typeface="Arial" panose="020B0604020202020204" pitchFamily="34" charset="0"/>
                        </a:rPr>
                        <a:t>in %)</a:t>
                      </a:r>
                    </a:p>
                  </a:txBody>
                  <a:tcPr marL="10282" marR="92539" marT="1050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8C57F"/>
                    </a:solidFill>
                  </a:tcPr>
                </a:tc>
                <a:extLst>
                  <a:ext uri="{0D108BD9-81ED-4DB2-BD59-A6C34878D82A}">
                    <a16:rowId xmlns:a16="http://schemas.microsoft.com/office/drawing/2014/main" val="10002"/>
                  </a:ext>
                </a:extLst>
              </a:tr>
              <a:tr h="222519">
                <a:tc>
                  <a:txBody>
                    <a:bodyPr/>
                    <a:lstStyle/>
                    <a:p>
                      <a:pPr algn="l" rtl="0" fontAlgn="ctr"/>
                      <a:r>
                        <a:rPr lang="de-DE" sz="1000" b="0" i="0" u="none" strike="noStrike" dirty="0">
                          <a:solidFill>
                            <a:srgbClr val="000000"/>
                          </a:solidFill>
                          <a:effectLst/>
                          <a:latin typeface="Arial" panose="020B0604020202020204" pitchFamily="34" charset="0"/>
                        </a:rPr>
                        <a:t>Ovarialkarzinom</a:t>
                      </a:r>
                    </a:p>
                  </a:txBody>
                  <a:tcPr marL="92539" marR="10282" marT="1050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tc>
                  <a:txBody>
                    <a:bodyPr/>
                    <a:lstStyle/>
                    <a:p>
                      <a:pPr algn="r" rtl="0" fontAlgn="b"/>
                      <a:r>
                        <a:rPr lang="de-DE" sz="900" b="0" i="0" u="none" strike="noStrike" dirty="0">
                          <a:solidFill>
                            <a:schemeClr val="tx1"/>
                          </a:solidFill>
                          <a:effectLst/>
                          <a:latin typeface="Arial" panose="020B0604020202020204" pitchFamily="34" charset="0"/>
                        </a:rPr>
                        <a:t>4.373 (100%)</a:t>
                      </a:r>
                    </a:p>
                  </a:txBody>
                  <a:tcPr marL="10282" marR="92539" marT="1050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tc>
                  <a:txBody>
                    <a:bodyPr/>
                    <a:lstStyle/>
                    <a:p>
                      <a:pPr marL="0" algn="r" defTabSz="995690" rtl="0" eaLnBrk="1" fontAlgn="b" latinLnBrk="0" hangingPunct="1"/>
                      <a:r>
                        <a:rPr lang="en-US" sz="900" b="0" i="0" u="none" strike="noStrike" kern="1200" dirty="0">
                          <a:solidFill>
                            <a:schemeClr val="tx1"/>
                          </a:solidFill>
                          <a:effectLst/>
                          <a:latin typeface="Arial" panose="020B0604020202020204" pitchFamily="34" charset="0"/>
                          <a:ea typeface="+mn-ea"/>
                          <a:cs typeface="+mn-cs"/>
                        </a:rPr>
                        <a:t>3.730 (85,30%)</a:t>
                      </a:r>
                    </a:p>
                  </a:txBody>
                  <a:tcPr marL="9525" marR="93600"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tc>
                  <a:txBody>
                    <a:bodyPr/>
                    <a:lstStyle/>
                    <a:p>
                      <a:pPr marL="0" algn="r" defTabSz="995690" rtl="0" eaLnBrk="1" fontAlgn="b" latinLnBrk="0" hangingPunct="1"/>
                      <a:r>
                        <a:rPr lang="en-US" sz="900" b="0" i="0" u="none" strike="noStrike" kern="1200" dirty="0">
                          <a:solidFill>
                            <a:schemeClr val="tx1"/>
                          </a:solidFill>
                          <a:effectLst/>
                          <a:latin typeface="Arial" panose="020B0604020202020204" pitchFamily="34" charset="0"/>
                          <a:ea typeface="+mn-ea"/>
                          <a:cs typeface="+mn-cs"/>
                        </a:rPr>
                        <a:t>643 (14,70%)</a:t>
                      </a:r>
                    </a:p>
                  </a:txBody>
                  <a:tcPr marL="9525" marR="93600"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extLst>
                  <a:ext uri="{0D108BD9-81ED-4DB2-BD59-A6C34878D82A}">
                    <a16:rowId xmlns:a16="http://schemas.microsoft.com/office/drawing/2014/main" val="10003"/>
                  </a:ext>
                </a:extLst>
              </a:tr>
              <a:tr h="217740">
                <a:tc>
                  <a:txBody>
                    <a:bodyPr/>
                    <a:lstStyle/>
                    <a:p>
                      <a:pPr algn="l" rtl="0" fontAlgn="ctr"/>
                      <a:r>
                        <a:rPr lang="de-DE" sz="1000" b="0" i="0" u="none" strike="noStrike" dirty="0">
                          <a:solidFill>
                            <a:srgbClr val="000000"/>
                          </a:solidFill>
                          <a:effectLst/>
                          <a:latin typeface="Arial" panose="020B0604020202020204" pitchFamily="34" charset="0"/>
                        </a:rPr>
                        <a:t>Borderline Ovar</a:t>
                      </a:r>
                    </a:p>
                  </a:txBody>
                  <a:tcPr marL="92539" marR="10282" marT="1050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tc>
                  <a:txBody>
                    <a:bodyPr/>
                    <a:lstStyle/>
                    <a:p>
                      <a:pPr algn="r" rtl="0" fontAlgn="b"/>
                      <a:r>
                        <a:rPr lang="de-DE" sz="900" b="0" i="0" u="none" strike="noStrike" dirty="0">
                          <a:solidFill>
                            <a:schemeClr val="tx1"/>
                          </a:solidFill>
                          <a:effectLst/>
                          <a:latin typeface="Arial" panose="020B0604020202020204" pitchFamily="34" charset="0"/>
                        </a:rPr>
                        <a:t>1.088 (100%)</a:t>
                      </a:r>
                    </a:p>
                  </a:txBody>
                  <a:tcPr marL="10282" marR="92539" marT="1050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tc>
                  <a:txBody>
                    <a:bodyPr/>
                    <a:lstStyle/>
                    <a:p>
                      <a:pPr marL="0" algn="r" defTabSz="995690" rtl="0" eaLnBrk="1" fontAlgn="b" latinLnBrk="0" hangingPunct="1"/>
                      <a:r>
                        <a:rPr lang="en-US" sz="900" b="0" i="0" u="none" strike="noStrike" kern="1200" dirty="0">
                          <a:solidFill>
                            <a:schemeClr val="tx1"/>
                          </a:solidFill>
                          <a:effectLst/>
                          <a:latin typeface="Arial" panose="020B0604020202020204" pitchFamily="34" charset="0"/>
                          <a:ea typeface="+mn-ea"/>
                          <a:cs typeface="+mn-cs"/>
                        </a:rPr>
                        <a:t>1.079 (99,17%)</a:t>
                      </a:r>
                    </a:p>
                  </a:txBody>
                  <a:tcPr marL="9525" marR="93600"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tc>
                  <a:txBody>
                    <a:bodyPr/>
                    <a:lstStyle/>
                    <a:p>
                      <a:pPr marL="0" algn="r" defTabSz="995690" rtl="0" eaLnBrk="1" fontAlgn="b" latinLnBrk="0" hangingPunct="1"/>
                      <a:r>
                        <a:rPr lang="en-US" sz="900" b="0" i="0" u="none" strike="noStrike" kern="1200" dirty="0">
                          <a:solidFill>
                            <a:schemeClr val="tx1"/>
                          </a:solidFill>
                          <a:effectLst/>
                          <a:latin typeface="Arial" panose="020B0604020202020204" pitchFamily="34" charset="0"/>
                          <a:ea typeface="+mn-ea"/>
                          <a:cs typeface="+mn-cs"/>
                        </a:rPr>
                        <a:t>9 (0,83%)</a:t>
                      </a:r>
                    </a:p>
                  </a:txBody>
                  <a:tcPr marL="9525" marR="93600"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extLst>
                  <a:ext uri="{0D108BD9-81ED-4DB2-BD59-A6C34878D82A}">
                    <a16:rowId xmlns:a16="http://schemas.microsoft.com/office/drawing/2014/main" val="10004"/>
                  </a:ext>
                </a:extLst>
              </a:tr>
              <a:tr h="217740">
                <a:tc>
                  <a:txBody>
                    <a:bodyPr/>
                    <a:lstStyle/>
                    <a:p>
                      <a:pPr algn="l" rtl="0" fontAlgn="ctr"/>
                      <a:r>
                        <a:rPr lang="de-DE" sz="1000" b="0" i="0" u="none" strike="noStrike" dirty="0">
                          <a:solidFill>
                            <a:srgbClr val="000000"/>
                          </a:solidFill>
                          <a:effectLst/>
                          <a:latin typeface="Arial" panose="020B0604020202020204" pitchFamily="34" charset="0"/>
                        </a:rPr>
                        <a:t>Zervixkarzinom</a:t>
                      </a:r>
                    </a:p>
                  </a:txBody>
                  <a:tcPr marL="92539" marR="10282" marT="1050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tc>
                  <a:txBody>
                    <a:bodyPr/>
                    <a:lstStyle/>
                    <a:p>
                      <a:pPr marL="0" marR="0" lvl="0" indent="0" algn="r" defTabSz="995690" rtl="0" eaLnBrk="1" fontAlgn="b" latinLnBrk="0" hangingPunct="1">
                        <a:lnSpc>
                          <a:spcPct val="100000"/>
                        </a:lnSpc>
                        <a:spcBef>
                          <a:spcPts val="0"/>
                        </a:spcBef>
                        <a:spcAft>
                          <a:spcPts val="0"/>
                        </a:spcAft>
                        <a:buClrTx/>
                        <a:buSzTx/>
                        <a:buFontTx/>
                        <a:buNone/>
                        <a:tabLst/>
                        <a:defRPr/>
                      </a:pPr>
                      <a:r>
                        <a:rPr lang="de-DE" sz="900" b="0" i="0" u="none" strike="noStrike" dirty="0">
                          <a:solidFill>
                            <a:schemeClr val="tx1"/>
                          </a:solidFill>
                          <a:effectLst/>
                          <a:latin typeface="Arial" panose="020B0604020202020204" pitchFamily="34" charset="0"/>
                        </a:rPr>
                        <a:t>2.809 (100%)</a:t>
                      </a:r>
                    </a:p>
                  </a:txBody>
                  <a:tcPr marL="10282" marR="92539" marT="1050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tc>
                  <a:txBody>
                    <a:bodyPr/>
                    <a:lstStyle/>
                    <a:p>
                      <a:pPr marL="0" algn="r" defTabSz="995690" rtl="0" eaLnBrk="1" fontAlgn="b" latinLnBrk="0" hangingPunct="1"/>
                      <a:r>
                        <a:rPr lang="en-US" sz="900" b="0" i="0" u="none" strike="noStrike" kern="1200" dirty="0">
                          <a:solidFill>
                            <a:schemeClr val="tx1"/>
                          </a:solidFill>
                          <a:effectLst/>
                          <a:latin typeface="Arial" panose="020B0604020202020204" pitchFamily="34" charset="0"/>
                          <a:ea typeface="+mn-ea"/>
                          <a:cs typeface="+mn-cs"/>
                        </a:rPr>
                        <a:t>2.171 (77,29%)</a:t>
                      </a:r>
                    </a:p>
                  </a:txBody>
                  <a:tcPr marL="9525" marR="93600"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tc>
                  <a:txBody>
                    <a:bodyPr/>
                    <a:lstStyle/>
                    <a:p>
                      <a:pPr marL="0" algn="r" defTabSz="995690" rtl="0" eaLnBrk="1" fontAlgn="b" latinLnBrk="0" hangingPunct="1"/>
                      <a:r>
                        <a:rPr lang="en-US" sz="900" b="0" i="0" u="none" strike="noStrike" kern="1200" dirty="0">
                          <a:solidFill>
                            <a:schemeClr val="tx1"/>
                          </a:solidFill>
                          <a:effectLst/>
                          <a:latin typeface="Arial" panose="020B0604020202020204" pitchFamily="34" charset="0"/>
                          <a:ea typeface="+mn-ea"/>
                          <a:cs typeface="+mn-cs"/>
                        </a:rPr>
                        <a:t>638 (22,71%)</a:t>
                      </a:r>
                    </a:p>
                  </a:txBody>
                  <a:tcPr marL="9525" marR="93600"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extLst>
                  <a:ext uri="{0D108BD9-81ED-4DB2-BD59-A6C34878D82A}">
                    <a16:rowId xmlns:a16="http://schemas.microsoft.com/office/drawing/2014/main" val="10005"/>
                  </a:ext>
                </a:extLst>
              </a:tr>
              <a:tr h="326610">
                <a:tc>
                  <a:txBody>
                    <a:bodyPr/>
                    <a:lstStyle/>
                    <a:p>
                      <a:pPr algn="l" rtl="0" fontAlgn="ctr"/>
                      <a:r>
                        <a:rPr lang="de-DE" sz="1000" b="0" i="0" u="none" strike="noStrike" dirty="0">
                          <a:solidFill>
                            <a:srgbClr val="000000"/>
                          </a:solidFill>
                          <a:effectLst/>
                          <a:latin typeface="Arial" panose="020B0604020202020204" pitchFamily="34" charset="0"/>
                        </a:rPr>
                        <a:t>Endometrium-karzinom</a:t>
                      </a:r>
                    </a:p>
                  </a:txBody>
                  <a:tcPr marL="92539" marR="10282" marT="1050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tc>
                  <a:txBody>
                    <a:bodyPr/>
                    <a:lstStyle/>
                    <a:p>
                      <a:pPr marL="0" marR="0" lvl="0" indent="0" algn="r" defTabSz="995690" rtl="0" eaLnBrk="1" fontAlgn="b" latinLnBrk="0" hangingPunct="1">
                        <a:lnSpc>
                          <a:spcPct val="100000"/>
                        </a:lnSpc>
                        <a:spcBef>
                          <a:spcPts val="0"/>
                        </a:spcBef>
                        <a:spcAft>
                          <a:spcPts val="0"/>
                        </a:spcAft>
                        <a:buClrTx/>
                        <a:buSzTx/>
                        <a:buFontTx/>
                        <a:buNone/>
                        <a:tabLst/>
                        <a:defRPr/>
                      </a:pPr>
                      <a:r>
                        <a:rPr lang="de-DE" sz="900" b="0" i="0" u="none" strike="noStrike" dirty="0">
                          <a:solidFill>
                            <a:schemeClr val="tx1"/>
                          </a:solidFill>
                          <a:effectLst/>
                          <a:latin typeface="Arial" panose="020B0604020202020204" pitchFamily="34" charset="0"/>
                        </a:rPr>
                        <a:t>5.244 (100%)</a:t>
                      </a:r>
                    </a:p>
                  </a:txBody>
                  <a:tcPr marL="10282" marR="92539" marT="1050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tc>
                  <a:txBody>
                    <a:bodyPr/>
                    <a:lstStyle/>
                    <a:p>
                      <a:pPr marL="0" algn="r" defTabSz="995690" rtl="0" eaLnBrk="1" fontAlgn="b" latinLnBrk="0" hangingPunct="1"/>
                      <a:r>
                        <a:rPr lang="en-US" sz="900" b="0" i="0" u="none" strike="noStrike" kern="1200" dirty="0">
                          <a:solidFill>
                            <a:schemeClr val="tx1"/>
                          </a:solidFill>
                          <a:effectLst/>
                          <a:latin typeface="Arial" panose="020B0604020202020204" pitchFamily="34" charset="0"/>
                          <a:ea typeface="+mn-ea"/>
                          <a:cs typeface="+mn-cs"/>
                        </a:rPr>
                        <a:t>4.844 (92,37%)</a:t>
                      </a:r>
                    </a:p>
                  </a:txBody>
                  <a:tcPr marL="9525" marR="93600"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tc>
                  <a:txBody>
                    <a:bodyPr/>
                    <a:lstStyle/>
                    <a:p>
                      <a:pPr marL="0" algn="r" defTabSz="995690" rtl="0" eaLnBrk="1" fontAlgn="b" latinLnBrk="0" hangingPunct="1"/>
                      <a:r>
                        <a:rPr lang="en-US" sz="900" b="0" i="0" u="none" strike="noStrike" kern="1200" dirty="0">
                          <a:solidFill>
                            <a:schemeClr val="tx1"/>
                          </a:solidFill>
                          <a:effectLst/>
                          <a:latin typeface="Arial" panose="020B0604020202020204" pitchFamily="34" charset="0"/>
                          <a:ea typeface="+mn-ea"/>
                          <a:cs typeface="+mn-cs"/>
                        </a:rPr>
                        <a:t>400 (7,63%)</a:t>
                      </a:r>
                    </a:p>
                  </a:txBody>
                  <a:tcPr marL="9525" marR="93600"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extLst>
                  <a:ext uri="{0D108BD9-81ED-4DB2-BD59-A6C34878D82A}">
                    <a16:rowId xmlns:a16="http://schemas.microsoft.com/office/drawing/2014/main" val="10006"/>
                  </a:ext>
                </a:extLst>
              </a:tr>
              <a:tr h="186635">
                <a:tc>
                  <a:txBody>
                    <a:bodyPr/>
                    <a:lstStyle/>
                    <a:p>
                      <a:pPr algn="l" rtl="0" fontAlgn="ctr"/>
                      <a:r>
                        <a:rPr lang="de-DE" sz="1000" b="0" i="0" u="none" strike="noStrike" dirty="0">
                          <a:solidFill>
                            <a:srgbClr val="000000"/>
                          </a:solidFill>
                          <a:effectLst/>
                          <a:latin typeface="Arial" panose="020B0604020202020204" pitchFamily="34" charset="0"/>
                        </a:rPr>
                        <a:t>Vulvakarzinom</a:t>
                      </a:r>
                    </a:p>
                  </a:txBody>
                  <a:tcPr marL="92539" marR="10282" marT="1050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tc>
                  <a:txBody>
                    <a:bodyPr/>
                    <a:lstStyle/>
                    <a:p>
                      <a:pPr marL="0" marR="0" lvl="0" indent="0" algn="r" defTabSz="995690" rtl="0" eaLnBrk="1" fontAlgn="b" latinLnBrk="0" hangingPunct="1">
                        <a:lnSpc>
                          <a:spcPct val="100000"/>
                        </a:lnSpc>
                        <a:spcBef>
                          <a:spcPts val="0"/>
                        </a:spcBef>
                        <a:spcAft>
                          <a:spcPts val="0"/>
                        </a:spcAft>
                        <a:buClrTx/>
                        <a:buSzTx/>
                        <a:buFontTx/>
                        <a:buNone/>
                        <a:tabLst/>
                        <a:defRPr/>
                      </a:pPr>
                      <a:r>
                        <a:rPr lang="de-DE" sz="900" b="0" i="0" u="none" strike="noStrike" dirty="0">
                          <a:solidFill>
                            <a:schemeClr val="tx1"/>
                          </a:solidFill>
                          <a:effectLst/>
                          <a:latin typeface="Arial" panose="020B0604020202020204" pitchFamily="34" charset="0"/>
                        </a:rPr>
                        <a:t>1.705 (100%)</a:t>
                      </a:r>
                    </a:p>
                  </a:txBody>
                  <a:tcPr marL="10282" marR="92539" marT="1050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tc>
                  <a:txBody>
                    <a:bodyPr/>
                    <a:lstStyle/>
                    <a:p>
                      <a:pPr marL="0" algn="r" defTabSz="995690" rtl="0" eaLnBrk="1" fontAlgn="b" latinLnBrk="0" hangingPunct="1"/>
                      <a:r>
                        <a:rPr lang="en-US" sz="900" b="0" i="0" u="none" strike="noStrike" kern="1200" dirty="0">
                          <a:solidFill>
                            <a:schemeClr val="tx1"/>
                          </a:solidFill>
                          <a:effectLst/>
                          <a:latin typeface="Arial" panose="020B0604020202020204" pitchFamily="34" charset="0"/>
                          <a:ea typeface="+mn-ea"/>
                          <a:cs typeface="+mn-cs"/>
                        </a:rPr>
                        <a:t>1.494 (87,62%)</a:t>
                      </a:r>
                    </a:p>
                  </a:txBody>
                  <a:tcPr marL="9525" marR="93600"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tc>
                  <a:txBody>
                    <a:bodyPr/>
                    <a:lstStyle/>
                    <a:p>
                      <a:pPr marL="0" algn="r" defTabSz="995690" rtl="0" eaLnBrk="1" fontAlgn="b" latinLnBrk="0" hangingPunct="1"/>
                      <a:r>
                        <a:rPr lang="en-US" sz="900" b="0" i="0" u="none" strike="noStrike" kern="1200" dirty="0">
                          <a:solidFill>
                            <a:schemeClr val="tx1"/>
                          </a:solidFill>
                          <a:effectLst/>
                          <a:latin typeface="Arial" panose="020B0604020202020204" pitchFamily="34" charset="0"/>
                          <a:ea typeface="+mn-ea"/>
                          <a:cs typeface="+mn-cs"/>
                        </a:rPr>
                        <a:t>211 (12,38%)</a:t>
                      </a:r>
                    </a:p>
                  </a:txBody>
                  <a:tcPr marL="9525" marR="93600"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extLst>
                  <a:ext uri="{0D108BD9-81ED-4DB2-BD59-A6C34878D82A}">
                    <a16:rowId xmlns:a16="http://schemas.microsoft.com/office/drawing/2014/main" val="10007"/>
                  </a:ext>
                </a:extLst>
              </a:tr>
              <a:tr h="217740">
                <a:tc>
                  <a:txBody>
                    <a:bodyPr/>
                    <a:lstStyle/>
                    <a:p>
                      <a:pPr algn="l" rtl="0" fontAlgn="ctr"/>
                      <a:r>
                        <a:rPr lang="de-DE" sz="1000" b="0" i="0" u="none" strike="noStrike" dirty="0">
                          <a:solidFill>
                            <a:srgbClr val="000000"/>
                          </a:solidFill>
                          <a:effectLst/>
                          <a:latin typeface="Arial" panose="020B0604020202020204" pitchFamily="34" charset="0"/>
                        </a:rPr>
                        <a:t>Vaginalkarzinom</a:t>
                      </a:r>
                    </a:p>
                  </a:txBody>
                  <a:tcPr marL="92539" marR="10282" marT="1050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tc>
                  <a:txBody>
                    <a:bodyPr/>
                    <a:lstStyle/>
                    <a:p>
                      <a:pPr marL="0" marR="0" lvl="0" indent="0" algn="r" defTabSz="995690" rtl="0" eaLnBrk="1" fontAlgn="b" latinLnBrk="0" hangingPunct="1">
                        <a:lnSpc>
                          <a:spcPct val="100000"/>
                        </a:lnSpc>
                        <a:spcBef>
                          <a:spcPts val="0"/>
                        </a:spcBef>
                        <a:spcAft>
                          <a:spcPts val="0"/>
                        </a:spcAft>
                        <a:buClrTx/>
                        <a:buSzTx/>
                        <a:buFontTx/>
                        <a:buNone/>
                        <a:tabLst/>
                        <a:defRPr/>
                      </a:pPr>
                      <a:r>
                        <a:rPr lang="de-DE" sz="900" b="0" i="0" u="none" strike="noStrike" dirty="0">
                          <a:solidFill>
                            <a:schemeClr val="tx1"/>
                          </a:solidFill>
                          <a:effectLst/>
                          <a:latin typeface="Arial" panose="020B0604020202020204" pitchFamily="34" charset="0"/>
                        </a:rPr>
                        <a:t>252 (100%)</a:t>
                      </a:r>
                    </a:p>
                  </a:txBody>
                  <a:tcPr marL="10282" marR="92539" marT="1050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tc>
                  <a:txBody>
                    <a:bodyPr/>
                    <a:lstStyle/>
                    <a:p>
                      <a:pPr marL="0" algn="r" defTabSz="995690" rtl="0" eaLnBrk="1" fontAlgn="b" latinLnBrk="0" hangingPunct="1"/>
                      <a:r>
                        <a:rPr lang="en-US" sz="900" b="0" i="0" u="none" strike="noStrike" kern="1200" dirty="0">
                          <a:solidFill>
                            <a:schemeClr val="tx1"/>
                          </a:solidFill>
                          <a:effectLst/>
                          <a:latin typeface="Arial" panose="020B0604020202020204" pitchFamily="34" charset="0"/>
                          <a:ea typeface="+mn-ea"/>
                          <a:cs typeface="+mn-cs"/>
                        </a:rPr>
                        <a:t>142 (56,35%)</a:t>
                      </a:r>
                    </a:p>
                  </a:txBody>
                  <a:tcPr marL="9525" marR="93600"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tc>
                  <a:txBody>
                    <a:bodyPr/>
                    <a:lstStyle/>
                    <a:p>
                      <a:pPr marL="0" algn="r" defTabSz="995690" rtl="0" eaLnBrk="1" fontAlgn="b" latinLnBrk="0" hangingPunct="1"/>
                      <a:r>
                        <a:rPr lang="en-US" sz="900" b="0" i="0" u="none" strike="noStrike" kern="1200" dirty="0">
                          <a:solidFill>
                            <a:schemeClr val="tx1"/>
                          </a:solidFill>
                          <a:effectLst/>
                          <a:latin typeface="Arial" panose="020B0604020202020204" pitchFamily="34" charset="0"/>
                          <a:ea typeface="+mn-ea"/>
                          <a:cs typeface="+mn-cs"/>
                        </a:rPr>
                        <a:t>110 (43,65%)</a:t>
                      </a:r>
                    </a:p>
                  </a:txBody>
                  <a:tcPr marL="9525" marR="93600"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extLst>
                  <a:ext uri="{0D108BD9-81ED-4DB2-BD59-A6C34878D82A}">
                    <a16:rowId xmlns:a16="http://schemas.microsoft.com/office/drawing/2014/main" val="10008"/>
                  </a:ext>
                </a:extLst>
              </a:tr>
              <a:tr h="186635">
                <a:tc>
                  <a:txBody>
                    <a:bodyPr/>
                    <a:lstStyle/>
                    <a:p>
                      <a:pPr algn="l" rtl="0" fontAlgn="ctr"/>
                      <a:r>
                        <a:rPr lang="de-DE" sz="1000" b="0" i="0" u="none" strike="noStrike">
                          <a:solidFill>
                            <a:srgbClr val="000000"/>
                          </a:solidFill>
                          <a:effectLst/>
                          <a:latin typeface="Arial" panose="020B0604020202020204" pitchFamily="34" charset="0"/>
                        </a:rPr>
                        <a:t>Sonstige*</a:t>
                      </a:r>
                      <a:endParaRPr lang="de-DE" sz="1000" b="0" i="0" u="none" strike="noStrike" dirty="0">
                        <a:solidFill>
                          <a:srgbClr val="000000"/>
                        </a:solidFill>
                        <a:effectLst/>
                        <a:latin typeface="Arial" panose="020B0604020202020204" pitchFamily="34" charset="0"/>
                      </a:endParaRPr>
                    </a:p>
                  </a:txBody>
                  <a:tcPr marL="92539" marR="10282" marT="1050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tc>
                  <a:txBody>
                    <a:bodyPr/>
                    <a:lstStyle/>
                    <a:p>
                      <a:pPr marL="0" marR="0" lvl="0" indent="0" algn="r" defTabSz="995690" rtl="0" eaLnBrk="1" fontAlgn="b" latinLnBrk="0" hangingPunct="1">
                        <a:lnSpc>
                          <a:spcPct val="100000"/>
                        </a:lnSpc>
                        <a:spcBef>
                          <a:spcPts val="0"/>
                        </a:spcBef>
                        <a:spcAft>
                          <a:spcPts val="0"/>
                        </a:spcAft>
                        <a:buClrTx/>
                        <a:buSzTx/>
                        <a:buFontTx/>
                        <a:buNone/>
                        <a:tabLst/>
                        <a:defRPr/>
                      </a:pPr>
                      <a:r>
                        <a:rPr lang="de-DE" sz="900" b="0" i="0" u="none" strike="noStrike" dirty="0">
                          <a:solidFill>
                            <a:schemeClr val="tx1"/>
                          </a:solidFill>
                          <a:effectLst/>
                          <a:latin typeface="Arial" panose="020B0604020202020204" pitchFamily="34" charset="0"/>
                        </a:rPr>
                        <a:t>801 (100%)</a:t>
                      </a:r>
                    </a:p>
                  </a:txBody>
                  <a:tcPr marL="10282" marR="92539" marT="1050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tc>
                  <a:txBody>
                    <a:bodyPr/>
                    <a:lstStyle/>
                    <a:p>
                      <a:pPr marL="0" algn="r" defTabSz="995690" rtl="0" eaLnBrk="1" fontAlgn="b" latinLnBrk="0" hangingPunct="1"/>
                      <a:r>
                        <a:rPr lang="en-US" sz="900" b="0" i="0" u="none" strike="noStrike" kern="1200" dirty="0">
                          <a:solidFill>
                            <a:schemeClr val="tx1"/>
                          </a:solidFill>
                          <a:effectLst/>
                          <a:latin typeface="Arial" panose="020B0604020202020204" pitchFamily="34" charset="0"/>
                          <a:ea typeface="+mn-ea"/>
                          <a:cs typeface="+mn-cs"/>
                        </a:rPr>
                        <a:t>707 (88,26%)</a:t>
                      </a:r>
                    </a:p>
                  </a:txBody>
                  <a:tcPr marL="9525" marR="93600"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tc>
                  <a:txBody>
                    <a:bodyPr/>
                    <a:lstStyle/>
                    <a:p>
                      <a:pPr marL="0" algn="r" defTabSz="995690" rtl="0" eaLnBrk="1" fontAlgn="b" latinLnBrk="0" hangingPunct="1"/>
                      <a:r>
                        <a:rPr lang="en-US" sz="900" b="0" i="0" u="none" strike="noStrike" kern="1200" dirty="0">
                          <a:solidFill>
                            <a:schemeClr val="tx1"/>
                          </a:solidFill>
                          <a:effectLst/>
                          <a:latin typeface="Arial" panose="020B0604020202020204" pitchFamily="34" charset="0"/>
                          <a:ea typeface="+mn-ea"/>
                          <a:cs typeface="+mn-cs"/>
                        </a:rPr>
                        <a:t>94 (11,74%)</a:t>
                      </a:r>
                    </a:p>
                  </a:txBody>
                  <a:tcPr marL="9525" marR="93600"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extLst>
                  <a:ext uri="{0D108BD9-81ED-4DB2-BD59-A6C34878D82A}">
                    <a16:rowId xmlns:a16="http://schemas.microsoft.com/office/drawing/2014/main" val="10009"/>
                  </a:ext>
                </a:extLst>
              </a:tr>
              <a:tr h="255086">
                <a:tc>
                  <a:txBody>
                    <a:bodyPr/>
                    <a:lstStyle/>
                    <a:p>
                      <a:pPr algn="l" rtl="0" fontAlgn="ctr"/>
                      <a:r>
                        <a:rPr lang="de-DE" sz="1100" b="1" i="0" u="none" strike="noStrike">
                          <a:solidFill>
                            <a:srgbClr val="000000"/>
                          </a:solidFill>
                          <a:effectLst/>
                          <a:latin typeface="Arial" panose="020B0604020202020204" pitchFamily="34" charset="0"/>
                        </a:rPr>
                        <a:t>Summe</a:t>
                      </a:r>
                      <a:endParaRPr lang="de-DE" sz="1100" b="1" i="0" u="none" strike="noStrike" dirty="0">
                        <a:solidFill>
                          <a:srgbClr val="000000"/>
                        </a:solidFill>
                        <a:effectLst/>
                        <a:latin typeface="Arial" panose="020B0604020202020204" pitchFamily="34" charset="0"/>
                      </a:endParaRPr>
                    </a:p>
                  </a:txBody>
                  <a:tcPr marL="92539" marR="10282" marT="1050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75000"/>
                      </a:schemeClr>
                    </a:solidFill>
                  </a:tcPr>
                </a:tc>
                <a:tc>
                  <a:txBody>
                    <a:bodyPr/>
                    <a:lstStyle/>
                    <a:p>
                      <a:pPr algn="r" rtl="0" fontAlgn="b"/>
                      <a:r>
                        <a:rPr lang="de-DE" sz="900" b="1" i="0" u="none" strike="noStrike" dirty="0">
                          <a:solidFill>
                            <a:schemeClr val="tx1"/>
                          </a:solidFill>
                          <a:effectLst/>
                          <a:latin typeface="Arial" panose="020B0604020202020204" pitchFamily="34" charset="0"/>
                        </a:rPr>
                        <a:t>16.272</a:t>
                      </a:r>
                    </a:p>
                  </a:txBody>
                  <a:tcPr marL="10282" marR="92539" marT="1050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75000"/>
                      </a:schemeClr>
                    </a:solidFill>
                  </a:tcPr>
                </a:tc>
                <a:tc>
                  <a:txBody>
                    <a:bodyPr/>
                    <a:lstStyle/>
                    <a:p>
                      <a:pPr algn="r" rtl="0" fontAlgn="b"/>
                      <a:r>
                        <a:rPr lang="de-DE" sz="900" b="1" i="0" u="none" strike="noStrike" dirty="0">
                          <a:solidFill>
                            <a:schemeClr val="tx1"/>
                          </a:solidFill>
                          <a:effectLst/>
                          <a:latin typeface="Arial" panose="020B0604020202020204" pitchFamily="34" charset="0"/>
                        </a:rPr>
                        <a:t>14.167</a:t>
                      </a:r>
                    </a:p>
                  </a:txBody>
                  <a:tcPr marL="10282" marR="92539" marT="1050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75000"/>
                      </a:schemeClr>
                    </a:solidFill>
                  </a:tcPr>
                </a:tc>
                <a:tc>
                  <a:txBody>
                    <a:bodyPr/>
                    <a:lstStyle/>
                    <a:p>
                      <a:pPr algn="r" rtl="0" fontAlgn="b"/>
                      <a:r>
                        <a:rPr lang="de-DE" sz="900" b="1" i="0" u="none" strike="noStrike" dirty="0">
                          <a:solidFill>
                            <a:schemeClr val="tx1"/>
                          </a:solidFill>
                          <a:effectLst/>
                          <a:latin typeface="Arial" panose="020B0604020202020204" pitchFamily="34" charset="0"/>
                        </a:rPr>
                        <a:t>2.105</a:t>
                      </a:r>
                    </a:p>
                  </a:txBody>
                  <a:tcPr marL="10282" marR="92539" marT="1050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10"/>
                  </a:ext>
                </a:extLst>
              </a:tr>
            </a:tbl>
          </a:graphicData>
        </a:graphic>
      </p:graphicFrame>
      <p:graphicFrame>
        <p:nvGraphicFramePr>
          <p:cNvPr id="20" name="Table 4"/>
          <p:cNvGraphicFramePr>
            <a:graphicFrameLocks noGrp="1"/>
          </p:cNvGraphicFramePr>
          <p:nvPr/>
        </p:nvGraphicFramePr>
        <p:xfrm>
          <a:off x="5592372" y="4635763"/>
          <a:ext cx="4623394" cy="2497668"/>
        </p:xfrm>
        <a:graphic>
          <a:graphicData uri="http://schemas.openxmlformats.org/drawingml/2006/table">
            <a:tbl>
              <a:tblPr/>
              <a:tblGrid>
                <a:gridCol w="1235797">
                  <a:extLst>
                    <a:ext uri="{9D8B030D-6E8A-4147-A177-3AD203B41FA5}">
                      <a16:colId xmlns:a16="http://schemas.microsoft.com/office/drawing/2014/main" val="20000"/>
                    </a:ext>
                  </a:extLst>
                </a:gridCol>
                <a:gridCol w="1011600">
                  <a:extLst>
                    <a:ext uri="{9D8B030D-6E8A-4147-A177-3AD203B41FA5}">
                      <a16:colId xmlns:a16="http://schemas.microsoft.com/office/drawing/2014/main" val="20001"/>
                    </a:ext>
                  </a:extLst>
                </a:gridCol>
                <a:gridCol w="1012346">
                  <a:extLst>
                    <a:ext uri="{9D8B030D-6E8A-4147-A177-3AD203B41FA5}">
                      <a16:colId xmlns:a16="http://schemas.microsoft.com/office/drawing/2014/main" val="20002"/>
                    </a:ext>
                  </a:extLst>
                </a:gridCol>
                <a:gridCol w="1363651">
                  <a:extLst>
                    <a:ext uri="{9D8B030D-6E8A-4147-A177-3AD203B41FA5}">
                      <a16:colId xmlns:a16="http://schemas.microsoft.com/office/drawing/2014/main" val="20003"/>
                    </a:ext>
                  </a:extLst>
                </a:gridCol>
              </a:tblGrid>
              <a:tr h="240107">
                <a:tc rowSpan="3">
                  <a:txBody>
                    <a:bodyPr/>
                    <a:lstStyle/>
                    <a:p>
                      <a:pPr algn="ctr" fontAlgn="t"/>
                      <a:r>
                        <a:rPr lang="de-DE" sz="2000" b="1" i="0" u="none" strike="noStrike" dirty="0">
                          <a:effectLst/>
                          <a:latin typeface="Arial" panose="020B0604020202020204" pitchFamily="34" charset="0"/>
                        </a:rPr>
                        <a:t> </a:t>
                      </a:r>
                    </a:p>
                  </a:txBody>
                  <a:tcPr marL="10282" marR="10282" marT="10502"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F8C57F"/>
                    </a:solidFill>
                  </a:tcPr>
                </a:tc>
                <a:tc gridSpan="3">
                  <a:txBody>
                    <a:bodyPr/>
                    <a:lstStyle/>
                    <a:p>
                      <a:pPr marL="0" algn="r" defTabSz="914400" rtl="0" eaLnBrk="1" fontAlgn="ctr" latinLnBrk="0" hangingPunct="1"/>
                      <a:r>
                        <a:rPr lang="de-DE" sz="1000" b="1" i="0" u="none" strike="noStrike" kern="1200" dirty="0">
                          <a:solidFill>
                            <a:schemeClr val="tx1"/>
                          </a:solidFill>
                          <a:effectLst/>
                          <a:latin typeface="Arial" panose="020B0604020202020204" pitchFamily="34" charset="0"/>
                          <a:ea typeface="+mn-ea"/>
                          <a:cs typeface="+mn-cs"/>
                        </a:rPr>
                        <a:t>Nicht  Primärfälle</a:t>
                      </a:r>
                      <a:endParaRPr lang="de-DE" sz="1000" b="1" i="0" u="none" strike="noStrike" kern="1200" baseline="30000" dirty="0">
                        <a:solidFill>
                          <a:schemeClr val="tx1"/>
                        </a:solidFill>
                        <a:effectLst/>
                        <a:latin typeface="Arial" panose="020B0604020202020204" pitchFamily="34" charset="0"/>
                        <a:ea typeface="+mn-ea"/>
                        <a:cs typeface="+mn-cs"/>
                      </a:endParaRPr>
                    </a:p>
                  </a:txBody>
                  <a:tcPr marL="10282" marR="92539" marT="1050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8C57F"/>
                    </a:solidFill>
                  </a:tcPr>
                </a:tc>
                <a:tc hMerge="1">
                  <a:txBody>
                    <a:bodyPr/>
                    <a:lstStyle/>
                    <a:p>
                      <a:pPr algn="r" rtl="0" fontAlgn="ctr"/>
                      <a:endParaRPr lang="de-DE" sz="900" b="1" i="0" u="none" strike="noStrike">
                        <a:solidFill>
                          <a:srgbClr val="000000"/>
                        </a:solidFill>
                        <a:effectLst/>
                        <a:latin typeface="Arial" panose="020B0604020202020204" pitchFamily="34" charset="0"/>
                      </a:endParaRPr>
                    </a:p>
                  </a:txBody>
                  <a:tcPr marL="9525" marR="857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DCB2"/>
                    </a:solidFill>
                  </a:tcPr>
                </a:tc>
                <a:tc hMerge="1">
                  <a:txBody>
                    <a:bodyPr/>
                    <a:lstStyle/>
                    <a:p>
                      <a:endParaRPr lang="de-DE"/>
                    </a:p>
                  </a:txBody>
                  <a:tcPr/>
                </a:tc>
                <a:extLst>
                  <a:ext uri="{0D108BD9-81ED-4DB2-BD59-A6C34878D82A}">
                    <a16:rowId xmlns:a16="http://schemas.microsoft.com/office/drawing/2014/main" val="10000"/>
                  </a:ext>
                </a:extLst>
              </a:tr>
              <a:tr h="231214">
                <a:tc vMerge="1">
                  <a:txBody>
                    <a:bodyPr/>
                    <a:lstStyle/>
                    <a:p>
                      <a:endParaRPr lang="de-DE"/>
                    </a:p>
                  </a:txBody>
                  <a:tcPr/>
                </a:tc>
                <a:tc>
                  <a:txBody>
                    <a:bodyPr/>
                    <a:lstStyle/>
                    <a:p>
                      <a:pPr algn="r" rtl="0" fontAlgn="ctr"/>
                      <a:endParaRPr lang="de-DE" sz="1000" b="1" i="0" u="none" strike="noStrike" dirty="0">
                        <a:solidFill>
                          <a:srgbClr val="000000"/>
                        </a:solidFill>
                        <a:effectLst/>
                        <a:latin typeface="Arial" panose="020B0604020202020204" pitchFamily="34" charset="0"/>
                      </a:endParaRPr>
                    </a:p>
                  </a:txBody>
                  <a:tcPr marL="10282" marR="92539" marT="1050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8C57F"/>
                    </a:solidFill>
                  </a:tcPr>
                </a:tc>
                <a:tc>
                  <a:txBody>
                    <a:bodyPr/>
                    <a:lstStyle/>
                    <a:p>
                      <a:pPr algn="r" rtl="0" fontAlgn="ctr"/>
                      <a:r>
                        <a:rPr lang="de-DE" sz="1000" b="1" i="0" u="none" strike="noStrike">
                          <a:solidFill>
                            <a:srgbClr val="000000"/>
                          </a:solidFill>
                          <a:effectLst/>
                          <a:latin typeface="Arial" panose="020B0604020202020204" pitchFamily="34" charset="0"/>
                        </a:rPr>
                        <a:t>operiert</a:t>
                      </a:r>
                      <a:endParaRPr lang="de-DE" sz="1000" b="1" i="0" u="none" strike="noStrike" dirty="0">
                        <a:solidFill>
                          <a:srgbClr val="000000"/>
                        </a:solidFill>
                        <a:effectLst/>
                        <a:latin typeface="Arial" panose="020B0604020202020204" pitchFamily="34" charset="0"/>
                      </a:endParaRPr>
                    </a:p>
                  </a:txBody>
                  <a:tcPr marL="10282" marR="92539" marT="1050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FF"/>
                    </a:solidFill>
                  </a:tcPr>
                </a:tc>
                <a:tc>
                  <a:txBody>
                    <a:bodyPr/>
                    <a:lstStyle/>
                    <a:p>
                      <a:pPr algn="r" rtl="0" fontAlgn="ctr"/>
                      <a:r>
                        <a:rPr lang="de-DE" sz="1000" b="1" i="0" u="none" strike="noStrike" dirty="0">
                          <a:solidFill>
                            <a:srgbClr val="000000"/>
                          </a:solidFill>
                          <a:effectLst/>
                          <a:latin typeface="Arial" panose="020B0604020202020204" pitchFamily="34" charset="0"/>
                        </a:rPr>
                        <a:t>nicht operiert</a:t>
                      </a:r>
                    </a:p>
                  </a:txBody>
                  <a:tcPr marL="10282" marR="92539" marT="1050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7D2D6"/>
                    </a:solidFill>
                  </a:tcPr>
                </a:tc>
                <a:extLst>
                  <a:ext uri="{0D108BD9-81ED-4DB2-BD59-A6C34878D82A}">
                    <a16:rowId xmlns:a16="http://schemas.microsoft.com/office/drawing/2014/main" val="10001"/>
                  </a:ext>
                </a:extLst>
              </a:tr>
              <a:tr h="195642">
                <a:tc vMerge="1">
                  <a:txBody>
                    <a:bodyPr/>
                    <a:lstStyle/>
                    <a:p>
                      <a:endParaRPr lang="de-DE"/>
                    </a:p>
                  </a:txBody>
                  <a:tcPr/>
                </a:tc>
                <a:tc>
                  <a:txBody>
                    <a:bodyPr/>
                    <a:lstStyle/>
                    <a:p>
                      <a:pPr algn="r" rtl="0" fontAlgn="ctr"/>
                      <a:r>
                        <a:rPr lang="de-DE" sz="1000" b="1" i="0" u="none" strike="noStrike" dirty="0">
                          <a:solidFill>
                            <a:srgbClr val="000000"/>
                          </a:solidFill>
                          <a:effectLst/>
                          <a:latin typeface="Arial" panose="020B0604020202020204" pitchFamily="34" charset="0"/>
                        </a:rPr>
                        <a:t>Gesamt</a:t>
                      </a:r>
                    </a:p>
                  </a:txBody>
                  <a:tcPr marL="10282" marR="92539" marT="1050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8C57F"/>
                    </a:solidFill>
                  </a:tcPr>
                </a:tc>
                <a:tc>
                  <a:txBody>
                    <a:bodyPr/>
                    <a:lstStyle/>
                    <a:p>
                      <a:pPr algn="r" rtl="0" fontAlgn="ctr"/>
                      <a:r>
                        <a:rPr lang="de-DE" sz="1000" b="1" i="0" u="none" strike="noStrike" dirty="0">
                          <a:solidFill>
                            <a:srgbClr val="000000"/>
                          </a:solidFill>
                          <a:effectLst/>
                          <a:latin typeface="Arial" panose="020B0604020202020204" pitchFamily="34" charset="0"/>
                        </a:rPr>
                        <a:t>Anzahl</a:t>
                      </a:r>
                      <a:r>
                        <a:rPr lang="de-DE" sz="1000" b="1" i="0" u="none" strike="noStrike" baseline="0" dirty="0">
                          <a:solidFill>
                            <a:srgbClr val="000000"/>
                          </a:solidFill>
                          <a:effectLst/>
                          <a:latin typeface="Arial" panose="020B0604020202020204" pitchFamily="34" charset="0"/>
                        </a:rPr>
                        <a:t> (</a:t>
                      </a:r>
                      <a:r>
                        <a:rPr lang="de-DE" sz="1000" b="1" i="0" u="none" strike="noStrike" dirty="0">
                          <a:solidFill>
                            <a:srgbClr val="000000"/>
                          </a:solidFill>
                          <a:effectLst/>
                          <a:latin typeface="Arial" panose="020B0604020202020204" pitchFamily="34" charset="0"/>
                        </a:rPr>
                        <a:t>in %)</a:t>
                      </a:r>
                    </a:p>
                  </a:txBody>
                  <a:tcPr marL="10282" marR="92539" marT="1050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8C57F"/>
                    </a:solidFill>
                  </a:tcPr>
                </a:tc>
                <a:tc>
                  <a:txBody>
                    <a:bodyPr/>
                    <a:lstStyle/>
                    <a:p>
                      <a:pPr algn="r" rtl="0" fontAlgn="ctr"/>
                      <a:r>
                        <a:rPr lang="de-DE" sz="1000" b="1" i="0" u="none" strike="noStrike" dirty="0">
                          <a:solidFill>
                            <a:srgbClr val="000000"/>
                          </a:solidFill>
                          <a:effectLst/>
                          <a:latin typeface="Arial" panose="020B0604020202020204" pitchFamily="34" charset="0"/>
                        </a:rPr>
                        <a:t>Anzahl</a:t>
                      </a:r>
                      <a:r>
                        <a:rPr lang="de-DE" sz="1000" b="1" i="0" u="none" strike="noStrike" baseline="0" dirty="0">
                          <a:solidFill>
                            <a:srgbClr val="000000"/>
                          </a:solidFill>
                          <a:effectLst/>
                          <a:latin typeface="Arial" panose="020B0604020202020204" pitchFamily="34" charset="0"/>
                        </a:rPr>
                        <a:t> (</a:t>
                      </a:r>
                      <a:r>
                        <a:rPr lang="de-DE" sz="1000" b="1" i="0" u="none" strike="noStrike" dirty="0">
                          <a:solidFill>
                            <a:srgbClr val="000000"/>
                          </a:solidFill>
                          <a:effectLst/>
                          <a:latin typeface="Arial" panose="020B0604020202020204" pitchFamily="34" charset="0"/>
                        </a:rPr>
                        <a:t>in %)</a:t>
                      </a:r>
                    </a:p>
                  </a:txBody>
                  <a:tcPr marL="10282" marR="92539" marT="1050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8C57F"/>
                    </a:solidFill>
                  </a:tcPr>
                </a:tc>
                <a:extLst>
                  <a:ext uri="{0D108BD9-81ED-4DB2-BD59-A6C34878D82A}">
                    <a16:rowId xmlns:a16="http://schemas.microsoft.com/office/drawing/2014/main" val="10002"/>
                  </a:ext>
                </a:extLst>
              </a:tr>
              <a:tr h="222519">
                <a:tc>
                  <a:txBody>
                    <a:bodyPr/>
                    <a:lstStyle/>
                    <a:p>
                      <a:pPr algn="l" rtl="0" fontAlgn="ctr"/>
                      <a:r>
                        <a:rPr lang="de-DE" sz="1000" b="0" i="0" u="none" strike="noStrike" dirty="0">
                          <a:solidFill>
                            <a:srgbClr val="000000"/>
                          </a:solidFill>
                          <a:effectLst/>
                          <a:latin typeface="Arial" panose="020B0604020202020204" pitchFamily="34" charset="0"/>
                        </a:rPr>
                        <a:t>Ovarialkarzinom</a:t>
                      </a:r>
                    </a:p>
                  </a:txBody>
                  <a:tcPr marL="92539" marR="10282" marT="1050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tc>
                  <a:txBody>
                    <a:bodyPr/>
                    <a:lstStyle/>
                    <a:p>
                      <a:pPr algn="r" rtl="0" fontAlgn="b"/>
                      <a:r>
                        <a:rPr lang="de-DE" sz="900" b="0" i="0" u="none" strike="noStrike" dirty="0">
                          <a:solidFill>
                            <a:schemeClr val="tx1"/>
                          </a:solidFill>
                          <a:effectLst/>
                          <a:latin typeface="Arial" panose="020B0604020202020204" pitchFamily="34" charset="0"/>
                        </a:rPr>
                        <a:t>2.385 (100%)</a:t>
                      </a:r>
                    </a:p>
                  </a:txBody>
                  <a:tcPr marL="10282" marR="92539" marT="1050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tc>
                  <a:txBody>
                    <a:bodyPr/>
                    <a:lstStyle/>
                    <a:p>
                      <a:pPr algn="r" fontAlgn="b"/>
                      <a:r>
                        <a:rPr lang="en-US" sz="900" b="0" i="0" u="none" strike="noStrike" dirty="0">
                          <a:effectLst/>
                          <a:latin typeface="Arial" panose="020B0604020202020204" pitchFamily="34" charset="0"/>
                          <a:cs typeface="Arial" panose="020B0604020202020204" pitchFamily="34" charset="0"/>
                        </a:rPr>
                        <a:t>521 (21,84%)</a:t>
                      </a:r>
                    </a:p>
                  </a:txBody>
                  <a:tcPr marL="9525" marR="93600"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tc>
                  <a:txBody>
                    <a:bodyPr/>
                    <a:lstStyle/>
                    <a:p>
                      <a:pPr algn="r" fontAlgn="b"/>
                      <a:r>
                        <a:rPr lang="en-US" sz="900" b="0" i="0" u="none" strike="noStrike" dirty="0">
                          <a:effectLst/>
                          <a:latin typeface="Arial" panose="020B0604020202020204" pitchFamily="34" charset="0"/>
                          <a:cs typeface="Arial" panose="020B0604020202020204" pitchFamily="34" charset="0"/>
                        </a:rPr>
                        <a:t>1.864 (78,16%)</a:t>
                      </a:r>
                    </a:p>
                  </a:txBody>
                  <a:tcPr marL="9525" marR="93600"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extLst>
                  <a:ext uri="{0D108BD9-81ED-4DB2-BD59-A6C34878D82A}">
                    <a16:rowId xmlns:a16="http://schemas.microsoft.com/office/drawing/2014/main" val="10003"/>
                  </a:ext>
                </a:extLst>
              </a:tr>
              <a:tr h="217740">
                <a:tc>
                  <a:txBody>
                    <a:bodyPr/>
                    <a:lstStyle/>
                    <a:p>
                      <a:pPr algn="l" rtl="0" fontAlgn="ctr"/>
                      <a:r>
                        <a:rPr lang="de-DE" sz="1000" b="0" i="0" u="none" strike="noStrike" dirty="0">
                          <a:solidFill>
                            <a:srgbClr val="000000"/>
                          </a:solidFill>
                          <a:effectLst/>
                          <a:latin typeface="Arial" panose="020B0604020202020204" pitchFamily="34" charset="0"/>
                        </a:rPr>
                        <a:t>Borderline Ovar</a:t>
                      </a:r>
                    </a:p>
                  </a:txBody>
                  <a:tcPr marL="92539" marR="10282" marT="1050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tc>
                  <a:txBody>
                    <a:bodyPr/>
                    <a:lstStyle/>
                    <a:p>
                      <a:pPr algn="r" rtl="0" fontAlgn="b"/>
                      <a:r>
                        <a:rPr lang="de-DE" sz="900" b="0" i="0" u="none" strike="noStrike" dirty="0">
                          <a:solidFill>
                            <a:schemeClr val="tx1"/>
                          </a:solidFill>
                          <a:effectLst/>
                          <a:latin typeface="Arial" panose="020B0604020202020204" pitchFamily="34" charset="0"/>
                        </a:rPr>
                        <a:t>59 (100%)</a:t>
                      </a:r>
                    </a:p>
                  </a:txBody>
                  <a:tcPr marL="10282" marR="92539" marT="1050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tc>
                  <a:txBody>
                    <a:bodyPr/>
                    <a:lstStyle/>
                    <a:p>
                      <a:pPr algn="r" fontAlgn="b"/>
                      <a:r>
                        <a:rPr lang="en-US" sz="900" b="0" i="0" u="none" strike="noStrike" dirty="0">
                          <a:effectLst/>
                          <a:latin typeface="Arial" panose="020B0604020202020204" pitchFamily="34" charset="0"/>
                          <a:cs typeface="Arial" panose="020B0604020202020204" pitchFamily="34" charset="0"/>
                        </a:rPr>
                        <a:t>50 (84,75%)</a:t>
                      </a:r>
                    </a:p>
                  </a:txBody>
                  <a:tcPr marL="9525" marR="93600"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tc>
                  <a:txBody>
                    <a:bodyPr/>
                    <a:lstStyle/>
                    <a:p>
                      <a:pPr algn="r" fontAlgn="b"/>
                      <a:r>
                        <a:rPr lang="en-US" sz="900" b="0" i="0" u="none" strike="noStrike">
                          <a:effectLst/>
                          <a:latin typeface="Arial" panose="020B0604020202020204" pitchFamily="34" charset="0"/>
                          <a:cs typeface="Arial" panose="020B0604020202020204" pitchFamily="34" charset="0"/>
                        </a:rPr>
                        <a:t>9 (15,25%)</a:t>
                      </a:r>
                    </a:p>
                  </a:txBody>
                  <a:tcPr marL="9525" marR="93600"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extLst>
                  <a:ext uri="{0D108BD9-81ED-4DB2-BD59-A6C34878D82A}">
                    <a16:rowId xmlns:a16="http://schemas.microsoft.com/office/drawing/2014/main" val="10004"/>
                  </a:ext>
                </a:extLst>
              </a:tr>
              <a:tr h="217740">
                <a:tc>
                  <a:txBody>
                    <a:bodyPr/>
                    <a:lstStyle/>
                    <a:p>
                      <a:pPr algn="l" rtl="0" fontAlgn="ctr"/>
                      <a:r>
                        <a:rPr lang="de-DE" sz="1000" b="0" i="0" u="none" strike="noStrike" dirty="0">
                          <a:solidFill>
                            <a:srgbClr val="000000"/>
                          </a:solidFill>
                          <a:effectLst/>
                          <a:latin typeface="Arial" panose="020B0604020202020204" pitchFamily="34" charset="0"/>
                        </a:rPr>
                        <a:t>Zervixkarzinom</a:t>
                      </a:r>
                    </a:p>
                  </a:txBody>
                  <a:tcPr marL="92539" marR="10282" marT="1050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tc>
                  <a:txBody>
                    <a:bodyPr/>
                    <a:lstStyle/>
                    <a:p>
                      <a:pPr algn="r" rtl="0" fontAlgn="b"/>
                      <a:r>
                        <a:rPr lang="de-DE" sz="900" b="0" i="0" u="none" strike="noStrike" dirty="0">
                          <a:solidFill>
                            <a:schemeClr val="tx1"/>
                          </a:solidFill>
                          <a:effectLst/>
                          <a:latin typeface="Arial" panose="020B0604020202020204" pitchFamily="34" charset="0"/>
                        </a:rPr>
                        <a:t>786 (100%)</a:t>
                      </a:r>
                    </a:p>
                  </a:txBody>
                  <a:tcPr marL="10282" marR="92539" marT="1050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tc>
                  <a:txBody>
                    <a:bodyPr/>
                    <a:lstStyle/>
                    <a:p>
                      <a:pPr algn="r" fontAlgn="b"/>
                      <a:r>
                        <a:rPr lang="en-US" sz="900" b="0" i="0" u="none" strike="noStrike" dirty="0">
                          <a:effectLst/>
                          <a:latin typeface="Arial" panose="020B0604020202020204" pitchFamily="34" charset="0"/>
                          <a:cs typeface="Arial" panose="020B0604020202020204" pitchFamily="34" charset="0"/>
                        </a:rPr>
                        <a:t>184 (23,41%)</a:t>
                      </a:r>
                    </a:p>
                  </a:txBody>
                  <a:tcPr marL="9525" marR="93600"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tc>
                  <a:txBody>
                    <a:bodyPr/>
                    <a:lstStyle/>
                    <a:p>
                      <a:pPr algn="r" fontAlgn="b"/>
                      <a:r>
                        <a:rPr lang="en-US" sz="900" b="0" i="0" u="none" strike="noStrike">
                          <a:effectLst/>
                          <a:latin typeface="Arial" panose="020B0604020202020204" pitchFamily="34" charset="0"/>
                          <a:cs typeface="Arial" panose="020B0604020202020204" pitchFamily="34" charset="0"/>
                        </a:rPr>
                        <a:t>602 (76,59%)</a:t>
                      </a:r>
                    </a:p>
                  </a:txBody>
                  <a:tcPr marL="9525" marR="93600"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extLst>
                  <a:ext uri="{0D108BD9-81ED-4DB2-BD59-A6C34878D82A}">
                    <a16:rowId xmlns:a16="http://schemas.microsoft.com/office/drawing/2014/main" val="10005"/>
                  </a:ext>
                </a:extLst>
              </a:tr>
              <a:tr h="326610">
                <a:tc>
                  <a:txBody>
                    <a:bodyPr/>
                    <a:lstStyle/>
                    <a:p>
                      <a:pPr algn="l" rtl="0" fontAlgn="ctr"/>
                      <a:r>
                        <a:rPr lang="de-DE" sz="1000" b="0" i="0" u="none" strike="noStrike" dirty="0">
                          <a:solidFill>
                            <a:srgbClr val="000000"/>
                          </a:solidFill>
                          <a:effectLst/>
                          <a:latin typeface="Arial" panose="020B0604020202020204" pitchFamily="34" charset="0"/>
                        </a:rPr>
                        <a:t>Endometrium-karzinom</a:t>
                      </a:r>
                    </a:p>
                  </a:txBody>
                  <a:tcPr marL="92539" marR="10282" marT="1050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tc>
                  <a:txBody>
                    <a:bodyPr/>
                    <a:lstStyle/>
                    <a:p>
                      <a:pPr algn="r" rtl="0" fontAlgn="b"/>
                      <a:r>
                        <a:rPr lang="de-DE" sz="900" b="0" i="0" u="none" strike="noStrike" dirty="0">
                          <a:solidFill>
                            <a:schemeClr val="tx1"/>
                          </a:solidFill>
                          <a:effectLst/>
                          <a:latin typeface="Arial" panose="020B0604020202020204" pitchFamily="34" charset="0"/>
                        </a:rPr>
                        <a:t>1.098 (100%)</a:t>
                      </a:r>
                    </a:p>
                  </a:txBody>
                  <a:tcPr marL="10282" marR="92539" marT="1050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tc>
                  <a:txBody>
                    <a:bodyPr/>
                    <a:lstStyle/>
                    <a:p>
                      <a:pPr algn="r" fontAlgn="b"/>
                      <a:r>
                        <a:rPr lang="en-US" sz="900" b="0" i="0" u="none" strike="noStrike" dirty="0">
                          <a:effectLst/>
                          <a:latin typeface="Arial" panose="020B0604020202020204" pitchFamily="34" charset="0"/>
                          <a:cs typeface="Arial" panose="020B0604020202020204" pitchFamily="34" charset="0"/>
                        </a:rPr>
                        <a:t>339 (30,87%)</a:t>
                      </a:r>
                    </a:p>
                  </a:txBody>
                  <a:tcPr marL="9525" marR="93600"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tc>
                  <a:txBody>
                    <a:bodyPr/>
                    <a:lstStyle/>
                    <a:p>
                      <a:pPr algn="r" fontAlgn="b"/>
                      <a:r>
                        <a:rPr lang="en-US" sz="900" b="0" i="0" u="none" strike="noStrike">
                          <a:effectLst/>
                          <a:latin typeface="Arial" panose="020B0604020202020204" pitchFamily="34" charset="0"/>
                          <a:cs typeface="Arial" panose="020B0604020202020204" pitchFamily="34" charset="0"/>
                        </a:rPr>
                        <a:t>759 (69,13%)</a:t>
                      </a:r>
                    </a:p>
                  </a:txBody>
                  <a:tcPr marL="9525" marR="93600"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extLst>
                  <a:ext uri="{0D108BD9-81ED-4DB2-BD59-A6C34878D82A}">
                    <a16:rowId xmlns:a16="http://schemas.microsoft.com/office/drawing/2014/main" val="10006"/>
                  </a:ext>
                </a:extLst>
              </a:tr>
              <a:tr h="186635">
                <a:tc>
                  <a:txBody>
                    <a:bodyPr/>
                    <a:lstStyle/>
                    <a:p>
                      <a:pPr algn="l" rtl="0" fontAlgn="ctr"/>
                      <a:r>
                        <a:rPr lang="de-DE" sz="1000" b="0" i="0" u="none" strike="noStrike" dirty="0">
                          <a:solidFill>
                            <a:srgbClr val="000000"/>
                          </a:solidFill>
                          <a:effectLst/>
                          <a:latin typeface="Arial" panose="020B0604020202020204" pitchFamily="34" charset="0"/>
                        </a:rPr>
                        <a:t>Vulvakarzinom</a:t>
                      </a:r>
                    </a:p>
                  </a:txBody>
                  <a:tcPr marL="92539" marR="10282" marT="1050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tc>
                  <a:txBody>
                    <a:bodyPr/>
                    <a:lstStyle/>
                    <a:p>
                      <a:pPr algn="r" rtl="0" fontAlgn="b"/>
                      <a:r>
                        <a:rPr lang="de-DE" sz="900" b="0" i="0" u="none" strike="noStrike" dirty="0">
                          <a:solidFill>
                            <a:schemeClr val="tx1"/>
                          </a:solidFill>
                          <a:effectLst/>
                          <a:latin typeface="Arial" panose="020B0604020202020204" pitchFamily="34" charset="0"/>
                        </a:rPr>
                        <a:t>761 (100%)</a:t>
                      </a:r>
                    </a:p>
                  </a:txBody>
                  <a:tcPr marL="10282" marR="92539" marT="1050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tc>
                  <a:txBody>
                    <a:bodyPr/>
                    <a:lstStyle/>
                    <a:p>
                      <a:pPr algn="r" fontAlgn="b"/>
                      <a:r>
                        <a:rPr lang="en-US" sz="900" b="0" i="0" u="none" strike="noStrike">
                          <a:effectLst/>
                          <a:latin typeface="Arial" panose="020B0604020202020204" pitchFamily="34" charset="0"/>
                          <a:cs typeface="Arial" panose="020B0604020202020204" pitchFamily="34" charset="0"/>
                        </a:rPr>
                        <a:t>447 (58,74%)</a:t>
                      </a:r>
                    </a:p>
                  </a:txBody>
                  <a:tcPr marL="9525" marR="93600"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tc>
                  <a:txBody>
                    <a:bodyPr/>
                    <a:lstStyle/>
                    <a:p>
                      <a:pPr algn="r" fontAlgn="b"/>
                      <a:r>
                        <a:rPr lang="en-US" sz="900" b="0" i="0" u="none" strike="noStrike" dirty="0">
                          <a:effectLst/>
                          <a:latin typeface="Arial" panose="020B0604020202020204" pitchFamily="34" charset="0"/>
                          <a:cs typeface="Arial" panose="020B0604020202020204" pitchFamily="34" charset="0"/>
                        </a:rPr>
                        <a:t>314 (41,26%)</a:t>
                      </a:r>
                    </a:p>
                  </a:txBody>
                  <a:tcPr marL="9525" marR="93600"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extLst>
                  <a:ext uri="{0D108BD9-81ED-4DB2-BD59-A6C34878D82A}">
                    <a16:rowId xmlns:a16="http://schemas.microsoft.com/office/drawing/2014/main" val="10007"/>
                  </a:ext>
                </a:extLst>
              </a:tr>
              <a:tr h="217740">
                <a:tc>
                  <a:txBody>
                    <a:bodyPr/>
                    <a:lstStyle/>
                    <a:p>
                      <a:pPr algn="l" rtl="0" fontAlgn="ctr"/>
                      <a:r>
                        <a:rPr lang="de-DE" sz="1000" b="0" i="0" u="none" strike="noStrike" dirty="0">
                          <a:solidFill>
                            <a:srgbClr val="000000"/>
                          </a:solidFill>
                          <a:effectLst/>
                          <a:latin typeface="Arial" panose="020B0604020202020204" pitchFamily="34" charset="0"/>
                        </a:rPr>
                        <a:t>Vaginalkarzinom</a:t>
                      </a:r>
                    </a:p>
                  </a:txBody>
                  <a:tcPr marL="92539" marR="10282" marT="1050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tc>
                  <a:txBody>
                    <a:bodyPr/>
                    <a:lstStyle/>
                    <a:p>
                      <a:pPr algn="r" rtl="0" fontAlgn="b"/>
                      <a:r>
                        <a:rPr lang="de-DE" sz="900" b="0" i="0" u="none" strike="noStrike" dirty="0">
                          <a:solidFill>
                            <a:schemeClr val="tx1"/>
                          </a:solidFill>
                          <a:effectLst/>
                          <a:latin typeface="Arial" panose="020B0604020202020204" pitchFamily="34" charset="0"/>
                        </a:rPr>
                        <a:t>93 (100%)</a:t>
                      </a:r>
                    </a:p>
                  </a:txBody>
                  <a:tcPr marL="10282" marR="92539" marT="1050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tc>
                  <a:txBody>
                    <a:bodyPr/>
                    <a:lstStyle/>
                    <a:p>
                      <a:pPr algn="r" fontAlgn="b"/>
                      <a:r>
                        <a:rPr lang="en-US" sz="900" b="0" i="0" u="none" strike="noStrike">
                          <a:effectLst/>
                          <a:latin typeface="Arial" panose="020B0604020202020204" pitchFamily="34" charset="0"/>
                          <a:cs typeface="Arial" panose="020B0604020202020204" pitchFamily="34" charset="0"/>
                        </a:rPr>
                        <a:t>31 (33,33%)</a:t>
                      </a:r>
                    </a:p>
                  </a:txBody>
                  <a:tcPr marL="9525" marR="93600"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tc>
                  <a:txBody>
                    <a:bodyPr/>
                    <a:lstStyle/>
                    <a:p>
                      <a:pPr algn="r" fontAlgn="b"/>
                      <a:r>
                        <a:rPr lang="en-US" sz="900" b="0" i="0" u="none" strike="noStrike" dirty="0">
                          <a:effectLst/>
                          <a:latin typeface="Arial" panose="020B0604020202020204" pitchFamily="34" charset="0"/>
                          <a:cs typeface="Arial" panose="020B0604020202020204" pitchFamily="34" charset="0"/>
                        </a:rPr>
                        <a:t>62 (66,67%)</a:t>
                      </a:r>
                    </a:p>
                  </a:txBody>
                  <a:tcPr marL="9525" marR="93600"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extLst>
                  <a:ext uri="{0D108BD9-81ED-4DB2-BD59-A6C34878D82A}">
                    <a16:rowId xmlns:a16="http://schemas.microsoft.com/office/drawing/2014/main" val="10008"/>
                  </a:ext>
                </a:extLst>
              </a:tr>
              <a:tr h="186635">
                <a:tc>
                  <a:txBody>
                    <a:bodyPr/>
                    <a:lstStyle/>
                    <a:p>
                      <a:pPr algn="l" rtl="0" fontAlgn="ctr"/>
                      <a:r>
                        <a:rPr lang="de-DE" sz="1000" b="0" i="0" u="none" strike="noStrike" dirty="0">
                          <a:solidFill>
                            <a:srgbClr val="000000"/>
                          </a:solidFill>
                          <a:effectLst/>
                          <a:latin typeface="Arial" panose="020B0604020202020204" pitchFamily="34" charset="0"/>
                        </a:rPr>
                        <a:t>Sonstige*</a:t>
                      </a:r>
                    </a:p>
                  </a:txBody>
                  <a:tcPr marL="92539" marR="10282" marT="1050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tc>
                  <a:txBody>
                    <a:bodyPr/>
                    <a:lstStyle/>
                    <a:p>
                      <a:pPr algn="r" rtl="0" fontAlgn="b"/>
                      <a:r>
                        <a:rPr lang="de-DE" sz="900" b="0" i="0" u="none" strike="noStrike" dirty="0">
                          <a:solidFill>
                            <a:schemeClr val="tx1"/>
                          </a:solidFill>
                          <a:effectLst/>
                          <a:latin typeface="Arial" panose="020B0604020202020204" pitchFamily="34" charset="0"/>
                        </a:rPr>
                        <a:t>405 (100%)</a:t>
                      </a:r>
                    </a:p>
                  </a:txBody>
                  <a:tcPr marL="10282" marR="92539" marT="1050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tc>
                  <a:txBody>
                    <a:bodyPr/>
                    <a:lstStyle/>
                    <a:p>
                      <a:pPr algn="r" fontAlgn="b"/>
                      <a:r>
                        <a:rPr lang="en-US" sz="900" b="0" i="0" u="none" strike="noStrike">
                          <a:effectLst/>
                          <a:latin typeface="Arial" panose="020B0604020202020204" pitchFamily="34" charset="0"/>
                          <a:cs typeface="Arial" panose="020B0604020202020204" pitchFamily="34" charset="0"/>
                        </a:rPr>
                        <a:t>168 (41,48%)</a:t>
                      </a:r>
                    </a:p>
                  </a:txBody>
                  <a:tcPr marL="9525" marR="93600"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tc>
                  <a:txBody>
                    <a:bodyPr/>
                    <a:lstStyle/>
                    <a:p>
                      <a:pPr algn="r" fontAlgn="b"/>
                      <a:r>
                        <a:rPr lang="en-US" sz="900" b="0" i="0" u="none" strike="noStrike" dirty="0">
                          <a:effectLst/>
                          <a:latin typeface="Arial" panose="020B0604020202020204" pitchFamily="34" charset="0"/>
                          <a:cs typeface="Arial" panose="020B0604020202020204" pitchFamily="34" charset="0"/>
                        </a:rPr>
                        <a:t>237 (58,52%)</a:t>
                      </a:r>
                    </a:p>
                  </a:txBody>
                  <a:tcPr marL="9525" marR="93600"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EF3E5"/>
                    </a:solidFill>
                  </a:tcPr>
                </a:tc>
                <a:extLst>
                  <a:ext uri="{0D108BD9-81ED-4DB2-BD59-A6C34878D82A}">
                    <a16:rowId xmlns:a16="http://schemas.microsoft.com/office/drawing/2014/main" val="10009"/>
                  </a:ext>
                </a:extLst>
              </a:tr>
              <a:tr h="255086">
                <a:tc>
                  <a:txBody>
                    <a:bodyPr/>
                    <a:lstStyle/>
                    <a:p>
                      <a:pPr algn="l" rtl="0" fontAlgn="ctr"/>
                      <a:r>
                        <a:rPr lang="de-DE" sz="1100" b="1" i="0" u="none" strike="noStrike">
                          <a:solidFill>
                            <a:srgbClr val="000000"/>
                          </a:solidFill>
                          <a:effectLst/>
                          <a:latin typeface="Arial" panose="020B0604020202020204" pitchFamily="34" charset="0"/>
                        </a:rPr>
                        <a:t>Summe</a:t>
                      </a:r>
                      <a:endParaRPr lang="de-DE" sz="1100" b="1" i="0" u="none" strike="noStrike" dirty="0">
                        <a:solidFill>
                          <a:srgbClr val="000000"/>
                        </a:solidFill>
                        <a:effectLst/>
                        <a:latin typeface="Arial" panose="020B0604020202020204" pitchFamily="34" charset="0"/>
                      </a:endParaRPr>
                    </a:p>
                  </a:txBody>
                  <a:tcPr marL="92539" marR="10282" marT="1050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75000"/>
                      </a:schemeClr>
                    </a:solidFill>
                  </a:tcPr>
                </a:tc>
                <a:tc>
                  <a:txBody>
                    <a:bodyPr/>
                    <a:lstStyle/>
                    <a:p>
                      <a:pPr algn="r" rtl="0" fontAlgn="b"/>
                      <a:r>
                        <a:rPr lang="de-DE" sz="900" b="1" i="0" u="none" strike="noStrike" dirty="0">
                          <a:solidFill>
                            <a:schemeClr val="tx1"/>
                          </a:solidFill>
                          <a:effectLst/>
                          <a:latin typeface="Arial" panose="020B0604020202020204" pitchFamily="34" charset="0"/>
                        </a:rPr>
                        <a:t>5.587</a:t>
                      </a:r>
                    </a:p>
                  </a:txBody>
                  <a:tcPr marL="10282" marR="92539" marT="1050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75000"/>
                      </a:schemeClr>
                    </a:solidFill>
                  </a:tcPr>
                </a:tc>
                <a:tc>
                  <a:txBody>
                    <a:bodyPr/>
                    <a:lstStyle/>
                    <a:p>
                      <a:pPr algn="r" rtl="0" fontAlgn="b"/>
                      <a:r>
                        <a:rPr lang="de-DE" sz="900" b="1" i="0" u="none" strike="noStrike" dirty="0">
                          <a:solidFill>
                            <a:schemeClr val="tx1"/>
                          </a:solidFill>
                          <a:effectLst/>
                          <a:latin typeface="Arial" panose="020B0604020202020204" pitchFamily="34" charset="0"/>
                        </a:rPr>
                        <a:t>1.740</a:t>
                      </a:r>
                    </a:p>
                  </a:txBody>
                  <a:tcPr marL="10282" marR="92539" marT="1050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75000"/>
                      </a:schemeClr>
                    </a:solidFill>
                  </a:tcPr>
                </a:tc>
                <a:tc>
                  <a:txBody>
                    <a:bodyPr/>
                    <a:lstStyle/>
                    <a:p>
                      <a:pPr algn="r" rtl="0" fontAlgn="b"/>
                      <a:r>
                        <a:rPr lang="de-DE" sz="900" b="1" i="0" u="none" strike="noStrike" dirty="0">
                          <a:solidFill>
                            <a:schemeClr val="tx1"/>
                          </a:solidFill>
                          <a:effectLst/>
                          <a:latin typeface="Arial" panose="020B0604020202020204" pitchFamily="34" charset="0"/>
                        </a:rPr>
                        <a:t>3.847</a:t>
                      </a:r>
                    </a:p>
                  </a:txBody>
                  <a:tcPr marL="10282" marR="92539" marT="1050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10"/>
                  </a:ext>
                </a:extLst>
              </a:tr>
            </a:tbl>
          </a:graphicData>
        </a:graphic>
      </p:graphicFrame>
      <p:sp>
        <p:nvSpPr>
          <p:cNvPr id="12" name="TextBox 2"/>
          <p:cNvSpPr txBox="1"/>
          <p:nvPr/>
        </p:nvSpPr>
        <p:spPr bwMode="auto">
          <a:xfrm>
            <a:off x="578728" y="7139900"/>
            <a:ext cx="4359617" cy="223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569" tIns="49785" rIns="99569" bIns="49785"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latin typeface="Arial" panose="020B0604020202020204" pitchFamily="34" charset="0"/>
                <a:cs typeface="Arial" panose="020B0604020202020204" pitchFamily="34" charset="0"/>
              </a:rPr>
              <a:t>* </a:t>
            </a:r>
            <a:fld id="{7DF783BB-B897-4ABF-A28D-462F3494F6BA}" type="CATEGORYNAME">
              <a:rPr lang="en-US" sz="800">
                <a:latin typeface="Arial" panose="020B0604020202020204" pitchFamily="34" charset="0"/>
                <a:cs typeface="Arial" panose="020B0604020202020204" pitchFamily="34" charset="0"/>
              </a:rPr>
              <a:pPr/>
              <a:t>Sonstige </a:t>
            </a:fld>
            <a:r>
              <a:rPr lang="en-US" sz="800" dirty="0">
                <a:latin typeface="Arial" panose="020B0604020202020204" pitchFamily="34" charset="0"/>
                <a:cs typeface="Arial" panose="020B0604020202020204" pitchFamily="34" charset="0"/>
              </a:rPr>
              <a:t>(</a:t>
            </a:r>
            <a:r>
              <a:rPr lang="en-US" sz="800" dirty="0" err="1">
                <a:latin typeface="Arial" panose="020B0604020202020204" pitchFamily="34" charset="0"/>
                <a:cs typeface="Arial" panose="020B0604020202020204" pitchFamily="34" charset="0"/>
              </a:rPr>
              <a:t>u.a</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Sarkome</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Chorionkarzinome</a:t>
            </a:r>
            <a:r>
              <a:rPr lang="en-US" sz="800" dirty="0">
                <a:latin typeface="Arial" panose="020B0604020202020204" pitchFamily="34" charset="0"/>
                <a:cs typeface="Arial" panose="020B0604020202020204" pitchFamily="34" charset="0"/>
              </a:rPr>
              <a:t> etc.)</a:t>
            </a:r>
            <a:endParaRPr lang="de-DE" sz="800" dirty="0" err="1">
              <a:latin typeface="Arial" pitchFamily="34" charset="0"/>
              <a:cs typeface="Arial" panose="020B0604020202020204" pitchFamily="34" charset="0"/>
            </a:endParaRPr>
          </a:p>
        </p:txBody>
      </p:sp>
      <p:sp>
        <p:nvSpPr>
          <p:cNvPr id="14" name="Title 1"/>
          <p:cNvSpPr txBox="1">
            <a:spLocks/>
          </p:cNvSpPr>
          <p:nvPr/>
        </p:nvSpPr>
        <p:spPr bwMode="auto">
          <a:xfrm>
            <a:off x="178224" y="252042"/>
            <a:ext cx="8064076" cy="336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de-DE" sz="1300" dirty="0">
                <a:latin typeface="Arial" pitchFamily="34" charset="0"/>
              </a:rPr>
              <a:t>Jahresbericht Gynäkologische Krebszentren 2023 (Auditjahr 2022 / Kennzahlenjahr 2021)</a:t>
            </a:r>
            <a:endParaRPr lang="de-DE" sz="1300" kern="0" dirty="0">
              <a:solidFill>
                <a:srgbClr val="7F7F7F"/>
              </a:solidFill>
              <a:latin typeface="Arial" charset="0"/>
              <a:cs typeface="Arial" charset="0"/>
            </a:endParaRPr>
          </a:p>
        </p:txBody>
      </p:sp>
      <p:sp>
        <p:nvSpPr>
          <p:cNvPr id="3" name="Textfeld 2"/>
          <p:cNvSpPr txBox="1"/>
          <p:nvPr/>
        </p:nvSpPr>
        <p:spPr bwMode="auto">
          <a:xfrm>
            <a:off x="514725" y="4404541"/>
            <a:ext cx="219162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nchor="ctr">
            <a:spAutoFit/>
          </a:bodyPr>
          <a:lstStyle/>
          <a:p>
            <a:pPr eaLnBrk="1" hangingPunct="1"/>
            <a:r>
              <a:rPr lang="de-DE" sz="900" baseline="30000" dirty="0">
                <a:latin typeface="Arial" pitchFamily="34" charset="0"/>
              </a:rPr>
              <a:t>1 </a:t>
            </a:r>
            <a:r>
              <a:rPr lang="de-DE" sz="900" dirty="0">
                <a:latin typeface="Arial" pitchFamily="34" charset="0"/>
              </a:rPr>
              <a:t>Pat. mit Rezidiv/ </a:t>
            </a:r>
            <a:r>
              <a:rPr lang="de-DE" sz="900" dirty="0" err="1">
                <a:latin typeface="Arial" pitchFamily="34" charset="0"/>
              </a:rPr>
              <a:t>sek.</a:t>
            </a:r>
            <a:r>
              <a:rPr lang="de-DE" sz="900" dirty="0">
                <a:latin typeface="Arial" pitchFamily="34" charset="0"/>
              </a:rPr>
              <a:t> Fernmetastasen</a:t>
            </a:r>
          </a:p>
        </p:txBody>
      </p:sp>
      <p:sp>
        <p:nvSpPr>
          <p:cNvPr id="17" name="TextBox 21">
            <a:hlinkClick r:id="rId2" action="ppaction://hlinksldjump"/>
            <a:extLst>
              <a:ext uri="{FF2B5EF4-FFF2-40B4-BE49-F238E27FC236}">
                <a16:creationId xmlns:a16="http://schemas.microsoft.com/office/drawing/2014/main" id="{4F245C63-F39B-409A-9CC0-7B8CBE0A1040}"/>
              </a:ext>
            </a:extLst>
          </p:cNvPr>
          <p:cNvSpPr txBox="1"/>
          <p:nvPr/>
        </p:nvSpPr>
        <p:spPr bwMode="auto">
          <a:xfrm>
            <a:off x="8851900" y="7283599"/>
            <a:ext cx="165523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spAutoFit/>
          </a:bodyPr>
          <a:lstStyle/>
          <a:p>
            <a:pPr eaLnBrk="1" hangingPunct="1"/>
            <a:r>
              <a:rPr lang="de-DE" sz="800" b="1" dirty="0">
                <a:solidFill>
                  <a:schemeClr val="bg1"/>
                </a:solidFill>
                <a:latin typeface="Arial" pitchFamily="34" charset="0"/>
              </a:rPr>
              <a:t>       </a:t>
            </a:r>
            <a:r>
              <a:rPr lang="de-DE" sz="900" b="1" dirty="0">
                <a:solidFill>
                  <a:schemeClr val="bg1"/>
                </a:solidFill>
                <a:latin typeface="Arial" pitchFamily="34" charset="0"/>
              </a:rPr>
              <a:t>Zum Inhaltsverzeichnis</a:t>
            </a:r>
          </a:p>
        </p:txBody>
      </p:sp>
      <p:graphicFrame>
        <p:nvGraphicFramePr>
          <p:cNvPr id="4" name="Chart 3">
            <a:extLst>
              <a:ext uri="{FF2B5EF4-FFF2-40B4-BE49-F238E27FC236}">
                <a16:creationId xmlns:a16="http://schemas.microsoft.com/office/drawing/2014/main" id="{00000000-0008-0000-0900-000005000000}"/>
              </a:ext>
            </a:extLst>
          </p:cNvPr>
          <p:cNvGraphicFramePr>
            <a:graphicFrameLocks/>
          </p:cNvGraphicFramePr>
          <p:nvPr/>
        </p:nvGraphicFramePr>
        <p:xfrm>
          <a:off x="178224" y="1091170"/>
          <a:ext cx="10198800" cy="3276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875750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nchor="ctr"/>
      <a:lstStyle>
        <a:defPPr eaLnBrk="1" hangingPunct="1">
          <a:defRPr sz="1200" dirty="0" err="1" smtClean="0">
            <a:latin typeface="Arial" pitchFamily="34" charset="0"/>
          </a:defRPr>
        </a:defPPr>
      </a:lstStyle>
    </a:tx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26</TotalTime>
  <Words>6836</Words>
  <Application>Microsoft Office PowerPoint</Application>
  <PresentationFormat>Custom</PresentationFormat>
  <Paragraphs>2884</Paragraphs>
  <Slides>38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TheSansOffice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OnkoZert</dc:creator>
  <cp:lastModifiedBy>OnkoZert - Florina Dudu</cp:lastModifiedBy>
  <cp:revision>783</cp:revision>
  <cp:lastPrinted>2016-01-26T07:56:44Z</cp:lastPrinted>
  <dcterms:created xsi:type="dcterms:W3CDTF">2006-08-16T00:00:00Z</dcterms:created>
  <dcterms:modified xsi:type="dcterms:W3CDTF">2023-07-24T04:51:28Z</dcterms:modified>
</cp:coreProperties>
</file>